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4"/>
  </p:sldMasterIdLst>
  <p:notesMasterIdLst>
    <p:notesMasterId r:id="rId34"/>
  </p:notesMasterIdLst>
  <p:handoutMasterIdLst>
    <p:handoutMasterId r:id="rId35"/>
  </p:handoutMasterIdLst>
  <p:sldIdLst>
    <p:sldId id="262" r:id="rId5"/>
    <p:sldId id="332" r:id="rId6"/>
    <p:sldId id="349" r:id="rId7"/>
    <p:sldId id="350" r:id="rId8"/>
    <p:sldId id="333" r:id="rId9"/>
    <p:sldId id="336" r:id="rId10"/>
    <p:sldId id="335" r:id="rId11"/>
    <p:sldId id="343" r:id="rId12"/>
    <p:sldId id="334" r:id="rId13"/>
    <p:sldId id="351" r:id="rId14"/>
    <p:sldId id="355" r:id="rId15"/>
    <p:sldId id="352" r:id="rId16"/>
    <p:sldId id="353" r:id="rId17"/>
    <p:sldId id="354" r:id="rId18"/>
    <p:sldId id="356" r:id="rId19"/>
    <p:sldId id="338" r:id="rId20"/>
    <p:sldId id="341" r:id="rId21"/>
    <p:sldId id="342" r:id="rId22"/>
    <p:sldId id="361" r:id="rId23"/>
    <p:sldId id="360" r:id="rId24"/>
    <p:sldId id="362" r:id="rId25"/>
    <p:sldId id="357" r:id="rId26"/>
    <p:sldId id="363" r:id="rId27"/>
    <p:sldId id="366" r:id="rId28"/>
    <p:sldId id="367" r:id="rId29"/>
    <p:sldId id="358" r:id="rId30"/>
    <p:sldId id="347" r:id="rId31"/>
    <p:sldId id="36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Beresford" initials="DB" lastIdx="1" clrIdx="0">
    <p:extLst>
      <p:ext uri="{19B8F6BF-5375-455C-9EA6-DF929625EA0E}">
        <p15:presenceInfo xmlns:p15="http://schemas.microsoft.com/office/powerpoint/2012/main" userId="3044ad7a51731c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D03030"/>
    <a:srgbClr val="0066B2"/>
    <a:srgbClr val="FEC600"/>
    <a:srgbClr val="F39100"/>
    <a:srgbClr val="5BC5F2"/>
    <a:srgbClr val="DDE1E3"/>
    <a:srgbClr val="FADFD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 autoAdjust="0"/>
    <p:restoredTop sz="93684" autoAdjust="0"/>
  </p:normalViewPr>
  <p:slideViewPr>
    <p:cSldViewPr snapToGrid="0">
      <p:cViewPr varScale="1">
        <p:scale>
          <a:sx n="63" d="100"/>
          <a:sy n="63" d="100"/>
        </p:scale>
        <p:origin x="723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08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A736F-60A6-4F22-8EA9-DD1E0BC0E613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C45B1BE-9667-43FE-BB33-4836DBABF092}">
      <dgm:prSet phldrT="[Text]" custT="1"/>
      <dgm:spPr/>
      <dgm:t>
        <a:bodyPr/>
        <a:lstStyle/>
        <a:p>
          <a:r>
            <a:rPr lang="en-GB" sz="1600" dirty="0"/>
            <a:t>1.</a:t>
          </a:r>
        </a:p>
      </dgm:t>
    </dgm:pt>
    <dgm:pt modelId="{1E7AEB98-C410-46D1-85A4-A0230E288C19}" type="parTrans" cxnId="{ED10AB0D-89D1-4523-86CD-64AD2BBCE4F9}">
      <dgm:prSet/>
      <dgm:spPr/>
      <dgm:t>
        <a:bodyPr/>
        <a:lstStyle/>
        <a:p>
          <a:endParaRPr lang="en-GB" sz="1600"/>
        </a:p>
      </dgm:t>
    </dgm:pt>
    <dgm:pt modelId="{4378C9AE-C1FD-4863-9DA1-D323163FDDEE}" type="sibTrans" cxnId="{ED10AB0D-89D1-4523-86CD-64AD2BBCE4F9}">
      <dgm:prSet/>
      <dgm:spPr/>
      <dgm:t>
        <a:bodyPr/>
        <a:lstStyle/>
        <a:p>
          <a:endParaRPr lang="en-GB" sz="1600"/>
        </a:p>
      </dgm:t>
    </dgm:pt>
    <dgm:pt modelId="{686D66B1-DDE3-4579-A6BF-A39DDC2EF18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GB" sz="1600" dirty="0"/>
            <a:t> The legal framework</a:t>
          </a:r>
        </a:p>
      </dgm:t>
    </dgm:pt>
    <dgm:pt modelId="{EF39899D-8E6A-46D8-8B08-9D69864A4EB6}" type="parTrans" cxnId="{77247105-C3E8-49FC-93F9-B47951084507}">
      <dgm:prSet/>
      <dgm:spPr/>
      <dgm:t>
        <a:bodyPr/>
        <a:lstStyle/>
        <a:p>
          <a:endParaRPr lang="en-GB" sz="1600"/>
        </a:p>
      </dgm:t>
    </dgm:pt>
    <dgm:pt modelId="{3763B6DF-2DF0-495A-82AE-E119B00B1AA2}" type="sibTrans" cxnId="{77247105-C3E8-49FC-93F9-B47951084507}">
      <dgm:prSet/>
      <dgm:spPr/>
      <dgm:t>
        <a:bodyPr/>
        <a:lstStyle/>
        <a:p>
          <a:endParaRPr lang="en-GB" sz="1600"/>
        </a:p>
      </dgm:t>
    </dgm:pt>
    <dgm:pt modelId="{A7525A9C-9498-40D6-8534-068F3B64CD0D}">
      <dgm:prSet phldrT="[Text]" custT="1"/>
      <dgm:spPr/>
      <dgm:t>
        <a:bodyPr/>
        <a:lstStyle/>
        <a:p>
          <a:r>
            <a:rPr lang="en-GB" sz="1600" dirty="0"/>
            <a:t>2.</a:t>
          </a:r>
        </a:p>
      </dgm:t>
    </dgm:pt>
    <dgm:pt modelId="{BC341103-1007-4DE3-85F6-FB52DCC1BAD6}" type="parTrans" cxnId="{18D3BFAC-CD55-422B-A348-47357620FD48}">
      <dgm:prSet/>
      <dgm:spPr/>
      <dgm:t>
        <a:bodyPr/>
        <a:lstStyle/>
        <a:p>
          <a:endParaRPr lang="en-GB" sz="1600"/>
        </a:p>
      </dgm:t>
    </dgm:pt>
    <dgm:pt modelId="{7F47DBC7-B87C-4DB1-9765-26EF3ACC407D}" type="sibTrans" cxnId="{18D3BFAC-CD55-422B-A348-47357620FD48}">
      <dgm:prSet/>
      <dgm:spPr/>
      <dgm:t>
        <a:bodyPr/>
        <a:lstStyle/>
        <a:p>
          <a:endParaRPr lang="en-GB" sz="1600"/>
        </a:p>
      </dgm:t>
    </dgm:pt>
    <dgm:pt modelId="{84EF8BC0-7C66-4D78-884F-A9F06A9B1AFB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GB" sz="1600" dirty="0"/>
            <a:t> The Pensions Ombudsman’s approach</a:t>
          </a:r>
        </a:p>
      </dgm:t>
    </dgm:pt>
    <dgm:pt modelId="{626F8EA5-BCCB-4AF0-B695-D225374D2440}" type="parTrans" cxnId="{24C8D9B4-33BF-41D2-AE25-5D142C590850}">
      <dgm:prSet/>
      <dgm:spPr/>
      <dgm:t>
        <a:bodyPr/>
        <a:lstStyle/>
        <a:p>
          <a:endParaRPr lang="en-GB" sz="1600"/>
        </a:p>
      </dgm:t>
    </dgm:pt>
    <dgm:pt modelId="{658396F2-25C1-4867-8CFE-EBC5C9CCA166}" type="sibTrans" cxnId="{24C8D9B4-33BF-41D2-AE25-5D142C590850}">
      <dgm:prSet/>
      <dgm:spPr/>
      <dgm:t>
        <a:bodyPr/>
        <a:lstStyle/>
        <a:p>
          <a:endParaRPr lang="en-GB" sz="1600"/>
        </a:p>
      </dgm:t>
    </dgm:pt>
    <dgm:pt modelId="{70F31EA1-8D8C-4659-AD9C-8B96528CD88C}">
      <dgm:prSet phldrT="[Text]" custT="1"/>
      <dgm:spPr/>
      <dgm:t>
        <a:bodyPr/>
        <a:lstStyle/>
        <a:p>
          <a:r>
            <a:rPr lang="en-GB" sz="1600" dirty="0"/>
            <a:t>3.</a:t>
          </a:r>
        </a:p>
      </dgm:t>
    </dgm:pt>
    <dgm:pt modelId="{C756675C-8D63-4A75-A58A-B5EAEFA7AAD4}" type="parTrans" cxnId="{EC405507-0D59-4408-A1CC-8F12CC0290B1}">
      <dgm:prSet/>
      <dgm:spPr/>
      <dgm:t>
        <a:bodyPr/>
        <a:lstStyle/>
        <a:p>
          <a:endParaRPr lang="en-GB" sz="1600"/>
        </a:p>
      </dgm:t>
    </dgm:pt>
    <dgm:pt modelId="{E8A3406B-72B9-49AD-ACE4-56D426F714ED}" type="sibTrans" cxnId="{EC405507-0D59-4408-A1CC-8F12CC0290B1}">
      <dgm:prSet/>
      <dgm:spPr/>
      <dgm:t>
        <a:bodyPr/>
        <a:lstStyle/>
        <a:p>
          <a:endParaRPr lang="en-GB" sz="1600"/>
        </a:p>
      </dgm:t>
    </dgm:pt>
    <dgm:pt modelId="{3B0A90B5-EEB1-4147-A4B3-A8714B149BB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GB" sz="1600" dirty="0"/>
            <a:t> What next?</a:t>
          </a:r>
        </a:p>
      </dgm:t>
    </dgm:pt>
    <dgm:pt modelId="{9ED589A0-749C-4D76-999B-75998E1A1DD2}" type="sibTrans" cxnId="{5D9D0486-1295-47D6-A77B-4E55EF56FD9C}">
      <dgm:prSet/>
      <dgm:spPr/>
      <dgm:t>
        <a:bodyPr/>
        <a:lstStyle/>
        <a:p>
          <a:endParaRPr lang="en-GB" sz="1600"/>
        </a:p>
      </dgm:t>
    </dgm:pt>
    <dgm:pt modelId="{28B56FB9-8A2B-44FE-9D5F-AEDD220E6AC5}" type="parTrans" cxnId="{5D9D0486-1295-47D6-A77B-4E55EF56FD9C}">
      <dgm:prSet/>
      <dgm:spPr/>
      <dgm:t>
        <a:bodyPr/>
        <a:lstStyle/>
        <a:p>
          <a:endParaRPr lang="en-GB" sz="1600"/>
        </a:p>
      </dgm:t>
    </dgm:pt>
    <dgm:pt modelId="{3093F550-3F71-4F7E-8283-16D9482A1F7D}">
      <dgm:prSet custT="1"/>
      <dgm:spPr/>
      <dgm:t>
        <a:bodyPr/>
        <a:lstStyle/>
        <a:p>
          <a:r>
            <a:rPr lang="en-GB" sz="1600" dirty="0"/>
            <a:t>5.</a:t>
          </a:r>
        </a:p>
      </dgm:t>
    </dgm:pt>
    <dgm:pt modelId="{DDAC1DD2-6D8A-4049-BA2F-B236C6C41F61}" type="parTrans" cxnId="{77A51F87-0CBF-49EB-8E6E-C2A4E60314B4}">
      <dgm:prSet/>
      <dgm:spPr/>
      <dgm:t>
        <a:bodyPr/>
        <a:lstStyle/>
        <a:p>
          <a:endParaRPr lang="en-GB"/>
        </a:p>
      </dgm:t>
    </dgm:pt>
    <dgm:pt modelId="{66098EDF-F87A-49D2-978F-6902C3C18805}" type="sibTrans" cxnId="{77A51F87-0CBF-49EB-8E6E-C2A4E60314B4}">
      <dgm:prSet/>
      <dgm:spPr/>
      <dgm:t>
        <a:bodyPr/>
        <a:lstStyle/>
        <a:p>
          <a:endParaRPr lang="en-GB"/>
        </a:p>
      </dgm:t>
    </dgm:pt>
    <dgm:pt modelId="{CC9556DC-B79E-4AE1-92B7-1D10CCA88849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GB" sz="1600" dirty="0"/>
            <a:t> </a:t>
          </a:r>
          <a:r>
            <a:rPr lang="en-GB" sz="1600" dirty="0">
              <a:highlight>
                <a:srgbClr val="FFFFFF"/>
              </a:highlight>
            </a:rPr>
            <a:t>Rise of the Claims Management Companies</a:t>
          </a:r>
          <a:endParaRPr lang="en-GB" sz="1600" dirty="0"/>
        </a:p>
      </dgm:t>
    </dgm:pt>
    <dgm:pt modelId="{2D8446DF-69D3-4A15-96EA-80844D45B3B4}" type="sibTrans" cxnId="{75488A3C-2B35-494C-98F6-5B1A596691D5}">
      <dgm:prSet/>
      <dgm:spPr/>
      <dgm:t>
        <a:bodyPr/>
        <a:lstStyle/>
        <a:p>
          <a:endParaRPr lang="en-GB" sz="1600"/>
        </a:p>
      </dgm:t>
    </dgm:pt>
    <dgm:pt modelId="{2B47BD99-685F-4B6D-A9F8-097B5E9408F9}" type="parTrans" cxnId="{75488A3C-2B35-494C-98F6-5B1A596691D5}">
      <dgm:prSet/>
      <dgm:spPr/>
      <dgm:t>
        <a:bodyPr/>
        <a:lstStyle/>
        <a:p>
          <a:endParaRPr lang="en-GB" sz="1600"/>
        </a:p>
      </dgm:t>
    </dgm:pt>
    <dgm:pt modelId="{913E7A7A-210B-456D-AF33-B6C1DBFB5DAA}" type="pres">
      <dgm:prSet presAssocID="{670A736F-60A6-4F22-8EA9-DD1E0BC0E613}" presName="linearFlow" presStyleCnt="0">
        <dgm:presLayoutVars>
          <dgm:dir/>
          <dgm:animLvl val="lvl"/>
          <dgm:resizeHandles val="exact"/>
        </dgm:presLayoutVars>
      </dgm:prSet>
      <dgm:spPr/>
    </dgm:pt>
    <dgm:pt modelId="{AA7084E5-2DFE-4E7B-BD9C-8DED7BC3E6B4}" type="pres">
      <dgm:prSet presAssocID="{5C45B1BE-9667-43FE-BB33-4836DBABF092}" presName="composite" presStyleCnt="0"/>
      <dgm:spPr/>
    </dgm:pt>
    <dgm:pt modelId="{2DEB97D4-5152-43AC-B064-35C1EFA33441}" type="pres">
      <dgm:prSet presAssocID="{5C45B1BE-9667-43FE-BB33-4836DBABF09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BA599CC-814A-4D87-B5C2-B521A6F7A525}" type="pres">
      <dgm:prSet presAssocID="{5C45B1BE-9667-43FE-BB33-4836DBABF092}" presName="descendantText" presStyleLbl="alignAcc1" presStyleIdx="0" presStyleCnt="4" custLinFactNeighborX="0" custLinFactNeighborY="-400">
        <dgm:presLayoutVars>
          <dgm:bulletEnabled val="1"/>
        </dgm:presLayoutVars>
      </dgm:prSet>
      <dgm:spPr/>
    </dgm:pt>
    <dgm:pt modelId="{C9E987DA-0F8B-40BC-BAF3-BF05CED87FA3}" type="pres">
      <dgm:prSet presAssocID="{4378C9AE-C1FD-4863-9DA1-D323163FDDEE}" presName="sp" presStyleCnt="0"/>
      <dgm:spPr/>
    </dgm:pt>
    <dgm:pt modelId="{36EA15A9-3B9E-49BD-AA51-D51792B465B3}" type="pres">
      <dgm:prSet presAssocID="{A7525A9C-9498-40D6-8534-068F3B64CD0D}" presName="composite" presStyleCnt="0"/>
      <dgm:spPr/>
    </dgm:pt>
    <dgm:pt modelId="{E96A9E38-C179-43B4-BE6D-9DDE41CFC4AA}" type="pres">
      <dgm:prSet presAssocID="{A7525A9C-9498-40D6-8534-068F3B64CD0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5AFE8A1-FD17-4BD6-9E0C-EC870879DF39}" type="pres">
      <dgm:prSet presAssocID="{A7525A9C-9498-40D6-8534-068F3B64CD0D}" presName="descendantText" presStyleLbl="alignAcc1" presStyleIdx="1" presStyleCnt="4">
        <dgm:presLayoutVars>
          <dgm:bulletEnabled val="1"/>
        </dgm:presLayoutVars>
      </dgm:prSet>
      <dgm:spPr/>
    </dgm:pt>
    <dgm:pt modelId="{A410DE58-D7F0-44B8-A148-7AFEB9D1FFDA}" type="pres">
      <dgm:prSet presAssocID="{7F47DBC7-B87C-4DB1-9765-26EF3ACC407D}" presName="sp" presStyleCnt="0"/>
      <dgm:spPr/>
    </dgm:pt>
    <dgm:pt modelId="{7C0A0A34-B86E-446C-A6D5-671BFF311C66}" type="pres">
      <dgm:prSet presAssocID="{70F31EA1-8D8C-4659-AD9C-8B96528CD88C}" presName="composite" presStyleCnt="0"/>
      <dgm:spPr/>
    </dgm:pt>
    <dgm:pt modelId="{D396E76C-22F0-439E-9059-8B0FAB9F0E62}" type="pres">
      <dgm:prSet presAssocID="{70F31EA1-8D8C-4659-AD9C-8B96528CD88C}" presName="parentText" presStyleLbl="alignNode1" presStyleIdx="2" presStyleCnt="4" custLinFactNeighborX="41" custLinFactNeighborY="-2193">
        <dgm:presLayoutVars>
          <dgm:chMax val="1"/>
          <dgm:bulletEnabled val="1"/>
        </dgm:presLayoutVars>
      </dgm:prSet>
      <dgm:spPr/>
    </dgm:pt>
    <dgm:pt modelId="{70C6601D-8DDA-48A1-BBE7-5958168C122B}" type="pres">
      <dgm:prSet presAssocID="{70F31EA1-8D8C-4659-AD9C-8B96528CD88C}" presName="descendantText" presStyleLbl="alignAcc1" presStyleIdx="2" presStyleCnt="4" custScaleY="83738" custLinFactNeighborX="5" custLinFactNeighborY="-8754">
        <dgm:presLayoutVars>
          <dgm:bulletEnabled val="1"/>
        </dgm:presLayoutVars>
      </dgm:prSet>
      <dgm:spPr/>
    </dgm:pt>
    <dgm:pt modelId="{57C9F5CC-7D75-4F43-A489-F51D2EBB87EF}" type="pres">
      <dgm:prSet presAssocID="{E8A3406B-72B9-49AD-ACE4-56D426F714ED}" presName="sp" presStyleCnt="0"/>
      <dgm:spPr/>
    </dgm:pt>
    <dgm:pt modelId="{245E23F5-9901-4647-A904-B75645FAC7ED}" type="pres">
      <dgm:prSet presAssocID="{3093F550-3F71-4F7E-8283-16D9482A1F7D}" presName="composite" presStyleCnt="0"/>
      <dgm:spPr/>
    </dgm:pt>
    <dgm:pt modelId="{779AE306-C53E-4ACB-B2A0-4F608A777C14}" type="pres">
      <dgm:prSet presAssocID="{3093F550-3F71-4F7E-8283-16D9482A1F7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237230B-0913-4306-81F1-3DA577895AEE}" type="pres">
      <dgm:prSet presAssocID="{3093F550-3F71-4F7E-8283-16D9482A1F7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7247105-C3E8-49FC-93F9-B47951084507}" srcId="{5C45B1BE-9667-43FE-BB33-4836DBABF092}" destId="{686D66B1-DDE3-4579-A6BF-A39DDC2EF18C}" srcOrd="0" destOrd="0" parTransId="{EF39899D-8E6A-46D8-8B08-9D69864A4EB6}" sibTransId="{3763B6DF-2DF0-495A-82AE-E119B00B1AA2}"/>
    <dgm:cxn modelId="{EC405507-0D59-4408-A1CC-8F12CC0290B1}" srcId="{670A736F-60A6-4F22-8EA9-DD1E0BC0E613}" destId="{70F31EA1-8D8C-4659-AD9C-8B96528CD88C}" srcOrd="2" destOrd="0" parTransId="{C756675C-8D63-4A75-A58A-B5EAEFA7AAD4}" sibTransId="{E8A3406B-72B9-49AD-ACE4-56D426F714ED}"/>
    <dgm:cxn modelId="{ED10AB0D-89D1-4523-86CD-64AD2BBCE4F9}" srcId="{670A736F-60A6-4F22-8EA9-DD1E0BC0E613}" destId="{5C45B1BE-9667-43FE-BB33-4836DBABF092}" srcOrd="0" destOrd="0" parTransId="{1E7AEB98-C410-46D1-85A4-A0230E288C19}" sibTransId="{4378C9AE-C1FD-4863-9DA1-D323163FDDEE}"/>
    <dgm:cxn modelId="{844C0F3B-3AD3-4951-8419-11266B5E3042}" type="presOf" srcId="{3093F550-3F71-4F7E-8283-16D9482A1F7D}" destId="{779AE306-C53E-4ACB-B2A0-4F608A777C14}" srcOrd="0" destOrd="0" presId="urn:microsoft.com/office/officeart/2005/8/layout/chevron2"/>
    <dgm:cxn modelId="{9FE21B3B-AE7C-4424-9CFE-385AFA79A954}" type="presOf" srcId="{686D66B1-DDE3-4579-A6BF-A39DDC2EF18C}" destId="{0BA599CC-814A-4D87-B5C2-B521A6F7A525}" srcOrd="0" destOrd="0" presId="urn:microsoft.com/office/officeart/2005/8/layout/chevron2"/>
    <dgm:cxn modelId="{75488A3C-2B35-494C-98F6-5B1A596691D5}" srcId="{70F31EA1-8D8C-4659-AD9C-8B96528CD88C}" destId="{CC9556DC-B79E-4AE1-92B7-1D10CCA88849}" srcOrd="0" destOrd="0" parTransId="{2B47BD99-685F-4B6D-A9F8-097B5E9408F9}" sibTransId="{2D8446DF-69D3-4A15-96EA-80844D45B3B4}"/>
    <dgm:cxn modelId="{50C7F052-2876-43AE-A5C0-0FC69C2946D9}" type="presOf" srcId="{84EF8BC0-7C66-4D78-884F-A9F06A9B1AFB}" destId="{25AFE8A1-FD17-4BD6-9E0C-EC870879DF39}" srcOrd="0" destOrd="0" presId="urn:microsoft.com/office/officeart/2005/8/layout/chevron2"/>
    <dgm:cxn modelId="{5D9D0486-1295-47D6-A77B-4E55EF56FD9C}" srcId="{3093F550-3F71-4F7E-8283-16D9482A1F7D}" destId="{3B0A90B5-EEB1-4147-A4B3-A8714B149BB2}" srcOrd="0" destOrd="0" parTransId="{28B56FB9-8A2B-44FE-9D5F-AEDD220E6AC5}" sibTransId="{9ED589A0-749C-4D76-999B-75998E1A1DD2}"/>
    <dgm:cxn modelId="{77A51F87-0CBF-49EB-8E6E-C2A4E60314B4}" srcId="{670A736F-60A6-4F22-8EA9-DD1E0BC0E613}" destId="{3093F550-3F71-4F7E-8283-16D9482A1F7D}" srcOrd="3" destOrd="0" parTransId="{DDAC1DD2-6D8A-4049-BA2F-B236C6C41F61}" sibTransId="{66098EDF-F87A-49D2-978F-6902C3C18805}"/>
    <dgm:cxn modelId="{C3066AA8-73F5-4E11-B46D-3EBF55459E80}" type="presOf" srcId="{70F31EA1-8D8C-4659-AD9C-8B96528CD88C}" destId="{D396E76C-22F0-439E-9059-8B0FAB9F0E62}" srcOrd="0" destOrd="0" presId="urn:microsoft.com/office/officeart/2005/8/layout/chevron2"/>
    <dgm:cxn modelId="{18D3BFAC-CD55-422B-A348-47357620FD48}" srcId="{670A736F-60A6-4F22-8EA9-DD1E0BC0E613}" destId="{A7525A9C-9498-40D6-8534-068F3B64CD0D}" srcOrd="1" destOrd="0" parTransId="{BC341103-1007-4DE3-85F6-FB52DCC1BAD6}" sibTransId="{7F47DBC7-B87C-4DB1-9765-26EF3ACC407D}"/>
    <dgm:cxn modelId="{935712AD-ECD0-4469-ACC5-ADAB3A426BCC}" type="presOf" srcId="{A7525A9C-9498-40D6-8534-068F3B64CD0D}" destId="{E96A9E38-C179-43B4-BE6D-9DDE41CFC4AA}" srcOrd="0" destOrd="0" presId="urn:microsoft.com/office/officeart/2005/8/layout/chevron2"/>
    <dgm:cxn modelId="{24C8D9B4-33BF-41D2-AE25-5D142C590850}" srcId="{A7525A9C-9498-40D6-8534-068F3B64CD0D}" destId="{84EF8BC0-7C66-4D78-884F-A9F06A9B1AFB}" srcOrd="0" destOrd="0" parTransId="{626F8EA5-BCCB-4AF0-B695-D225374D2440}" sibTransId="{658396F2-25C1-4867-8CFE-EBC5C9CCA166}"/>
    <dgm:cxn modelId="{838EE8BD-FB41-4D8B-90D5-5632394EE591}" type="presOf" srcId="{670A736F-60A6-4F22-8EA9-DD1E0BC0E613}" destId="{913E7A7A-210B-456D-AF33-B6C1DBFB5DAA}" srcOrd="0" destOrd="0" presId="urn:microsoft.com/office/officeart/2005/8/layout/chevron2"/>
    <dgm:cxn modelId="{E2F4BBCD-4072-43A7-AE71-F2AF63F21EC1}" type="presOf" srcId="{3B0A90B5-EEB1-4147-A4B3-A8714B149BB2}" destId="{0237230B-0913-4306-81F1-3DA577895AEE}" srcOrd="0" destOrd="0" presId="urn:microsoft.com/office/officeart/2005/8/layout/chevron2"/>
    <dgm:cxn modelId="{6170CED2-66AC-4A5F-805D-36244EF74EBB}" type="presOf" srcId="{5C45B1BE-9667-43FE-BB33-4836DBABF092}" destId="{2DEB97D4-5152-43AC-B064-35C1EFA33441}" srcOrd="0" destOrd="0" presId="urn:microsoft.com/office/officeart/2005/8/layout/chevron2"/>
    <dgm:cxn modelId="{95142FF8-1CC1-4DA2-8244-0C8799B5585C}" type="presOf" srcId="{CC9556DC-B79E-4AE1-92B7-1D10CCA88849}" destId="{70C6601D-8DDA-48A1-BBE7-5958168C122B}" srcOrd="0" destOrd="0" presId="urn:microsoft.com/office/officeart/2005/8/layout/chevron2"/>
    <dgm:cxn modelId="{81E9D6F1-A585-4AA1-8407-20D8E8E5F344}" type="presParOf" srcId="{913E7A7A-210B-456D-AF33-B6C1DBFB5DAA}" destId="{AA7084E5-2DFE-4E7B-BD9C-8DED7BC3E6B4}" srcOrd="0" destOrd="0" presId="urn:microsoft.com/office/officeart/2005/8/layout/chevron2"/>
    <dgm:cxn modelId="{EADB9A30-2AF7-4319-8E4D-7C02FF281045}" type="presParOf" srcId="{AA7084E5-2DFE-4E7B-BD9C-8DED7BC3E6B4}" destId="{2DEB97D4-5152-43AC-B064-35C1EFA33441}" srcOrd="0" destOrd="0" presId="urn:microsoft.com/office/officeart/2005/8/layout/chevron2"/>
    <dgm:cxn modelId="{F8352D22-2312-4878-BB31-1C4E5EBC5419}" type="presParOf" srcId="{AA7084E5-2DFE-4E7B-BD9C-8DED7BC3E6B4}" destId="{0BA599CC-814A-4D87-B5C2-B521A6F7A525}" srcOrd="1" destOrd="0" presId="urn:microsoft.com/office/officeart/2005/8/layout/chevron2"/>
    <dgm:cxn modelId="{262B3254-D521-4A72-BC16-5C4EC6BFF63E}" type="presParOf" srcId="{913E7A7A-210B-456D-AF33-B6C1DBFB5DAA}" destId="{C9E987DA-0F8B-40BC-BAF3-BF05CED87FA3}" srcOrd="1" destOrd="0" presId="urn:microsoft.com/office/officeart/2005/8/layout/chevron2"/>
    <dgm:cxn modelId="{4AB0E893-BBBC-4A4F-B88D-422A9A155EE1}" type="presParOf" srcId="{913E7A7A-210B-456D-AF33-B6C1DBFB5DAA}" destId="{36EA15A9-3B9E-49BD-AA51-D51792B465B3}" srcOrd="2" destOrd="0" presId="urn:microsoft.com/office/officeart/2005/8/layout/chevron2"/>
    <dgm:cxn modelId="{CF5A3AEB-2A11-47AF-B707-78E99078A47C}" type="presParOf" srcId="{36EA15A9-3B9E-49BD-AA51-D51792B465B3}" destId="{E96A9E38-C179-43B4-BE6D-9DDE41CFC4AA}" srcOrd="0" destOrd="0" presId="urn:microsoft.com/office/officeart/2005/8/layout/chevron2"/>
    <dgm:cxn modelId="{6606F246-84AC-4B54-8C99-6201C79BDD59}" type="presParOf" srcId="{36EA15A9-3B9E-49BD-AA51-D51792B465B3}" destId="{25AFE8A1-FD17-4BD6-9E0C-EC870879DF39}" srcOrd="1" destOrd="0" presId="urn:microsoft.com/office/officeart/2005/8/layout/chevron2"/>
    <dgm:cxn modelId="{18FE7EC6-9F60-41A0-A3AE-8EFE0678632E}" type="presParOf" srcId="{913E7A7A-210B-456D-AF33-B6C1DBFB5DAA}" destId="{A410DE58-D7F0-44B8-A148-7AFEB9D1FFDA}" srcOrd="3" destOrd="0" presId="urn:microsoft.com/office/officeart/2005/8/layout/chevron2"/>
    <dgm:cxn modelId="{EBA87984-F5A5-48D2-87E2-2D7E58BCFFE0}" type="presParOf" srcId="{913E7A7A-210B-456D-AF33-B6C1DBFB5DAA}" destId="{7C0A0A34-B86E-446C-A6D5-671BFF311C66}" srcOrd="4" destOrd="0" presId="urn:microsoft.com/office/officeart/2005/8/layout/chevron2"/>
    <dgm:cxn modelId="{1D5EDF6A-C5A5-4194-8FC9-E3DC10CDE787}" type="presParOf" srcId="{7C0A0A34-B86E-446C-A6D5-671BFF311C66}" destId="{D396E76C-22F0-439E-9059-8B0FAB9F0E62}" srcOrd="0" destOrd="0" presId="urn:microsoft.com/office/officeart/2005/8/layout/chevron2"/>
    <dgm:cxn modelId="{1AF9643C-44CE-4A32-92A4-CBB4BCBAD8F4}" type="presParOf" srcId="{7C0A0A34-B86E-446C-A6D5-671BFF311C66}" destId="{70C6601D-8DDA-48A1-BBE7-5958168C122B}" srcOrd="1" destOrd="0" presId="urn:microsoft.com/office/officeart/2005/8/layout/chevron2"/>
    <dgm:cxn modelId="{BC0F0812-C642-4D22-9EF0-B6DFD92C47C4}" type="presParOf" srcId="{913E7A7A-210B-456D-AF33-B6C1DBFB5DAA}" destId="{57C9F5CC-7D75-4F43-A489-F51D2EBB87EF}" srcOrd="5" destOrd="0" presId="urn:microsoft.com/office/officeart/2005/8/layout/chevron2"/>
    <dgm:cxn modelId="{644F60B8-ABE6-4913-B4EC-ECF89E87A981}" type="presParOf" srcId="{913E7A7A-210B-456D-AF33-B6C1DBFB5DAA}" destId="{245E23F5-9901-4647-A904-B75645FAC7ED}" srcOrd="6" destOrd="0" presId="urn:microsoft.com/office/officeart/2005/8/layout/chevron2"/>
    <dgm:cxn modelId="{CF404FD5-A842-47CD-8D17-EAA23857A7E6}" type="presParOf" srcId="{245E23F5-9901-4647-A904-B75645FAC7ED}" destId="{779AE306-C53E-4ACB-B2A0-4F608A777C14}" srcOrd="0" destOrd="0" presId="urn:microsoft.com/office/officeart/2005/8/layout/chevron2"/>
    <dgm:cxn modelId="{F0119DBC-045A-4D3B-B0DB-087101CB1B02}" type="presParOf" srcId="{245E23F5-9901-4647-A904-B75645FAC7ED}" destId="{0237230B-0913-4306-81F1-3DA577895A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97D4-5152-43AC-B064-35C1EFA33441}">
      <dsp:nvSpPr>
        <dsp:cNvPr id="0" name=""/>
        <dsp:cNvSpPr/>
      </dsp:nvSpPr>
      <dsp:spPr>
        <a:xfrm rot="5400000">
          <a:off x="-169725" y="172668"/>
          <a:ext cx="1131503" cy="79205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1.</a:t>
          </a:r>
        </a:p>
      </dsp:txBody>
      <dsp:txXfrm rot="-5400000">
        <a:off x="1" y="398968"/>
        <a:ext cx="792052" cy="339451"/>
      </dsp:txXfrm>
    </dsp:sp>
    <dsp:sp modelId="{0BA599CC-814A-4D87-B5C2-B521A6F7A525}">
      <dsp:nvSpPr>
        <dsp:cNvPr id="0" name=""/>
        <dsp:cNvSpPr/>
      </dsp:nvSpPr>
      <dsp:spPr>
        <a:xfrm rot="5400000">
          <a:off x="3883594" y="-3091540"/>
          <a:ext cx="735477" cy="6918560"/>
        </a:xfrm>
        <a:prstGeom prst="round2Same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/>
            <a:t> The legal framework</a:t>
          </a:r>
        </a:p>
      </dsp:txBody>
      <dsp:txXfrm rot="-5400000">
        <a:off x="792053" y="35904"/>
        <a:ext cx="6882657" cy="663671"/>
      </dsp:txXfrm>
    </dsp:sp>
    <dsp:sp modelId="{E96A9E38-C179-43B4-BE6D-9DDE41CFC4AA}">
      <dsp:nvSpPr>
        <dsp:cNvPr id="0" name=""/>
        <dsp:cNvSpPr/>
      </dsp:nvSpPr>
      <dsp:spPr>
        <a:xfrm rot="5400000">
          <a:off x="-169725" y="1155866"/>
          <a:ext cx="1131503" cy="79205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</a:t>
          </a:r>
        </a:p>
      </dsp:txBody>
      <dsp:txXfrm rot="-5400000">
        <a:off x="1" y="1382166"/>
        <a:ext cx="792052" cy="339451"/>
      </dsp:txXfrm>
    </dsp:sp>
    <dsp:sp modelId="{25AFE8A1-FD17-4BD6-9E0C-EC870879DF39}">
      <dsp:nvSpPr>
        <dsp:cNvPr id="0" name=""/>
        <dsp:cNvSpPr/>
      </dsp:nvSpPr>
      <dsp:spPr>
        <a:xfrm rot="5400000">
          <a:off x="3883594" y="-2105400"/>
          <a:ext cx="735477" cy="6918560"/>
        </a:xfrm>
        <a:prstGeom prst="round2Same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/>
            <a:t> The Pensions Ombudsman’s approach</a:t>
          </a:r>
        </a:p>
      </dsp:txBody>
      <dsp:txXfrm rot="-5400000">
        <a:off x="792053" y="1022044"/>
        <a:ext cx="6882657" cy="663671"/>
      </dsp:txXfrm>
    </dsp:sp>
    <dsp:sp modelId="{D396E76C-22F0-439E-9059-8B0FAB9F0E62}">
      <dsp:nvSpPr>
        <dsp:cNvPr id="0" name=""/>
        <dsp:cNvSpPr/>
      </dsp:nvSpPr>
      <dsp:spPr>
        <a:xfrm rot="5400000">
          <a:off x="-169400" y="2114250"/>
          <a:ext cx="1131503" cy="79205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3.</a:t>
          </a:r>
        </a:p>
      </dsp:txBody>
      <dsp:txXfrm rot="-5400000">
        <a:off x="326" y="2340550"/>
        <a:ext cx="792052" cy="339451"/>
      </dsp:txXfrm>
    </dsp:sp>
    <dsp:sp modelId="{70C6601D-8DDA-48A1-BBE7-5958168C122B}">
      <dsp:nvSpPr>
        <dsp:cNvPr id="0" name=""/>
        <dsp:cNvSpPr/>
      </dsp:nvSpPr>
      <dsp:spPr>
        <a:xfrm rot="5400000">
          <a:off x="3943395" y="-1186586"/>
          <a:ext cx="615874" cy="6918560"/>
        </a:xfrm>
        <a:prstGeom prst="round2Same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/>
            <a:t> </a:t>
          </a:r>
          <a:r>
            <a:rPr lang="en-GB" sz="1600" kern="1200" dirty="0">
              <a:highlight>
                <a:srgbClr val="FFFFFF"/>
              </a:highlight>
            </a:rPr>
            <a:t>Rise of the Claims Management Companies</a:t>
          </a:r>
          <a:endParaRPr lang="en-GB" sz="1600" kern="1200" dirty="0"/>
        </a:p>
      </dsp:txBody>
      <dsp:txXfrm rot="-5400000">
        <a:off x="792052" y="1994821"/>
        <a:ext cx="6888496" cy="555746"/>
      </dsp:txXfrm>
    </dsp:sp>
    <dsp:sp modelId="{779AE306-C53E-4ACB-B2A0-4F608A777C14}">
      <dsp:nvSpPr>
        <dsp:cNvPr id="0" name=""/>
        <dsp:cNvSpPr/>
      </dsp:nvSpPr>
      <dsp:spPr>
        <a:xfrm rot="5400000">
          <a:off x="-169725" y="3122261"/>
          <a:ext cx="1131503" cy="79205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5.</a:t>
          </a:r>
        </a:p>
      </dsp:txBody>
      <dsp:txXfrm rot="-5400000">
        <a:off x="1" y="3348561"/>
        <a:ext cx="792052" cy="339451"/>
      </dsp:txXfrm>
    </dsp:sp>
    <dsp:sp modelId="{0237230B-0913-4306-81F1-3DA577895AEE}">
      <dsp:nvSpPr>
        <dsp:cNvPr id="0" name=""/>
        <dsp:cNvSpPr/>
      </dsp:nvSpPr>
      <dsp:spPr>
        <a:xfrm rot="5400000">
          <a:off x="3883594" y="-139005"/>
          <a:ext cx="735477" cy="6918560"/>
        </a:xfrm>
        <a:prstGeom prst="round2Same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/>
            <a:t> What next?</a:t>
          </a:r>
        </a:p>
      </dsp:txBody>
      <dsp:txXfrm rot="-5400000">
        <a:off x="792053" y="2988439"/>
        <a:ext cx="6882657" cy="66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1901-B256-4FAF-81F9-DBB96D3AC94C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3D51-ACEC-4CBB-8427-C1C04349D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7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37B-6530-4E34-A0C4-79EB6FD8B8B4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15F1-D1A3-4874-9634-4A364AC37B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2170799" y="66438"/>
            <a:ext cx="4802400" cy="3744000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403348" y="4537559"/>
            <a:ext cx="6337299" cy="738664"/>
          </a:xfrm>
        </p:spPr>
        <p:txBody>
          <a:bodyPr anchor="t" anchorCtr="0">
            <a:sp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Headline here with two lines if needed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 hasCustomPrompt="1"/>
          </p:nvPr>
        </p:nvSpPr>
        <p:spPr>
          <a:xfrm>
            <a:off x="1403348" y="3863528"/>
            <a:ext cx="7308851" cy="674031"/>
          </a:xfrm>
        </p:spPr>
        <p:txBody>
          <a:bodyPr anchor="b" anchorCtr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defRPr/>
            </a:lvl1pPr>
          </a:lstStyle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Click to add </a:t>
            </a:r>
            <a:r>
              <a:rPr lang="en-GB" dirty="0" err="1"/>
              <a:t>Heartline</a:t>
            </a:r>
            <a:r>
              <a:rPr lang="en-GB" dirty="0"/>
              <a:t> here with two lines if needed</a:t>
            </a:r>
          </a:p>
        </p:txBody>
      </p:sp>
      <p:sp>
        <p:nvSpPr>
          <p:cNvPr id="17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48" y="5417872"/>
            <a:ext cx="3992408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/>
            </a:lvl1pPr>
          </a:lstStyle>
          <a:p>
            <a:pPr lvl="0"/>
            <a:r>
              <a:rPr lang="en-GB" noProof="0" dirty="0"/>
              <a:t>Date of Presentation</a:t>
            </a:r>
          </a:p>
        </p:txBody>
      </p:sp>
      <p:sp>
        <p:nvSpPr>
          <p:cNvPr id="18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1403348" y="5833644"/>
            <a:ext cx="5922609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/>
            </a:lvl1pPr>
          </a:lstStyle>
          <a:p>
            <a:pPr lvl="0"/>
            <a:r>
              <a:rPr lang="en-GB" noProof="0" dirty="0"/>
              <a:t>Click to enter name of Presenter here</a:t>
            </a:r>
          </a:p>
        </p:txBody>
      </p:sp>
      <p:sp>
        <p:nvSpPr>
          <p:cNvPr id="19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48" y="6249417"/>
            <a:ext cx="5922609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1" baseline="0"/>
            </a:lvl1pPr>
          </a:lstStyle>
          <a:p>
            <a:pPr lvl="0"/>
            <a:r>
              <a:rPr lang="en-GB" noProof="0" dirty="0"/>
              <a:t>Click to enter Job Title here</a:t>
            </a:r>
          </a:p>
        </p:txBody>
      </p:sp>
    </p:spTree>
    <p:extLst>
      <p:ext uri="{BB962C8B-B14F-4D97-AF65-F5344CB8AC3E}">
        <p14:creationId xmlns:p14="http://schemas.microsoft.com/office/powerpoint/2010/main" val="2367903061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2880">
          <p15:clr>
            <a:srgbClr val="FBAE40"/>
          </p15:clr>
        </p15:guide>
        <p15:guide id="6" pos="2857">
          <p15:clr>
            <a:srgbClr val="FBAE40"/>
          </p15:clr>
        </p15:guide>
        <p15:guide id="7" pos="2903">
          <p15:clr>
            <a:srgbClr val="FBAE40"/>
          </p15:clr>
        </p15:guide>
        <p15:guide id="8" pos="3515">
          <p15:clr>
            <a:srgbClr val="FBAE40"/>
          </p15:clr>
        </p15:guide>
        <p15:guide id="9" pos="4173">
          <p15:clr>
            <a:srgbClr val="FBAE40"/>
          </p15:clr>
        </p15:guide>
        <p15:guide id="10" pos="4830">
          <p15:clr>
            <a:srgbClr val="FBAE40"/>
          </p15:clr>
        </p15:guide>
        <p15:guide id="11" pos="2245">
          <p15:clr>
            <a:srgbClr val="FBAE40"/>
          </p15:clr>
        </p15:guide>
        <p15:guide id="12" pos="3560">
          <p15:clr>
            <a:srgbClr val="FBAE40"/>
          </p15:clr>
        </p15:guide>
        <p15:guide id="13" pos="4218">
          <p15:clr>
            <a:srgbClr val="FBAE40"/>
          </p15:clr>
        </p15:guide>
        <p15:guide id="14" pos="4876">
          <p15:clr>
            <a:srgbClr val="FBAE40"/>
          </p15:clr>
        </p15:guide>
        <p15:guide id="15" pos="2200">
          <p15:clr>
            <a:srgbClr val="FBAE40"/>
          </p15:clr>
        </p15:guide>
        <p15:guide id="16" pos="1587">
          <p15:clr>
            <a:srgbClr val="FBAE40"/>
          </p15:clr>
        </p15:guide>
        <p15:guide id="17" pos="1542">
          <p15:clr>
            <a:srgbClr val="FBAE40"/>
          </p15:clr>
        </p15:guide>
        <p15:guide id="18" pos="930">
          <p15:clr>
            <a:srgbClr val="FBAE40"/>
          </p15:clr>
        </p15:guide>
        <p15:guide id="19" pos="884">
          <p15:clr>
            <a:srgbClr val="FBAE40"/>
          </p15:clr>
        </p15:guide>
        <p15:guide id="20" orient="horz" pos="1049">
          <p15:clr>
            <a:srgbClr val="FBAE40"/>
          </p15:clr>
        </p15:guide>
        <p15:guide id="21" orient="horz" pos="132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6043" y="-1"/>
            <a:ext cx="9160041" cy="7436531"/>
          </a:xfrm>
          <a:prstGeom prst="rect">
            <a:avLst/>
          </a:prstGeom>
        </p:spPr>
      </p:pic>
      <p:sp>
        <p:nvSpPr>
          <p:cNvPr id="1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42177" y="2778342"/>
            <a:ext cx="4031801" cy="377223"/>
          </a:xfr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2" name="Heading"/>
          <p:cNvSpPr>
            <a:spLocks noGrp="1"/>
          </p:cNvSpPr>
          <p:nvPr>
            <p:ph type="title" hasCustomPrompt="1"/>
          </p:nvPr>
        </p:nvSpPr>
        <p:spPr>
          <a:xfrm>
            <a:off x="4342177" y="2390332"/>
            <a:ext cx="4031801" cy="391369"/>
          </a:xfrm>
          <a:solidFill>
            <a:srgbClr val="FFFFFF">
              <a:alpha val="60000"/>
            </a:srgbClr>
          </a:solidFill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202232387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42177" y="2778342"/>
            <a:ext cx="4031801" cy="377223"/>
          </a:xfr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2" name="Heading"/>
          <p:cNvSpPr>
            <a:spLocks noGrp="1"/>
          </p:cNvSpPr>
          <p:nvPr>
            <p:ph type="title" hasCustomPrompt="1"/>
          </p:nvPr>
        </p:nvSpPr>
        <p:spPr>
          <a:xfrm>
            <a:off x="4342177" y="2390332"/>
            <a:ext cx="4031801" cy="391369"/>
          </a:xfrm>
          <a:solidFill>
            <a:srgbClr val="FFFFFF">
              <a:alpha val="60000"/>
            </a:srgbClr>
          </a:solidFill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298884975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im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76085" cy="6858000"/>
          </a:xfrm>
          <a:prstGeom prst="rect">
            <a:avLst/>
          </a:prstGeom>
        </p:spPr>
      </p:pic>
      <p:sp>
        <p:nvSpPr>
          <p:cNvPr id="1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42177" y="2778342"/>
            <a:ext cx="4031801" cy="377223"/>
          </a:xfr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2" name="Heading"/>
          <p:cNvSpPr>
            <a:spLocks noGrp="1"/>
          </p:cNvSpPr>
          <p:nvPr>
            <p:ph type="title" hasCustomPrompt="1"/>
          </p:nvPr>
        </p:nvSpPr>
        <p:spPr>
          <a:xfrm>
            <a:off x="4342177" y="2390332"/>
            <a:ext cx="4031801" cy="391369"/>
          </a:xfrm>
          <a:solidFill>
            <a:srgbClr val="FFFFFF">
              <a:alpha val="60000"/>
            </a:srgbClr>
          </a:solidFill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907840235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0042" cy="6858000"/>
          </a:xfrm>
          <a:prstGeom prst="rect">
            <a:avLst/>
          </a:prstGeom>
        </p:spPr>
      </p:pic>
      <p:sp>
        <p:nvSpPr>
          <p:cNvPr id="1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42177" y="2778342"/>
            <a:ext cx="4031801" cy="377223"/>
          </a:xfr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2" name="Heading"/>
          <p:cNvSpPr>
            <a:spLocks noGrp="1"/>
          </p:cNvSpPr>
          <p:nvPr>
            <p:ph type="title" hasCustomPrompt="1"/>
          </p:nvPr>
        </p:nvSpPr>
        <p:spPr>
          <a:xfrm>
            <a:off x="4342177" y="2390332"/>
            <a:ext cx="4031801" cy="391369"/>
          </a:xfrm>
          <a:solidFill>
            <a:srgbClr val="FFFFFF">
              <a:alpha val="60000"/>
            </a:srgbClr>
          </a:solidFill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3745849096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8280400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429194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8280400" cy="1802545"/>
          </a:xfrm>
        </p:spPr>
        <p:txBody>
          <a:bodyPr numCol="2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18767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icon/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144000" cy="10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03198"/>
            <a:ext cx="8280400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2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170543"/>
            <a:ext cx="72000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2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66738"/>
            <a:ext cx="7200000" cy="369332"/>
          </a:xfrm>
        </p:spPr>
        <p:txBody>
          <a:bodyPr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40280542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icon/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03198"/>
            <a:ext cx="8280400" cy="1802545"/>
          </a:xfrm>
        </p:spPr>
        <p:txBody>
          <a:bodyPr numCol="2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2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170543"/>
            <a:ext cx="72000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2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66738"/>
            <a:ext cx="7200000" cy="369332"/>
          </a:xfrm>
        </p:spPr>
        <p:txBody>
          <a:bodyPr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143658028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mage backgroun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6084" cy="6882064"/>
          </a:xfrm>
          <a:prstGeom prst="rect">
            <a:avLst/>
          </a:prstGeom>
        </p:spPr>
      </p:pic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5940000" cy="369332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5940000" cy="383182"/>
          </a:xfrm>
        </p:spPr>
        <p:txBody>
          <a:bodyPr wrap="square"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5940000" cy="1785104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871179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0778" y="0"/>
            <a:ext cx="3513221" cy="6858000"/>
          </a:xfrm>
          <a:prstGeom prst="rect">
            <a:avLst/>
          </a:prstGeom>
        </p:spPr>
      </p:pic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50400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50400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5040000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446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with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800" y="1233488"/>
            <a:ext cx="8280400" cy="5219700"/>
          </a:xfrm>
        </p:spPr>
        <p:txBody>
          <a:bodyPr/>
          <a:lstStyle>
            <a:lvl1pPr marL="360000" indent="-360000">
              <a:buClr>
                <a:schemeClr val="bg1"/>
              </a:buClr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GB" noProof="0" dirty="0"/>
              <a:t>Click to add agenda item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 heading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607792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8280400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121"/>
            <a:ext cx="9144000" cy="25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2337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sections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931694" y="1276350"/>
            <a:ext cx="6780506" cy="107721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1931694" y="3816296"/>
            <a:ext cx="6780506" cy="107721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0"/>
          </p:nvPr>
        </p:nvSpPr>
        <p:spPr>
          <a:xfrm>
            <a:off x="1931694" y="2546323"/>
            <a:ext cx="6780506" cy="107721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/>
          </p:nvPr>
        </p:nvSpPr>
        <p:spPr>
          <a:xfrm>
            <a:off x="1931694" y="5084779"/>
            <a:ext cx="6780506" cy="107721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1800" y="1251966"/>
            <a:ext cx="1499894" cy="11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31800" y="2526566"/>
            <a:ext cx="1499894" cy="11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31800" y="3805672"/>
            <a:ext cx="1499894" cy="11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31800" y="5075785"/>
            <a:ext cx="1499894" cy="11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30072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/sections/ic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799" y="2236262"/>
            <a:ext cx="4068000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431799" y="4678642"/>
            <a:ext cx="4068000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20"/>
          </p:nvPr>
        </p:nvSpPr>
        <p:spPr>
          <a:xfrm>
            <a:off x="4644200" y="2236262"/>
            <a:ext cx="4068000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/>
          </p:nvPr>
        </p:nvSpPr>
        <p:spPr>
          <a:xfrm>
            <a:off x="4644200" y="4686524"/>
            <a:ext cx="4068000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1800" y="1251966"/>
            <a:ext cx="1209793" cy="91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1799" y="2165858"/>
            <a:ext cx="40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644200" y="2165858"/>
            <a:ext cx="40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1799" y="4591800"/>
            <a:ext cx="40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644200" y="4578152"/>
            <a:ext cx="40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4644200" y="1251190"/>
            <a:ext cx="1209793" cy="91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31800" y="3680304"/>
            <a:ext cx="1209793" cy="91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644200" y="3667311"/>
            <a:ext cx="1209793" cy="914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65976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GB" noProof="0" dirty="0"/>
              <a:t>Title 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Name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1" y="1244575"/>
            <a:ext cx="8280399" cy="1077218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78" y="2572974"/>
            <a:ext cx="3199363" cy="3625945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0" y="61989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80536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368806" y="1241623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68805" y="1397915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97207" y="1250131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797206" y="1406423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68806" y="257467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368805" y="2730962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797207" y="2583178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797206" y="273947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368806" y="391895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4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368805" y="4075242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797207" y="3927458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5797206" y="408375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368806" y="5251908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368805" y="540820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5797207" y="5260416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5797206" y="5416708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1922666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64719" y="1241623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64719" y="1397915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2" name="Text Placeholder 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368806" y="284899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3" name="Text Placeholder 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68805" y="3005282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0" name="Text Placehold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797207" y="2857498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1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797206" y="301379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8" name="Text Placeholder 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68806" y="405611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9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68805" y="4212402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6" name="Text Placeholder 5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797207" y="4064618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7" name="Text Placeholder 5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797206" y="422091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4" name="Text Placeholder 5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68806" y="5251908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5" name="Text Placeholder 5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368805" y="5408200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2" name="Text Placeholder 5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797207" y="5260416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3" name="Text Placeholder 5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797206" y="5416708"/>
            <a:ext cx="2880000" cy="138499"/>
          </a:xfrm>
        </p:spPr>
        <p:txBody>
          <a:bodyPr lIns="0" tIns="0" rIns="0" bIns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90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50087" y="2453004"/>
            <a:ext cx="3852000" cy="276999"/>
          </a:xfrm>
          <a:solidFill>
            <a:schemeClr val="accent1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[Team name]</a:t>
            </a:r>
            <a:endParaRPr lang="en-GB" dirty="0"/>
          </a:p>
        </p:txBody>
      </p:sp>
      <p:sp>
        <p:nvSpPr>
          <p:cNvPr id="120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857455" y="2453004"/>
            <a:ext cx="3852000" cy="276999"/>
          </a:xfrm>
          <a:solidFill>
            <a:schemeClr val="accent1"/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[Team name]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266020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911941704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primary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800" y="1282700"/>
            <a:ext cx="8280399" cy="5035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4120738" y="2636323"/>
            <a:ext cx="4591462" cy="3719036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</p:spTree>
    <p:extLst>
      <p:ext uri="{BB962C8B-B14F-4D97-AF65-F5344CB8AC3E}">
        <p14:creationId xmlns:p14="http://schemas.microsoft.com/office/powerpoint/2010/main" val="779827306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408342" cy="369332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408342" cy="383182"/>
          </a:xfrm>
        </p:spPr>
        <p:txBody>
          <a:bodyPr wrap="square"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4679215" cy="1785104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839" y="1283877"/>
            <a:ext cx="3510000" cy="23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152" y="3891369"/>
            <a:ext cx="353668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25850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ottom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8280400" cy="1785104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9"/>
          <a:stretch/>
        </p:blipFill>
        <p:spPr>
          <a:xfrm>
            <a:off x="433633" y="3761662"/>
            <a:ext cx="4005167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1"/>
          <a:stretch/>
        </p:blipFill>
        <p:spPr>
          <a:xfrm>
            <a:off x="4705200" y="3761662"/>
            <a:ext cx="400516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5035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71556" y="1233488"/>
            <a:ext cx="8280400" cy="5219700"/>
          </a:xfrm>
        </p:spPr>
        <p:txBody>
          <a:bodyPr/>
          <a:lstStyle>
            <a:lvl1pPr marL="360363" indent="-360363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623888" indent="-280988">
              <a:buClr>
                <a:schemeClr val="accent1"/>
              </a:buClr>
              <a:buFont typeface="Verdana" panose="020B0604030504040204" pitchFamily="34" charset="0"/>
              <a:buChar char="−"/>
              <a:defRPr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587030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32013" y="259307"/>
            <a:ext cx="6755642" cy="609303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6555855" cy="36933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4"/>
            <a:ext cx="6555855" cy="333374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6555855" cy="178510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09606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32013" y="259307"/>
            <a:ext cx="6755642" cy="609303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6555855" cy="36933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4"/>
            <a:ext cx="6555855" cy="333374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4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6555855" cy="178510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791732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4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63863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F89B2BC-057E-5146-8F2E-F3D2FBECD2D1}"/>
              </a:ext>
            </a:extLst>
          </p:cNvPr>
          <p:cNvSpPr/>
          <p:nvPr userDrawn="1"/>
        </p:nvSpPr>
        <p:spPr>
          <a:xfrm>
            <a:off x="7083253" y="2559826"/>
            <a:ext cx="840163" cy="840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89B2BC-057E-5146-8F2E-F3D2FBECD2D1}"/>
              </a:ext>
            </a:extLst>
          </p:cNvPr>
          <p:cNvSpPr/>
          <p:nvPr userDrawn="1"/>
        </p:nvSpPr>
        <p:spPr>
          <a:xfrm>
            <a:off x="7130753" y="293991"/>
            <a:ext cx="831805" cy="83180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97744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29242" y="1346764"/>
            <a:ext cx="2804904" cy="3799977"/>
            <a:chOff x="5240046" y="1339913"/>
            <a:chExt cx="2804904" cy="3799977"/>
          </a:xfrm>
        </p:grpSpPr>
        <p:grpSp>
          <p:nvGrpSpPr>
            <p:cNvPr id="16" name="Group 15"/>
            <p:cNvGrpSpPr/>
            <p:nvPr/>
          </p:nvGrpSpPr>
          <p:grpSpPr>
            <a:xfrm>
              <a:off x="5240046" y="1491916"/>
              <a:ext cx="2345230" cy="3647974"/>
              <a:chOff x="5240046" y="1491916"/>
              <a:chExt cx="2345230" cy="364797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0047" y="1491916"/>
                <a:ext cx="860094" cy="96008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117" y="3004827"/>
                <a:ext cx="847024" cy="65626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8611" y="4175691"/>
                <a:ext cx="831530" cy="964199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/>
            </p:nvCxnSpPr>
            <p:spPr>
              <a:xfrm>
                <a:off x="5240047" y="2637321"/>
                <a:ext cx="22008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40046" y="4098756"/>
                <a:ext cx="22008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6244516" y="2004005"/>
                <a:ext cx="13407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offices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227581" y="3475206"/>
                <a:ext cx="13576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countries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27580" y="4739780"/>
                <a:ext cx="13576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partners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244516" y="1339913"/>
              <a:ext cx="1212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69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4515" y="2811933"/>
              <a:ext cx="1212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34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1766" y="4077900"/>
              <a:ext cx="1893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750+</a:t>
              </a: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3314072" y="1539678"/>
            <a:ext cx="2515856" cy="3607143"/>
            <a:chOff x="1436358" y="1542967"/>
            <a:chExt cx="2515856" cy="360714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272" y="1542967"/>
              <a:ext cx="1778693" cy="885961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474647" y="2656572"/>
              <a:ext cx="22008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92295" y="4105171"/>
              <a:ext cx="22008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474647" y="3536342"/>
              <a:ext cx="1357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lawyers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4646" y="4750000"/>
              <a:ext cx="1357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people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4646" y="2813952"/>
              <a:ext cx="2477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3,000+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36358" y="4095491"/>
              <a:ext cx="2477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5,000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AF89B2BC-057E-5146-8F2E-F3D2FBECD2D1}"/>
              </a:ext>
            </a:extLst>
          </p:cNvPr>
          <p:cNvSpPr/>
          <p:nvPr userDrawn="1"/>
        </p:nvSpPr>
        <p:spPr>
          <a:xfrm>
            <a:off x="7082490" y="4664641"/>
            <a:ext cx="835250" cy="8352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C11C160-5BE9-914C-A8D2-DB1BE7F93A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81" y="4771126"/>
            <a:ext cx="472524" cy="58803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A8D9149-109D-EF40-BDB8-7737A2F68201}"/>
              </a:ext>
            </a:extLst>
          </p:cNvPr>
          <p:cNvSpPr/>
          <p:nvPr userDrawn="1"/>
        </p:nvSpPr>
        <p:spPr>
          <a:xfrm>
            <a:off x="6121816" y="1253144"/>
            <a:ext cx="2772000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500" dirty="0">
                <a:solidFill>
                  <a:schemeClr val="tx1"/>
                </a:solidFill>
              </a:rPr>
              <a:t>In 2018 we acted for: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500" b="1" dirty="0">
                <a:solidFill>
                  <a:schemeClr val="accent1"/>
                </a:solidFill>
              </a:rPr>
              <a:t>73</a:t>
            </a:r>
            <a:r>
              <a:rPr lang="en-GB" sz="1500" dirty="0">
                <a:solidFill>
                  <a:schemeClr val="tx1"/>
                </a:solidFill>
              </a:rPr>
              <a:t> of the </a:t>
            </a:r>
            <a:r>
              <a:rPr lang="en-GB" sz="1500" b="1" dirty="0">
                <a:solidFill>
                  <a:schemeClr val="accent1"/>
                </a:solidFill>
              </a:rPr>
              <a:t>Fortune 100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500" b="1" dirty="0">
                <a:solidFill>
                  <a:schemeClr val="accent1"/>
                </a:solidFill>
              </a:rPr>
              <a:t>119</a:t>
            </a:r>
            <a:r>
              <a:rPr lang="en-GB" sz="1500" dirty="0">
                <a:solidFill>
                  <a:schemeClr val="tx1"/>
                </a:solidFill>
              </a:rPr>
              <a:t> of the </a:t>
            </a:r>
            <a:r>
              <a:rPr lang="en-GB" sz="1500" b="1" dirty="0">
                <a:solidFill>
                  <a:schemeClr val="accent1"/>
                </a:solidFill>
              </a:rPr>
              <a:t>Fortune 200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500" b="1" dirty="0">
                <a:solidFill>
                  <a:schemeClr val="accent1"/>
                </a:solidFill>
              </a:rPr>
              <a:t>66</a:t>
            </a:r>
            <a:r>
              <a:rPr lang="en-GB" sz="1500" dirty="0">
                <a:solidFill>
                  <a:schemeClr val="accent1"/>
                </a:solidFill>
              </a:rPr>
              <a:t> </a:t>
            </a:r>
            <a:r>
              <a:rPr lang="en-GB" sz="1500" dirty="0">
                <a:solidFill>
                  <a:schemeClr val="tx1"/>
                </a:solidFill>
              </a:rPr>
              <a:t>of the </a:t>
            </a:r>
            <a:r>
              <a:rPr lang="en-GB" sz="1500" b="1" dirty="0">
                <a:solidFill>
                  <a:schemeClr val="accent1"/>
                </a:solidFill>
              </a:rPr>
              <a:t>FTSE 100</a:t>
            </a:r>
          </a:p>
        </p:txBody>
      </p:sp>
      <p:sp>
        <p:nvSpPr>
          <p:cNvPr id="8" name="5-Point Star 7"/>
          <p:cNvSpPr/>
          <p:nvPr userDrawn="1"/>
        </p:nvSpPr>
        <p:spPr>
          <a:xfrm>
            <a:off x="7249224" y="403299"/>
            <a:ext cx="578454" cy="578454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D4D8BA-8EA2-CB4B-9F9E-9ED802A429AF}"/>
              </a:ext>
            </a:extLst>
          </p:cNvPr>
          <p:cNvSpPr/>
          <p:nvPr userDrawn="1"/>
        </p:nvSpPr>
        <p:spPr>
          <a:xfrm>
            <a:off x="6247481" y="3492131"/>
            <a:ext cx="2664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We advised on deals with a total value of </a:t>
            </a:r>
            <a:r>
              <a:rPr lang="en-GB" sz="1500" b="1" dirty="0">
                <a:solidFill>
                  <a:schemeClr val="accent1"/>
                </a:solidFill>
              </a:rPr>
              <a:t>over US$120 billion</a:t>
            </a:r>
            <a:r>
              <a:rPr lang="en-GB" sz="1500" dirty="0">
                <a:solidFill>
                  <a:schemeClr val="accent1"/>
                </a:solidFill>
              </a:rPr>
              <a:t> </a:t>
            </a:r>
            <a:r>
              <a:rPr lang="en-GB" sz="1500" dirty="0">
                <a:solidFill>
                  <a:schemeClr val="tx1"/>
                </a:solidFill>
              </a:rPr>
              <a:t>in the last three years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25" y="2644172"/>
            <a:ext cx="633053" cy="63305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9EB42D8-C622-2D49-B7D9-0A26B90C3596}"/>
              </a:ext>
            </a:extLst>
          </p:cNvPr>
          <p:cNvSpPr/>
          <p:nvPr userDrawn="1"/>
        </p:nvSpPr>
        <p:spPr>
          <a:xfrm>
            <a:off x="6665147" y="5610918"/>
            <a:ext cx="168533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Global </a:t>
            </a:r>
            <a:r>
              <a:rPr lang="en-GB" sz="1500" b="1" dirty="0">
                <a:solidFill>
                  <a:schemeClr val="accent1"/>
                </a:solidFill>
              </a:rPr>
              <a:t>top-ten</a:t>
            </a:r>
            <a:r>
              <a:rPr lang="en-GB" sz="1500" dirty="0">
                <a:solidFill>
                  <a:schemeClr val="accent1"/>
                </a:solidFill>
              </a:rPr>
              <a:t> </a:t>
            </a:r>
            <a:r>
              <a:rPr lang="en-GB" sz="1500" dirty="0">
                <a:solidFill>
                  <a:schemeClr val="tx1"/>
                </a:solidFill>
              </a:rPr>
              <a:t>law practice</a:t>
            </a:r>
          </a:p>
        </p:txBody>
      </p:sp>
    </p:spTree>
    <p:extLst>
      <p:ext uri="{BB962C8B-B14F-4D97-AF65-F5344CB8AC3E}">
        <p14:creationId xmlns:p14="http://schemas.microsoft.com/office/powerpoint/2010/main" val="1844916578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/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4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508234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4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8"/>
          </p:nvPr>
        </p:nvSpPr>
        <p:spPr>
          <a:xfrm>
            <a:off x="431800" y="1309688"/>
            <a:ext cx="8280400" cy="49545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933638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8"/>
          </p:nvPr>
        </p:nvSpPr>
        <p:spPr>
          <a:xfrm>
            <a:off x="431800" y="1309688"/>
            <a:ext cx="8280400" cy="49688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48721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4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31800" y="1246188"/>
            <a:ext cx="8280400" cy="50355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019925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4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31800" y="1246188"/>
            <a:ext cx="4082143" cy="51957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630057" y="1246188"/>
            <a:ext cx="4082143" cy="519571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925081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349311"/>
            <a:ext cx="8280400" cy="1785104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791256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799" y="1244350"/>
            <a:ext cx="4639459" cy="5219700"/>
          </a:xfrm>
        </p:spPr>
        <p:txBody>
          <a:bodyPr/>
          <a:lstStyle>
            <a:lvl1pPr marL="360363" indent="-360363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623888" indent="-280988">
              <a:buClr>
                <a:schemeClr val="accent1"/>
              </a:buClr>
              <a:buFont typeface="Verdana" panose="020B0604030504040204" pitchFamily="34" charset="0"/>
              <a:buChar char="−"/>
              <a:defRPr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4639459" cy="6443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986956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31800" y="1246188"/>
            <a:ext cx="8280400" cy="519571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826187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ouble Brace 4"/>
          <p:cNvSpPr/>
          <p:nvPr userDrawn="1"/>
        </p:nvSpPr>
        <p:spPr>
          <a:xfrm>
            <a:off x="347694" y="342900"/>
            <a:ext cx="8492448" cy="5886450"/>
          </a:xfrm>
          <a:prstGeom prst="brace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685215" y="5495094"/>
            <a:ext cx="1209793" cy="8572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22250" y="209552"/>
            <a:ext cx="1209793" cy="8572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0736" y="-256639"/>
            <a:ext cx="22590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“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743353" y="5248811"/>
            <a:ext cx="22590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”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412993" y="342900"/>
            <a:ext cx="6499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264293" y="6229350"/>
            <a:ext cx="6499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403248" y="5302564"/>
            <a:ext cx="3319463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Quote Author here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4403248" y="5659826"/>
            <a:ext cx="3319463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of Quote Author here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4"/>
          </p:nvPr>
        </p:nvSpPr>
        <p:spPr>
          <a:xfrm>
            <a:off x="1296000" y="1020558"/>
            <a:ext cx="6552000" cy="1828801"/>
          </a:xfrm>
        </p:spPr>
        <p:txBody>
          <a:bodyPr wrap="square">
            <a:spAutoFit/>
          </a:bodyPr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  <a:lvl2pPr marL="360000" indent="0">
              <a:buNone/>
              <a:defRPr i="1">
                <a:solidFill>
                  <a:schemeClr val="bg1"/>
                </a:solidFill>
              </a:defRPr>
            </a:lvl2pPr>
            <a:lvl3pPr marL="720000" indent="0">
              <a:buNone/>
              <a:defRPr i="1">
                <a:solidFill>
                  <a:schemeClr val="bg1"/>
                </a:solidFill>
              </a:defRPr>
            </a:lvl3pPr>
            <a:lvl4pPr marL="1080000" indent="0">
              <a:buNone/>
              <a:defRPr i="1">
                <a:solidFill>
                  <a:schemeClr val="bg1"/>
                </a:solidFill>
              </a:defRPr>
            </a:lvl4pPr>
            <a:lvl5pPr marL="1440000" indent="0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169724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265319" y="205383"/>
            <a:ext cx="8630592" cy="6096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513440" y="438150"/>
            <a:ext cx="8134350" cy="56871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0" y="22958"/>
            <a:ext cx="1293899" cy="10503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4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296000" y="1020558"/>
            <a:ext cx="6552000" cy="1828801"/>
          </a:xfrm>
        </p:spPr>
        <p:txBody>
          <a:bodyPr wrap="square">
            <a:spAutoFit/>
          </a:bodyPr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  <a:lvl2pPr marL="360000" indent="0">
              <a:buNone/>
              <a:defRPr i="1">
                <a:solidFill>
                  <a:schemeClr val="bg1"/>
                </a:solidFill>
              </a:defRPr>
            </a:lvl2pPr>
            <a:lvl3pPr marL="720000" indent="0">
              <a:buNone/>
              <a:defRPr i="1">
                <a:solidFill>
                  <a:schemeClr val="bg1"/>
                </a:solidFill>
              </a:defRPr>
            </a:lvl3pPr>
            <a:lvl4pPr marL="1080000" indent="0">
              <a:buNone/>
              <a:defRPr i="1">
                <a:solidFill>
                  <a:schemeClr val="bg1"/>
                </a:solidFill>
              </a:defRPr>
            </a:lvl4pPr>
            <a:lvl5pPr marL="1440000" indent="0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894" y="-191760"/>
            <a:ext cx="22590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“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7707149" y="5242399"/>
            <a:ext cx="1293899" cy="1104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710606" y="5072920"/>
            <a:ext cx="22590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”</a:t>
            </a:r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403248" y="5302564"/>
            <a:ext cx="3319463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Quote Author here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4403248" y="5659826"/>
            <a:ext cx="3319463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of Quote Author here</a:t>
            </a:r>
          </a:p>
        </p:txBody>
      </p:sp>
    </p:spTree>
    <p:extLst>
      <p:ext uri="{BB962C8B-B14F-4D97-AF65-F5344CB8AC3E}">
        <p14:creationId xmlns:p14="http://schemas.microsoft.com/office/powerpoint/2010/main" val="2518611698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2" y="1343604"/>
            <a:ext cx="3432048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4624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200" cy="6854400"/>
          </a:xfrm>
          <a:prstGeom prst="rect">
            <a:avLst/>
          </a:prstGeom>
        </p:spPr>
      </p:pic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542354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" y="0"/>
            <a:ext cx="9139200" cy="6854400"/>
          </a:xfrm>
          <a:prstGeom prst="rect">
            <a:avLst/>
          </a:prstGeom>
        </p:spPr>
      </p:pic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160385"/>
      </p:ext>
    </p:extLst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1" cy="370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3219" y="5432579"/>
            <a:ext cx="60575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eversheds-sutherland.com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3219" y="5873018"/>
            <a:ext cx="4543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This information pack is intended as a guide only. Whilst the information it contains is believed to be correct, it is not a substitute for appropriate legal advice. Eversheds Sutherland (International) LLP can take no responsibility for actions taken based on the information contained in this pack.</a:t>
            </a:r>
          </a:p>
          <a:p>
            <a:pPr>
              <a:spcAft>
                <a:spcPts val="1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© Eversheds Sutherland 2020. All rights reserved.</a:t>
            </a:r>
            <a:endParaRPr lang="en-US" sz="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198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788"/>
            <a:ext cx="9160042" cy="6919495"/>
          </a:xfrm>
          <a:prstGeom prst="rect">
            <a:avLst/>
          </a:prstGeom>
        </p:spPr>
      </p:pic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800" y="971300"/>
            <a:ext cx="8280400" cy="5103913"/>
          </a:xfrm>
          <a:solidFill>
            <a:srgbClr val="FFFFFF">
              <a:alpha val="60000"/>
            </a:srgbClr>
          </a:solidFill>
        </p:spPr>
        <p:txBody>
          <a:bodyPr/>
          <a:lstStyle>
            <a:lvl1pPr marL="360363" indent="-360363">
              <a:buClrTx/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Tx/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8280400" cy="566913"/>
          </a:xfrm>
          <a:solidFill>
            <a:srgbClr val="FFFFFF">
              <a:alpha val="60000"/>
            </a:srgbClr>
          </a:solidFill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5761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- full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084" y="0"/>
            <a:ext cx="9176084" cy="6858000"/>
          </a:xfrm>
          <a:prstGeom prst="rect">
            <a:avLst/>
          </a:prstGeom>
        </p:spPr>
      </p:pic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800" y="971300"/>
            <a:ext cx="8280400" cy="5103913"/>
          </a:xfrm>
          <a:solidFill>
            <a:srgbClr val="FFFFFF">
              <a:alpha val="60000"/>
            </a:srgbClr>
          </a:solidFill>
        </p:spPr>
        <p:txBody>
          <a:bodyPr/>
          <a:lstStyle>
            <a:lvl1pPr marL="360363" indent="-360363">
              <a:buClrTx/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Tx/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8280400" cy="566913"/>
          </a:xfrm>
          <a:solidFill>
            <a:srgbClr val="FFFFFF">
              <a:alpha val="60000"/>
            </a:srgbClr>
          </a:solidFill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064322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-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642" y="0"/>
            <a:ext cx="3946358" cy="6858000"/>
          </a:xfrm>
          <a:prstGeom prst="rect">
            <a:avLst/>
          </a:prstGeom>
        </p:spPr>
      </p:pic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71556" y="1233488"/>
            <a:ext cx="4621439" cy="5219700"/>
          </a:xfrm>
        </p:spPr>
        <p:txBody>
          <a:bodyPr/>
          <a:lstStyle>
            <a:lvl1pPr marL="360363" indent="-360363">
              <a:buClr>
                <a:schemeClr val="accent1"/>
              </a:buClr>
              <a:buFont typeface="+mj-lt"/>
              <a:buAutoNum type="arabicPeriod"/>
              <a:defRPr b="0">
                <a:solidFill>
                  <a:schemeClr val="accent1"/>
                </a:solidFill>
              </a:defRPr>
            </a:lvl1pPr>
            <a:lvl2pPr marL="623888" indent="-280988">
              <a:buClr>
                <a:schemeClr val="accent1"/>
              </a:buClr>
              <a:buFont typeface="Verdana" panose="020B0604030504040204" pitchFamily="34" charset="0"/>
              <a:buChar char="−"/>
              <a:defRPr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71556" y="319729"/>
            <a:ext cx="4621439" cy="674031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4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354820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with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800" y="1233488"/>
            <a:ext cx="8280400" cy="5219700"/>
          </a:xfrm>
        </p:spPr>
        <p:txBody>
          <a:bodyPr/>
          <a:lstStyle>
            <a:lvl1pPr marL="360363" indent="-360363">
              <a:buClr>
                <a:schemeClr val="bg1"/>
              </a:buClr>
              <a:buFont typeface="+mj-lt"/>
              <a:buAutoNum type="arabicPeriod"/>
              <a:defRPr baseline="0">
                <a:solidFill>
                  <a:schemeClr val="bg1"/>
                </a:solidFill>
              </a:defRPr>
            </a:lvl1pPr>
            <a:lvl2pPr marL="623888" indent="-280988">
              <a:buClr>
                <a:schemeClr val="bg1"/>
              </a:buClr>
              <a:buFont typeface="Verdana" panose="020B0604030504040204" pitchFamily="34" charset="0"/>
              <a:buChar char="−"/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Click to add item here</a:t>
            </a:r>
          </a:p>
          <a:p>
            <a:pPr lvl="1"/>
            <a:r>
              <a:rPr lang="en-GB" noProof="0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Contents heading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4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460126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347693" y="3432859"/>
            <a:ext cx="4031801" cy="37722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347693" y="3035224"/>
            <a:ext cx="4031801" cy="391369"/>
          </a:xfrm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318214173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6196" y="380093"/>
            <a:ext cx="8276004" cy="38318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2101850"/>
            <a:ext cx="8280400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64000" y="6480000"/>
            <a:ext cx="795192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60000" y="6480000"/>
            <a:ext cx="5560158" cy="188160"/>
          </a:xfrm>
          <a:prstGeom prst="rect">
            <a:avLst/>
          </a:prstGeom>
        </p:spPr>
        <p:txBody>
          <a:bodyPr/>
          <a:lstStyle>
            <a:lvl1pPr>
              <a:defRPr lang="en-GB" sz="800" dirty="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8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1" r:id="rId2"/>
    <p:sldLayoutId id="2147483812" r:id="rId3"/>
    <p:sldLayoutId id="2147483867" r:id="rId4"/>
    <p:sldLayoutId id="2147483866" r:id="rId5"/>
    <p:sldLayoutId id="2147483872" r:id="rId6"/>
    <p:sldLayoutId id="2147483855" r:id="rId7"/>
    <p:sldLayoutId id="2147483813" r:id="rId8"/>
    <p:sldLayoutId id="2147483851" r:id="rId9"/>
    <p:sldLayoutId id="2147483852" r:id="rId10"/>
    <p:sldLayoutId id="2147483876" r:id="rId11"/>
    <p:sldLayoutId id="2147483875" r:id="rId12"/>
    <p:sldLayoutId id="2147483871" r:id="rId13"/>
    <p:sldLayoutId id="2147483814" r:id="rId14"/>
    <p:sldLayoutId id="2147483836" r:id="rId15"/>
    <p:sldLayoutId id="2147483837" r:id="rId16"/>
    <p:sldLayoutId id="2147483838" r:id="rId17"/>
    <p:sldLayoutId id="2147483839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70" r:id="rId25"/>
    <p:sldLayoutId id="2147483847" r:id="rId26"/>
    <p:sldLayoutId id="2147483848" r:id="rId27"/>
    <p:sldLayoutId id="2147483849" r:id="rId28"/>
    <p:sldLayoutId id="2147483850" r:id="rId29"/>
    <p:sldLayoutId id="2147483856" r:id="rId30"/>
    <p:sldLayoutId id="2147483873" r:id="rId31"/>
    <p:sldLayoutId id="2147483859" r:id="rId32"/>
    <p:sldLayoutId id="2147483860" r:id="rId33"/>
    <p:sldLayoutId id="2147483869" r:id="rId34"/>
    <p:sldLayoutId id="2147483861" r:id="rId35"/>
    <p:sldLayoutId id="2147483862" r:id="rId36"/>
    <p:sldLayoutId id="2147483863" r:id="rId37"/>
    <p:sldLayoutId id="2147483864" r:id="rId38"/>
    <p:sldLayoutId id="2147483868" r:id="rId39"/>
    <p:sldLayoutId id="2147483865" r:id="rId40"/>
    <p:sldLayoutId id="2147483857" r:id="rId41"/>
    <p:sldLayoutId id="2147483858" r:id="rId42"/>
    <p:sldLayoutId id="2147483834" r:id="rId43"/>
    <p:sldLayoutId id="2147483853" r:id="rId44"/>
    <p:sldLayoutId id="2147483854" r:id="rId45"/>
    <p:sldLayoutId id="2147483833" r:id="rId46"/>
  </p:sldLayoutIdLst>
  <p:transition>
    <p:wipe/>
  </p:transition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─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903">
          <p15:clr>
            <a:srgbClr val="F26B43"/>
          </p15:clr>
        </p15:guide>
        <p15:guide id="3" pos="2857">
          <p15:clr>
            <a:srgbClr val="F26B43"/>
          </p15:clr>
        </p15:guide>
        <p15:guide id="4" pos="3515">
          <p15:clr>
            <a:srgbClr val="F26B43"/>
          </p15:clr>
        </p15:guide>
        <p15:guide id="5" pos="3560">
          <p15:clr>
            <a:srgbClr val="F26B43"/>
          </p15:clr>
        </p15:guide>
        <p15:guide id="6" pos="4173">
          <p15:clr>
            <a:srgbClr val="F26B43"/>
          </p15:clr>
        </p15:guide>
        <p15:guide id="7" pos="4218">
          <p15:clr>
            <a:srgbClr val="F26B43"/>
          </p15:clr>
        </p15:guide>
        <p15:guide id="8" pos="4830">
          <p15:clr>
            <a:srgbClr val="F26B43"/>
          </p15:clr>
        </p15:guide>
        <p15:guide id="9" pos="4876">
          <p15:clr>
            <a:srgbClr val="F26B43"/>
          </p15:clr>
        </p15:guide>
        <p15:guide id="10" pos="5488">
          <p15:clr>
            <a:srgbClr val="F26B43"/>
          </p15:clr>
        </p15:guide>
        <p15:guide id="11" pos="2245">
          <p15:clr>
            <a:srgbClr val="F26B43"/>
          </p15:clr>
        </p15:guide>
        <p15:guide id="12" pos="2200">
          <p15:clr>
            <a:srgbClr val="F26B43"/>
          </p15:clr>
        </p15:guide>
        <p15:guide id="13" pos="1587">
          <p15:clr>
            <a:srgbClr val="F26B43"/>
          </p15:clr>
        </p15:guide>
        <p15:guide id="14" pos="1542">
          <p15:clr>
            <a:srgbClr val="F26B43"/>
          </p15:clr>
        </p15:guide>
        <p15:guide id="15" pos="930">
          <p15:clr>
            <a:srgbClr val="F26B43"/>
          </p15:clr>
        </p15:guide>
        <p15:guide id="16" pos="884">
          <p15:clr>
            <a:srgbClr val="F26B43"/>
          </p15:clr>
        </p15:guide>
        <p15:guide id="17" pos="272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4065">
          <p15:clr>
            <a:srgbClr val="F26B43"/>
          </p15:clr>
        </p15:guide>
        <p15:guide id="20" orient="horz" pos="1321">
          <p15:clr>
            <a:srgbClr val="F26B43"/>
          </p15:clr>
        </p15:guide>
        <p15:guide id="21" orient="horz" pos="777">
          <p15:clr>
            <a:srgbClr val="F26B43"/>
          </p15:clr>
        </p15:guide>
        <p15:guide id="22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hyperlink" Target="https://webarchive.nationalarchives.gov.uk/20191028122106/https:/www.thepensionsregulator.gov.uk:443/-/media/thepensionsregulator/files/import/pdf/pension-scams-action-pack.ashx?la=en&amp;hash=B6CD646F4375C440055EF89FC5A7089E3B4F353D" TargetMode="External"/><Relationship Id="rId3" Type="http://schemas.openxmlformats.org/officeDocument/2006/relationships/hyperlink" Target="https://webarchive.nationalarchives.gov.uk/20130402175848/http:/www.thepensionsregulator.gov.uk/docs/pension-liberation-fraud-action-pack.pdf" TargetMode="External"/><Relationship Id="rId7" Type="http://schemas.openxmlformats.org/officeDocument/2006/relationships/hyperlink" Target="https://webarchive.nationalarchives.gov.uk/20150703133545/http:/www.thepensionsregulator.gov.uk/docs/pension-scams-action-pack.pdf" TargetMode="External"/><Relationship Id="rId12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hyperlink" Target="https://webarchive.nationalarchives.gov.uk/20170712122413/http:/www.thepensionsregulator.gov.uk/docs/pension-scams-action-pack.pdf" TargetMode="External"/><Relationship Id="rId5" Type="http://schemas.openxmlformats.org/officeDocument/2006/relationships/hyperlink" Target="https://webarchive.nationalarchives.gov.uk/20141204035343/http:/www.thepensionsregulator.gov.uk/docs/pension-scams-action-pack.pdf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hyperlink" Target="https://webarchive.nationalarchives.gov.uk/20160701133500/http:/www.thepensionsregulator.gov.uk/docs/pension-scams-action-pack.pdf" TargetMode="External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0904" y="983802"/>
            <a:ext cx="7187656" cy="802784"/>
          </a:xfr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GB" dirty="0"/>
              <a:t>LGPS Legal Update </a:t>
            </a:r>
          </a:p>
          <a:p>
            <a:r>
              <a:rPr lang="en-GB" dirty="0"/>
              <a:t>- Pension Scams and the Rise of the CMCs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386" y="506748"/>
            <a:ext cx="7735614" cy="47705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500" dirty="0">
                <a:solidFill>
                  <a:schemeClr val="tx2"/>
                </a:solidFill>
              </a:rPr>
              <a:t>LGPS Pension Managers’ Conference 2020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1610904" y="4616394"/>
            <a:ext cx="3992408" cy="369332"/>
          </a:xfrm>
        </p:spPr>
        <p:txBody>
          <a:bodyPr>
            <a:spAutoFit/>
          </a:bodyPr>
          <a:lstStyle/>
          <a:p>
            <a:r>
              <a:rPr lang="en-GB" sz="1800" dirty="0"/>
              <a:t>18 November 2020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610904" y="5216558"/>
            <a:ext cx="7031647" cy="553998"/>
          </a:xfrm>
        </p:spPr>
        <p:txBody>
          <a:bodyPr wrap="square">
            <a:spAutoFit/>
          </a:bodyPr>
          <a:lstStyle/>
          <a:p>
            <a:r>
              <a:rPr lang="en-GB" sz="1500" dirty="0"/>
              <a:t>Gary Delderfield</a:t>
            </a:r>
            <a:r>
              <a:rPr lang="en-GB" sz="1500" b="0" dirty="0"/>
              <a:t>,</a:t>
            </a:r>
            <a:r>
              <a:rPr lang="en-GB" sz="1500" dirty="0"/>
              <a:t> </a:t>
            </a:r>
            <a:r>
              <a:rPr lang="en-GB" sz="1500" b="0" i="1" dirty="0"/>
              <a:t>Partner, Head of Public Sector Pensions</a:t>
            </a:r>
          </a:p>
          <a:p>
            <a:r>
              <a:rPr lang="en-GB" sz="1500" dirty="0"/>
              <a:t>Francois Barker</a:t>
            </a:r>
            <a:r>
              <a:rPr lang="en-GB" sz="1500" b="0" i="1" dirty="0"/>
              <a:t>, Partner, Head of UK Pensions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20209-678C-4784-8533-719E37958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2" y="1756858"/>
            <a:ext cx="3223608" cy="32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Hampshire Case [PO 21489]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C906-8AE7-43AC-B41F-442673AEA8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454" y="1274004"/>
            <a:ext cx="8280399" cy="2970044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sz="1600" dirty="0"/>
              <a:t>Mrs H cold called by Pensions Matters Associates in 2013 – not FCA authorised (not then a requirement)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Council sent transfer statement, request form and discharge form as well as TPR’s ‘Scorpion’ warning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Scheme’s employer was Focusplay – a steel stockholder in Warrington     set up in 1999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Scheme was an occupational pension scheme registered with HMRC and set up in 2013</a:t>
            </a:r>
          </a:p>
          <a:p>
            <a:endParaRPr lang="en-GB" sz="1600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BEFBC-2CC4-478A-ACF2-D8551C0F1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33" y="884434"/>
            <a:ext cx="703316" cy="703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E38B03-AF64-4CA2-9689-5393BA336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12" y="2264067"/>
            <a:ext cx="703316" cy="703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885B62-4D23-4234-8DC6-FD4647B3E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63" y="3240383"/>
            <a:ext cx="703316" cy="7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Hampshire Case [PO 21489]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C906-8AE7-43AC-B41F-442673AEA8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800" y="1236092"/>
            <a:ext cx="8280399" cy="295465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sz="1600" dirty="0"/>
              <a:t>Mrs H was not working and lived on South coast on State benefits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Transfer of £26,234 was paid to the Scheme – took 25% as lump sum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2015 Mrs H became concerned about her pension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Contacted CMC who approached the Fund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2017 – Scheme’s trustee was closed down by Insolvency Service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2018 – MD of trustee charged with fraud – over £290,000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Mrs H’s benefits were lost</a:t>
            </a:r>
          </a:p>
          <a:p>
            <a:endParaRPr lang="en-GB" sz="1600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939C4-794C-4AC5-B13C-C5CA15D8F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42" y="884434"/>
            <a:ext cx="703316" cy="7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Hampshire Case [PO 21489]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C906-8AE7-43AC-B41F-442673AEA8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800" y="1236092"/>
            <a:ext cx="8280399" cy="4909036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sz="1600" dirty="0"/>
              <a:t>Overriding consideration for Council is to evaluate transfer application so that a valid statutory transfer right is complied with and an invalid transfer application is legitimately withheld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Council’s argued it could not refuse the statutory right – incorrect!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Mrs H was not an ‘earner’ (in any employment) and so could not acquire ‘transfer credits’ in the new occupational scheme 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Therefore she had no statutory right to a transfer – instead Council had a discretion to implement the transfer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Failure to conduct further due diligence was maladministration 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Council did not identify the red flags:</a:t>
            </a:r>
          </a:p>
          <a:p>
            <a:pPr lvl="1">
              <a:buClr>
                <a:srgbClr val="C00000"/>
              </a:buClr>
            </a:pPr>
            <a:r>
              <a:rPr lang="en-GB" sz="1600" dirty="0"/>
              <a:t>member approaching NRA</a:t>
            </a:r>
          </a:p>
          <a:p>
            <a:pPr lvl="1">
              <a:buClr>
                <a:srgbClr val="C00000"/>
              </a:buClr>
            </a:pPr>
            <a:r>
              <a:rPr lang="en-GB" sz="1600" dirty="0"/>
              <a:t>living on South coast</a:t>
            </a:r>
          </a:p>
          <a:p>
            <a:pPr lvl="1">
              <a:buClr>
                <a:srgbClr val="C00000"/>
              </a:buClr>
            </a:pPr>
            <a:r>
              <a:rPr lang="en-GB" sz="1600" dirty="0"/>
              <a:t>employer in Warrington</a:t>
            </a:r>
          </a:p>
          <a:p>
            <a:pPr lvl="1">
              <a:buClr>
                <a:srgbClr val="C00000"/>
              </a:buClr>
            </a:pPr>
            <a:r>
              <a:rPr lang="en-GB" sz="1600" dirty="0"/>
              <a:t>new scheme</a:t>
            </a:r>
          </a:p>
          <a:p>
            <a:endParaRPr lang="en-GB" sz="1600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Hampshire Case [PO 21489]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C906-8AE7-43AC-B41F-442673AEA8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800" y="1236092"/>
            <a:ext cx="8280399" cy="344709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sz="1600" dirty="0"/>
              <a:t>Council failed to contact Mrs H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Council should have done more 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More likely than not Mrs H would have changed her mind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Council ordered to reinstate revalued benefits (allowing for the lump sum taken)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£500 distress and inconvenience award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If Scheme recovers her benefits Council may recover that amount from Mrs H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Hampshire Case [PO 21489] – Summary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C906-8AE7-43AC-B41F-442673AEA8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800" y="1236092"/>
            <a:ext cx="8280399" cy="457048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sz="1600" dirty="0"/>
              <a:t>Hampshire specific on its facts 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Hinges on fact Mrs H was not an ‘earner’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Highlights complexity of the legislation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Need to understand if statutory right exists or not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Need for due diligence and ‘to do more’ 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Potential cost to the administering authority of getting it wrong  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Good example of a type of scam and ‘red flags’ </a:t>
            </a:r>
          </a:p>
          <a:p>
            <a:pPr>
              <a:buClr>
                <a:srgbClr val="C00000"/>
              </a:buClr>
            </a:pPr>
            <a:r>
              <a:rPr lang="en-GB" sz="1600" dirty="0"/>
              <a:t>Also seeing scam transfers to:</a:t>
            </a:r>
          </a:p>
          <a:p>
            <a:pPr lvl="1">
              <a:buClr>
                <a:srgbClr val="C00000"/>
              </a:buClr>
            </a:pPr>
            <a:r>
              <a:rPr lang="en-GB" sz="1600" dirty="0"/>
              <a:t>SIPPS</a:t>
            </a:r>
          </a:p>
          <a:p>
            <a:pPr lvl="1">
              <a:buClr>
                <a:srgbClr val="C00000"/>
              </a:buClr>
            </a:pPr>
            <a:r>
              <a:rPr lang="en-GB" sz="1600" dirty="0"/>
              <a:t>SASSs including those set up without member knowledge</a:t>
            </a:r>
          </a:p>
          <a:p>
            <a:pPr lvl="1">
              <a:buClr>
                <a:srgbClr val="C00000"/>
              </a:buClr>
            </a:pPr>
            <a:r>
              <a:rPr lang="en-GB" sz="1600" dirty="0"/>
              <a:t>QROPS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A43E87-59A0-4F69-965B-7ED5E3D65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92" y="624691"/>
            <a:ext cx="4308063" cy="2371521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47F3D0-4462-4840-95B5-61774E76869F}"/>
              </a:ext>
            </a:extLst>
          </p:cNvPr>
          <p:cNvCxnSpPr>
            <a:cxnSpLocks/>
          </p:cNvCxnSpPr>
          <p:nvPr/>
        </p:nvCxnSpPr>
        <p:spPr>
          <a:xfrm>
            <a:off x="6027948" y="4346341"/>
            <a:ext cx="0" cy="733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7CD1D08-78C0-4064-AA1A-DDC14323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Due diligence: the changing standards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E353A-3CC4-4BB0-A3AE-1349DA628E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15</a:t>
            </a:fld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2212A3-378A-4A12-A305-B4FEDED1BD9A}"/>
              </a:ext>
            </a:extLst>
          </p:cNvPr>
          <p:cNvCxnSpPr>
            <a:cxnSpLocks/>
          </p:cNvCxnSpPr>
          <p:nvPr/>
        </p:nvCxnSpPr>
        <p:spPr>
          <a:xfrm flipV="1">
            <a:off x="593997" y="4650254"/>
            <a:ext cx="8118203" cy="12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69C71F-5881-4F59-BDC6-6F96D7784761}"/>
              </a:ext>
            </a:extLst>
          </p:cNvPr>
          <p:cNvSpPr txBox="1"/>
          <p:nvPr/>
        </p:nvSpPr>
        <p:spPr>
          <a:xfrm>
            <a:off x="506338" y="5165082"/>
            <a:ext cx="1179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/>
            </a:lvl1pPr>
          </a:lstStyle>
          <a:p>
            <a:r>
              <a:rPr lang="en-GB" dirty="0"/>
              <a:t>February 2013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9CD6B-9225-42AA-B4BA-2D54CA9BACDB}"/>
              </a:ext>
            </a:extLst>
          </p:cNvPr>
          <p:cNvSpPr txBox="1"/>
          <p:nvPr/>
        </p:nvSpPr>
        <p:spPr>
          <a:xfrm>
            <a:off x="1842806" y="5234698"/>
            <a:ext cx="11794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/>
            </a:lvl1pPr>
          </a:lstStyle>
          <a:p>
            <a:r>
              <a:rPr lang="en-GB" dirty="0"/>
              <a:t>July 2014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740F1-44ED-4959-BB49-D6C813B41F0E}"/>
              </a:ext>
            </a:extLst>
          </p:cNvPr>
          <p:cNvSpPr txBox="1"/>
          <p:nvPr/>
        </p:nvSpPr>
        <p:spPr>
          <a:xfrm>
            <a:off x="3058536" y="5201673"/>
            <a:ext cx="13185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/>
            </a:lvl1pPr>
          </a:lstStyle>
          <a:p>
            <a:r>
              <a:rPr lang="en-GB" dirty="0"/>
              <a:t>March 2015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8D4D9F-1074-413D-AB42-29EFEED63AD6}"/>
              </a:ext>
            </a:extLst>
          </p:cNvPr>
          <p:cNvCxnSpPr/>
          <p:nvPr/>
        </p:nvCxnSpPr>
        <p:spPr>
          <a:xfrm>
            <a:off x="4926328" y="4382333"/>
            <a:ext cx="0" cy="689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3580AC-2AF5-483C-8107-BF901B3D74B8}"/>
              </a:ext>
            </a:extLst>
          </p:cNvPr>
          <p:cNvSpPr txBox="1"/>
          <p:nvPr/>
        </p:nvSpPr>
        <p:spPr>
          <a:xfrm>
            <a:off x="4290111" y="5198616"/>
            <a:ext cx="13185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i="1" dirty="0"/>
              <a:t>March 2016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E583B-F580-4620-80E6-E87445FC0B54}"/>
              </a:ext>
            </a:extLst>
          </p:cNvPr>
          <p:cNvSpPr txBox="1"/>
          <p:nvPr/>
        </p:nvSpPr>
        <p:spPr>
          <a:xfrm>
            <a:off x="5484703" y="5156724"/>
            <a:ext cx="1020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/>
            </a:lvl1pPr>
          </a:lstStyle>
          <a:p>
            <a:r>
              <a:rPr lang="en-GB" dirty="0"/>
              <a:t>c. July 2017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4CCE48-152D-46D9-9478-C9285B726AE1}"/>
              </a:ext>
            </a:extLst>
          </p:cNvPr>
          <p:cNvCxnSpPr>
            <a:cxnSpLocks/>
          </p:cNvCxnSpPr>
          <p:nvPr/>
        </p:nvCxnSpPr>
        <p:spPr>
          <a:xfrm>
            <a:off x="7668134" y="4364235"/>
            <a:ext cx="0" cy="733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3CD0F3-B3D7-4D6C-A849-CA0CE7D55DDD}"/>
              </a:ext>
            </a:extLst>
          </p:cNvPr>
          <p:cNvSpPr txBox="1"/>
          <p:nvPr/>
        </p:nvSpPr>
        <p:spPr>
          <a:xfrm>
            <a:off x="6981460" y="5127659"/>
            <a:ext cx="1318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 i="1"/>
            </a:lvl1pPr>
          </a:lstStyle>
          <a:p>
            <a:r>
              <a:rPr lang="en-GB" dirty="0"/>
              <a:t>c. January 2019</a:t>
            </a:r>
          </a:p>
        </p:txBody>
      </p:sp>
      <p:pic>
        <p:nvPicPr>
          <p:cNvPr id="22" name="Picture 21">
            <a:hlinkClick r:id="rId3"/>
            <a:extLst>
              <a:ext uri="{FF2B5EF4-FFF2-40B4-BE49-F238E27FC236}">
                <a16:creationId xmlns:a16="http://schemas.microsoft.com/office/drawing/2014/main" id="{78DBF852-E184-4A54-BA9F-9235CB66E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99" y="3208800"/>
            <a:ext cx="706615" cy="1107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hlinkClick r:id="rId5"/>
            <a:extLst>
              <a:ext uri="{FF2B5EF4-FFF2-40B4-BE49-F238E27FC236}">
                <a16:creationId xmlns:a16="http://schemas.microsoft.com/office/drawing/2014/main" id="{7CAA859C-7B80-4704-A168-4B7990AC9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495" y="3208802"/>
            <a:ext cx="706615" cy="1107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hlinkClick r:id="rId7"/>
            <a:extLst>
              <a:ext uri="{FF2B5EF4-FFF2-40B4-BE49-F238E27FC236}">
                <a16:creationId xmlns:a16="http://schemas.microsoft.com/office/drawing/2014/main" id="{61EB0213-7C3D-4019-A47C-AE719DEC6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685" y="3238831"/>
            <a:ext cx="706615" cy="1107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hlinkClick r:id="rId9"/>
            <a:extLst>
              <a:ext uri="{FF2B5EF4-FFF2-40B4-BE49-F238E27FC236}">
                <a16:creationId xmlns:a16="http://schemas.microsoft.com/office/drawing/2014/main" id="{91084A3D-B784-4A56-9200-B7B5CE8261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1648" y="3231890"/>
            <a:ext cx="715514" cy="112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hlinkClick r:id="rId11"/>
            <a:extLst>
              <a:ext uri="{FF2B5EF4-FFF2-40B4-BE49-F238E27FC236}">
                <a16:creationId xmlns:a16="http://schemas.microsoft.com/office/drawing/2014/main" id="{D4962850-60F9-4EBD-98AE-2E0FC6336D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9379" y="3214771"/>
            <a:ext cx="715509" cy="1107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>
            <a:hlinkClick r:id="rId13"/>
            <a:extLst>
              <a:ext uri="{FF2B5EF4-FFF2-40B4-BE49-F238E27FC236}">
                <a16:creationId xmlns:a16="http://schemas.microsoft.com/office/drawing/2014/main" id="{757B5806-E187-44C1-A6B2-78D6FF673B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3000" y="3210665"/>
            <a:ext cx="715508" cy="111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80B8C6-BE07-4F75-B1BF-7CCFA48F852A}"/>
              </a:ext>
            </a:extLst>
          </p:cNvPr>
          <p:cNvCxnSpPr/>
          <p:nvPr/>
        </p:nvCxnSpPr>
        <p:spPr>
          <a:xfrm>
            <a:off x="3747993" y="4390833"/>
            <a:ext cx="0" cy="689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AAFABA1-B4B2-4EE6-8054-A0D2CE02A22A}"/>
              </a:ext>
            </a:extLst>
          </p:cNvPr>
          <p:cNvSpPr txBox="1"/>
          <p:nvPr/>
        </p:nvSpPr>
        <p:spPr>
          <a:xfrm rot="5400000">
            <a:off x="-386825" y="3719639"/>
            <a:ext cx="15380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Key guidance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636C48-F709-4C5D-ABF7-BEF4FB06CE46}"/>
              </a:ext>
            </a:extLst>
          </p:cNvPr>
          <p:cNvCxnSpPr>
            <a:cxnSpLocks/>
          </p:cNvCxnSpPr>
          <p:nvPr/>
        </p:nvCxnSpPr>
        <p:spPr>
          <a:xfrm>
            <a:off x="2425802" y="4346340"/>
            <a:ext cx="0" cy="733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CC751F-4C3B-4EB3-B643-DA98E44241B6}"/>
              </a:ext>
            </a:extLst>
          </p:cNvPr>
          <p:cNvCxnSpPr>
            <a:cxnSpLocks/>
          </p:cNvCxnSpPr>
          <p:nvPr/>
        </p:nvCxnSpPr>
        <p:spPr>
          <a:xfrm>
            <a:off x="1120706" y="4322534"/>
            <a:ext cx="0" cy="733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4FE68CC-27DD-4D9D-939A-0B9ABCB5E579}"/>
              </a:ext>
            </a:extLst>
          </p:cNvPr>
          <p:cNvCxnSpPr/>
          <p:nvPr/>
        </p:nvCxnSpPr>
        <p:spPr>
          <a:xfrm>
            <a:off x="190759" y="2882348"/>
            <a:ext cx="8521441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66803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E2CC9-A04C-4869-81D9-AB455CD1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General themes from the Pensions Ombudsman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FF1F673-02CA-4DA7-B57B-485C8D0830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94457" y="1491559"/>
            <a:ext cx="7090790" cy="58477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Fewer blocked transfer complaints and increase in lack of due diligence cases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263F57-3947-4184-B6EC-C44F5DFA5BF5}"/>
              </a:ext>
            </a:extLst>
          </p:cNvPr>
          <p:cNvSpPr/>
          <p:nvPr/>
        </p:nvSpPr>
        <p:spPr>
          <a:xfrm>
            <a:off x="554821" y="1444585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39A9A3-0080-4AD8-99E6-482D9DCA5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" y="1580721"/>
            <a:ext cx="366903" cy="372530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4DB64B4-9AD9-4A44-B04F-93A8165BA572}"/>
              </a:ext>
            </a:extLst>
          </p:cNvPr>
          <p:cNvSpPr txBox="1">
            <a:spLocks/>
          </p:cNvSpPr>
          <p:nvPr/>
        </p:nvSpPr>
        <p:spPr>
          <a:xfrm>
            <a:off x="1294457" y="2605153"/>
            <a:ext cx="7090790" cy="58477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PO will consider internal procedures and what was reasonable at the time of the transfer request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52563F-6F1A-48C5-BA58-387AB9E94761}"/>
              </a:ext>
            </a:extLst>
          </p:cNvPr>
          <p:cNvSpPr/>
          <p:nvPr/>
        </p:nvSpPr>
        <p:spPr>
          <a:xfrm>
            <a:off x="554821" y="2539707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8EB48C-D802-48A8-B14F-299922DBF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" y="2675843"/>
            <a:ext cx="366903" cy="372530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8FBAE83-59B4-4AF9-9EAB-B22B41CE9121}"/>
              </a:ext>
            </a:extLst>
          </p:cNvPr>
          <p:cNvSpPr txBox="1">
            <a:spLocks/>
          </p:cNvSpPr>
          <p:nvPr/>
        </p:nvSpPr>
        <p:spPr>
          <a:xfrm>
            <a:off x="1294457" y="3783399"/>
            <a:ext cx="7090790" cy="58477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PO will consider whether administering authority asked the right questions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57B833-904F-45E5-B428-77227851232C}"/>
              </a:ext>
            </a:extLst>
          </p:cNvPr>
          <p:cNvSpPr/>
          <p:nvPr/>
        </p:nvSpPr>
        <p:spPr>
          <a:xfrm>
            <a:off x="554821" y="3634829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EC1950-14FE-412C-BD68-5BF8F6C2E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" y="3770965"/>
            <a:ext cx="366903" cy="372530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CECDCE0-9AB1-43A7-A277-22A0177DCDF8}"/>
              </a:ext>
            </a:extLst>
          </p:cNvPr>
          <p:cNvSpPr txBox="1">
            <a:spLocks/>
          </p:cNvSpPr>
          <p:nvPr/>
        </p:nvSpPr>
        <p:spPr>
          <a:xfrm>
            <a:off x="1294457" y="4878521"/>
            <a:ext cx="7090790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But PO will consider the member’s motivation for the transfer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BBDEF3-5751-4842-AE16-C64A1C009057}"/>
              </a:ext>
            </a:extLst>
          </p:cNvPr>
          <p:cNvSpPr/>
          <p:nvPr/>
        </p:nvSpPr>
        <p:spPr>
          <a:xfrm>
            <a:off x="554821" y="4729951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E678AEF-59C7-4540-AD00-EC517C8B0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" y="4866087"/>
            <a:ext cx="366903" cy="3725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AE07F43-CE4B-41D3-8AF3-E0A308935167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4B15BB-35D0-4186-B7C3-9B1CB694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Is complying with the law enough?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4DE1D-F15D-49CD-AF85-E53EB029A5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799" y="1143368"/>
            <a:ext cx="7068858" cy="406265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1600" dirty="0"/>
              <a:t>The law is not always clear, so for red flags:</a:t>
            </a:r>
          </a:p>
          <a:p>
            <a:pPr lvl="1">
              <a:buClr>
                <a:srgbClr val="FF0000"/>
              </a:buClr>
            </a:pPr>
            <a:r>
              <a:rPr lang="en-GB" sz="1600" dirty="0"/>
              <a:t>always do detailed due diligence</a:t>
            </a:r>
          </a:p>
          <a:p>
            <a:pPr lvl="1">
              <a:buClr>
                <a:srgbClr val="FF0000"/>
              </a:buClr>
            </a:pPr>
            <a:r>
              <a:rPr lang="en-GB" sz="1600" dirty="0"/>
              <a:t>if a legal right to transfer, consider getting advice</a:t>
            </a:r>
          </a:p>
          <a:p>
            <a:pPr lvl="1">
              <a:buClr>
                <a:srgbClr val="FF0000"/>
              </a:buClr>
            </a:pPr>
            <a:endParaRPr lang="en-GB" sz="1600" dirty="0"/>
          </a:p>
          <a:p>
            <a:pPr>
              <a:buClr>
                <a:srgbClr val="FF0000"/>
              </a:buClr>
            </a:pPr>
            <a:r>
              <a:rPr lang="en-GB" sz="1600" dirty="0"/>
              <a:t>The law is changing: Pension Schemes Bill changes</a:t>
            </a:r>
            <a:endParaRPr lang="en-GB" sz="500" dirty="0"/>
          </a:p>
          <a:p>
            <a:pPr marL="360000" lvl="1" indent="0">
              <a:buClr>
                <a:srgbClr val="FF0000"/>
              </a:buClr>
              <a:buNone/>
            </a:pPr>
            <a:endParaRPr lang="en-GB" sz="500" dirty="0"/>
          </a:p>
          <a:p>
            <a:pPr>
              <a:buClr>
                <a:srgbClr val="FF0000"/>
              </a:buClr>
            </a:pPr>
            <a:r>
              <a:rPr lang="en-GB" sz="1600" dirty="0"/>
              <a:t>Important to comply </a:t>
            </a:r>
            <a:r>
              <a:rPr lang="en-GB" sz="1600" i="1" dirty="0"/>
              <a:t>and </a:t>
            </a:r>
            <a:r>
              <a:rPr lang="en-GB" sz="1600" dirty="0"/>
              <a:t>have a clear audit trail to show it</a:t>
            </a:r>
            <a:endParaRPr lang="en-GB" sz="500" dirty="0"/>
          </a:p>
          <a:p>
            <a:pPr>
              <a:buClr>
                <a:srgbClr val="FF0000"/>
              </a:buClr>
            </a:pPr>
            <a:endParaRPr lang="en-GB" sz="500" dirty="0"/>
          </a:p>
          <a:p>
            <a:pPr>
              <a:buClr>
                <a:srgbClr val="FF0000"/>
              </a:buClr>
            </a:pPr>
            <a:r>
              <a:rPr lang="en-GB" sz="1600" dirty="0"/>
              <a:t>Growing body of best practice guidance, e.g.: </a:t>
            </a:r>
          </a:p>
          <a:p>
            <a:pPr lvl="1">
              <a:buClr>
                <a:srgbClr val="FF0000"/>
              </a:buClr>
            </a:pPr>
            <a:r>
              <a:rPr lang="en-GB" sz="1600" dirty="0"/>
              <a:t>Combatting Pension Scams – A Code of Good Practice</a:t>
            </a:r>
          </a:p>
          <a:p>
            <a:pPr lvl="1">
              <a:buClr>
                <a:srgbClr val="FF0000"/>
              </a:buClr>
            </a:pPr>
            <a:r>
              <a:rPr lang="en-GB" sz="1600" i="1" dirty="0">
                <a:solidFill>
                  <a:schemeClr val="tx2"/>
                </a:solidFill>
              </a:rPr>
              <a:t>New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/>
              <a:t>All Party Parliamentary Group industry resource page</a:t>
            </a:r>
          </a:p>
          <a:p>
            <a:pPr lvl="1">
              <a:buClr>
                <a:srgbClr val="FF0000"/>
              </a:buClr>
            </a:pPr>
            <a:r>
              <a:rPr lang="en-GB" sz="1600" dirty="0"/>
              <a:t>TPR’s scams campaign – option to pledge support</a:t>
            </a:r>
            <a:endParaRPr lang="en-GB" sz="500" dirty="0"/>
          </a:p>
          <a:p>
            <a:pPr lvl="1">
              <a:buClr>
                <a:srgbClr val="FF0000"/>
              </a:buClr>
            </a:pPr>
            <a:endParaRPr lang="en-GB" sz="500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046E4-ECC1-4742-96F9-535FD257DECF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8B123B6-3A51-4341-8414-51791D651FA4}"/>
              </a:ext>
            </a:extLst>
          </p:cNvPr>
          <p:cNvSpPr/>
          <p:nvPr/>
        </p:nvSpPr>
        <p:spPr>
          <a:xfrm flipH="1" flipV="1">
            <a:off x="7123998" y="0"/>
            <a:ext cx="1457326" cy="2943225"/>
          </a:xfrm>
          <a:custGeom>
            <a:avLst/>
            <a:gdLst>
              <a:gd name="connsiteX0" fmla="*/ 1457325 w 1457326"/>
              <a:gd name="connsiteY0" fmla="*/ 3485243 h 3485243"/>
              <a:gd name="connsiteX1" fmla="*/ 0 w 1457326"/>
              <a:gd name="connsiteY1" fmla="*/ 3485243 h 3485243"/>
              <a:gd name="connsiteX2" fmla="*/ 0 w 1457326"/>
              <a:gd name="connsiteY2" fmla="*/ 656318 h 3485243"/>
              <a:gd name="connsiteX3" fmla="*/ 1006 w 1457326"/>
              <a:gd name="connsiteY3" fmla="*/ 656318 h 3485243"/>
              <a:gd name="connsiteX4" fmla="*/ 728664 w 1457326"/>
              <a:gd name="connsiteY4" fmla="*/ 0 h 3485243"/>
              <a:gd name="connsiteX5" fmla="*/ 1456322 w 1457326"/>
              <a:gd name="connsiteY5" fmla="*/ 656318 h 3485243"/>
              <a:gd name="connsiteX6" fmla="*/ 1457325 w 1457326"/>
              <a:gd name="connsiteY6" fmla="*/ 656318 h 3485243"/>
              <a:gd name="connsiteX7" fmla="*/ 1457325 w 1457326"/>
              <a:gd name="connsiteY7" fmla="*/ 657223 h 3485243"/>
              <a:gd name="connsiteX8" fmla="*/ 1457326 w 1457326"/>
              <a:gd name="connsiteY8" fmla="*/ 657224 h 3485243"/>
              <a:gd name="connsiteX9" fmla="*/ 1457325 w 1457326"/>
              <a:gd name="connsiteY9" fmla="*/ 657224 h 34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7326" h="3485243">
                <a:moveTo>
                  <a:pt x="1457325" y="3485243"/>
                </a:moveTo>
                <a:lnTo>
                  <a:pt x="0" y="3485243"/>
                </a:lnTo>
                <a:lnTo>
                  <a:pt x="0" y="656318"/>
                </a:lnTo>
                <a:lnTo>
                  <a:pt x="1006" y="656318"/>
                </a:lnTo>
                <a:lnTo>
                  <a:pt x="728664" y="0"/>
                </a:lnTo>
                <a:lnTo>
                  <a:pt x="1456322" y="656318"/>
                </a:lnTo>
                <a:lnTo>
                  <a:pt x="1457325" y="656318"/>
                </a:lnTo>
                <a:lnTo>
                  <a:pt x="1457325" y="657223"/>
                </a:lnTo>
                <a:lnTo>
                  <a:pt x="1457326" y="657224"/>
                </a:lnTo>
                <a:lnTo>
                  <a:pt x="1457325" y="657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99519-13EA-4407-AE4A-6E9C8DADB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57" y="1716729"/>
            <a:ext cx="704007" cy="7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6AA92B-1943-4173-AC02-E7A5996DC5FD}"/>
              </a:ext>
            </a:extLst>
          </p:cNvPr>
          <p:cNvSpPr/>
          <p:nvPr/>
        </p:nvSpPr>
        <p:spPr>
          <a:xfrm>
            <a:off x="4784436" y="0"/>
            <a:ext cx="43595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5025AA-F6C3-444F-B1F5-EAA0DE83B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8" y="2128058"/>
            <a:ext cx="2286925" cy="22869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BEE2E7-78E5-4E7A-9B51-4DF7BA55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79165"/>
            <a:ext cx="4500418" cy="1006429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Rise of the Claims Management Companies</a:t>
            </a:r>
            <a:br>
              <a:rPr lang="en-GB" sz="2200" dirty="0">
                <a:solidFill>
                  <a:schemeClr val="tx2"/>
                </a:solidFill>
              </a:rPr>
            </a:br>
            <a:endParaRPr lang="en-GB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47B0AB0-20F8-43B5-8488-D1DE524F0E11}"/>
              </a:ext>
            </a:extLst>
          </p:cNvPr>
          <p:cNvGrpSpPr/>
          <p:nvPr/>
        </p:nvGrpSpPr>
        <p:grpSpPr>
          <a:xfrm>
            <a:off x="2090332" y="3792523"/>
            <a:ext cx="4963336" cy="1260000"/>
            <a:chOff x="1865638" y="1377129"/>
            <a:chExt cx="4963336" cy="126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5C295E-1BF9-48F7-BDA4-96542F839095}"/>
                </a:ext>
              </a:extLst>
            </p:cNvPr>
            <p:cNvSpPr/>
            <p:nvPr/>
          </p:nvSpPr>
          <p:spPr>
            <a:xfrm>
              <a:off x="1865638" y="1377129"/>
              <a:ext cx="1260000" cy="126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EDEEF72-ED92-4BFC-9033-96920F4F7613}"/>
                </a:ext>
              </a:extLst>
            </p:cNvPr>
            <p:cNvSpPr/>
            <p:nvPr/>
          </p:nvSpPr>
          <p:spPr>
            <a:xfrm>
              <a:off x="5568974" y="1377129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93943"/>
            <a:ext cx="8280400" cy="355482"/>
          </a:xfrm>
        </p:spPr>
        <p:txBody>
          <a:bodyPr/>
          <a:lstStyle/>
          <a:p>
            <a:r>
              <a:rPr lang="en-GB" sz="1900" dirty="0">
                <a:solidFill>
                  <a:schemeClr val="tx2"/>
                </a:solidFill>
              </a:rPr>
              <a:t>Case management companies: what do you need to know?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7C9FE-3986-449C-ABD2-5BD3CAD3A3C3}"/>
              </a:ext>
            </a:extLst>
          </p:cNvPr>
          <p:cNvGrpSpPr/>
          <p:nvPr/>
        </p:nvGrpSpPr>
        <p:grpSpPr>
          <a:xfrm>
            <a:off x="2090332" y="1290869"/>
            <a:ext cx="4963336" cy="1260000"/>
            <a:chOff x="1865638" y="1377129"/>
            <a:chExt cx="4963336" cy="126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EF5C68-E538-4719-90F5-50AD2DDFCD63}"/>
                </a:ext>
              </a:extLst>
            </p:cNvPr>
            <p:cNvSpPr/>
            <p:nvPr/>
          </p:nvSpPr>
          <p:spPr>
            <a:xfrm>
              <a:off x="1865638" y="1377129"/>
              <a:ext cx="1260000" cy="12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241764-53A4-4FA9-9417-440E13D46BDB}"/>
                </a:ext>
              </a:extLst>
            </p:cNvPr>
            <p:cNvSpPr/>
            <p:nvPr/>
          </p:nvSpPr>
          <p:spPr>
            <a:xfrm>
              <a:off x="5568974" y="1377129"/>
              <a:ext cx="1260000" cy="126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B9E906B-BC51-4E23-ADD8-82AD0BDA0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20" y="4025644"/>
            <a:ext cx="700749" cy="61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50CBFC-54CB-4301-A5BB-DA5D3EB9C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30" y="4025644"/>
            <a:ext cx="604145" cy="67902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8EB65F-CC45-4E38-BAE6-769CF7FFA0FD}"/>
              </a:ext>
            </a:extLst>
          </p:cNvPr>
          <p:cNvCxnSpPr/>
          <p:nvPr/>
        </p:nvCxnSpPr>
        <p:spPr>
          <a:xfrm>
            <a:off x="1439309" y="2674189"/>
            <a:ext cx="25620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4811EE-61F8-4F0B-A3C0-2B0CC514CC5C}"/>
              </a:ext>
            </a:extLst>
          </p:cNvPr>
          <p:cNvCxnSpPr/>
          <p:nvPr/>
        </p:nvCxnSpPr>
        <p:spPr>
          <a:xfrm>
            <a:off x="5142645" y="2674189"/>
            <a:ext cx="2562046" cy="0"/>
          </a:xfrm>
          <a:prstGeom prst="line">
            <a:avLst/>
          </a:prstGeom>
          <a:ln w="28575">
            <a:solidFill>
              <a:srgbClr val="F39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C9DCB9-B523-40A9-8110-19D66AD7F988}"/>
              </a:ext>
            </a:extLst>
          </p:cNvPr>
          <p:cNvSpPr txBox="1"/>
          <p:nvPr/>
        </p:nvSpPr>
        <p:spPr>
          <a:xfrm>
            <a:off x="1436705" y="5210353"/>
            <a:ext cx="256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How do they get hold of your former members?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D031FD-1E14-48F6-B842-898EF211AABD}"/>
              </a:ext>
            </a:extLst>
          </p:cNvPr>
          <p:cNvCxnSpPr/>
          <p:nvPr/>
        </p:nvCxnSpPr>
        <p:spPr>
          <a:xfrm>
            <a:off x="1439309" y="5184469"/>
            <a:ext cx="256204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0E2826-FB2B-4447-BB11-778CCFE9B852}"/>
              </a:ext>
            </a:extLst>
          </p:cNvPr>
          <p:cNvSpPr txBox="1"/>
          <p:nvPr/>
        </p:nvSpPr>
        <p:spPr>
          <a:xfrm>
            <a:off x="5140041" y="5218978"/>
            <a:ext cx="256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FCA focus to eradicate previous poor behaviours of some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67BD32-DC20-4C56-826C-EDE240A9CD7D}"/>
              </a:ext>
            </a:extLst>
          </p:cNvPr>
          <p:cNvCxnSpPr/>
          <p:nvPr/>
        </p:nvCxnSpPr>
        <p:spPr>
          <a:xfrm>
            <a:off x="5140041" y="5184469"/>
            <a:ext cx="2562046" cy="0"/>
          </a:xfrm>
          <a:prstGeom prst="line">
            <a:avLst/>
          </a:prstGeom>
          <a:ln w="28575">
            <a:solidFill>
              <a:srgbClr val="006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7C8F17-7B98-4414-A7D2-7E1FAB9D002C}"/>
              </a:ext>
            </a:extLst>
          </p:cNvPr>
          <p:cNvSpPr txBox="1"/>
          <p:nvPr/>
        </p:nvSpPr>
        <p:spPr>
          <a:xfrm>
            <a:off x="1436705" y="2778650"/>
            <a:ext cx="256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Large numbers (2018: approx. 3,000 CMCs), increasing pensions focus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E97631-11FA-44E2-A924-6821F5C6AAEA}"/>
              </a:ext>
            </a:extLst>
          </p:cNvPr>
          <p:cNvSpPr txBox="1"/>
          <p:nvPr/>
        </p:nvSpPr>
        <p:spPr>
          <a:xfrm>
            <a:off x="5140041" y="2755981"/>
            <a:ext cx="256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Typically start with data subject access requests (DSARS)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E42A64-2550-49BF-8E30-D0125CBF0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0" y="1629509"/>
            <a:ext cx="572530" cy="57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E34032-BD9F-4EBF-B761-02A0966E2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52" y="1568560"/>
            <a:ext cx="770824" cy="77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C17C65-05BA-498F-9A52-80179FEE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40852"/>
            <a:ext cx="82804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2"/>
                </a:solidFill>
              </a:rPr>
              <a:t>Pensions transfers: an increasing LGPS risk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28CEFC-D9CB-4118-8DEC-0F9643D68DE3}"/>
              </a:ext>
            </a:extLst>
          </p:cNvPr>
          <p:cNvGrpSpPr/>
          <p:nvPr/>
        </p:nvGrpSpPr>
        <p:grpSpPr>
          <a:xfrm>
            <a:off x="2090332" y="1290869"/>
            <a:ext cx="4963336" cy="1260000"/>
            <a:chOff x="1865638" y="1377129"/>
            <a:chExt cx="4963336" cy="1260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743E12E-778B-4B98-A09C-E236BD80F8EB}"/>
                </a:ext>
              </a:extLst>
            </p:cNvPr>
            <p:cNvSpPr/>
            <p:nvPr/>
          </p:nvSpPr>
          <p:spPr>
            <a:xfrm>
              <a:off x="1865638" y="1377129"/>
              <a:ext cx="1260000" cy="126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DEFB41-8BE9-4B75-ADEE-B4FC0B8E0D0A}"/>
                </a:ext>
              </a:extLst>
            </p:cNvPr>
            <p:cNvSpPr/>
            <p:nvPr/>
          </p:nvSpPr>
          <p:spPr>
            <a:xfrm>
              <a:off x="5568974" y="1377129"/>
              <a:ext cx="1260000" cy="126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03FE87-9FE8-42D2-A2F8-B0350C4238E1}"/>
              </a:ext>
            </a:extLst>
          </p:cNvPr>
          <p:cNvGrpSpPr/>
          <p:nvPr/>
        </p:nvGrpSpPr>
        <p:grpSpPr>
          <a:xfrm>
            <a:off x="2090332" y="3792523"/>
            <a:ext cx="4963336" cy="1260000"/>
            <a:chOff x="1865638" y="1377129"/>
            <a:chExt cx="4963336" cy="126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E881AE8-BD97-44CA-BE3E-35E501A6F072}"/>
                </a:ext>
              </a:extLst>
            </p:cNvPr>
            <p:cNvSpPr/>
            <p:nvPr/>
          </p:nvSpPr>
          <p:spPr>
            <a:xfrm>
              <a:off x="1865638" y="1377129"/>
              <a:ext cx="1260000" cy="126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67C51A-4D44-4625-8C98-2043F785916D}"/>
                </a:ext>
              </a:extLst>
            </p:cNvPr>
            <p:cNvSpPr/>
            <p:nvPr/>
          </p:nvSpPr>
          <p:spPr>
            <a:xfrm>
              <a:off x="5568974" y="1377129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610EE4-6E7A-4F8C-BAF3-350E7E702038}"/>
              </a:ext>
            </a:extLst>
          </p:cNvPr>
          <p:cNvCxnSpPr/>
          <p:nvPr/>
        </p:nvCxnSpPr>
        <p:spPr>
          <a:xfrm>
            <a:off x="1439309" y="2674189"/>
            <a:ext cx="25620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CE2AB4-05F7-4EFB-B7DD-4CCAF9A440AA}"/>
              </a:ext>
            </a:extLst>
          </p:cNvPr>
          <p:cNvCxnSpPr/>
          <p:nvPr/>
        </p:nvCxnSpPr>
        <p:spPr>
          <a:xfrm>
            <a:off x="5142645" y="2674189"/>
            <a:ext cx="256204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E0DD63-699A-4FC8-9C2B-8DD17FC969AB}"/>
              </a:ext>
            </a:extLst>
          </p:cNvPr>
          <p:cNvCxnSpPr/>
          <p:nvPr/>
        </p:nvCxnSpPr>
        <p:spPr>
          <a:xfrm>
            <a:off x="1439309" y="5184469"/>
            <a:ext cx="256204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640711-EF96-4235-A4F7-442231A5E762}"/>
              </a:ext>
            </a:extLst>
          </p:cNvPr>
          <p:cNvCxnSpPr/>
          <p:nvPr/>
        </p:nvCxnSpPr>
        <p:spPr>
          <a:xfrm>
            <a:off x="5140041" y="5184469"/>
            <a:ext cx="2562046" cy="0"/>
          </a:xfrm>
          <a:prstGeom prst="line">
            <a:avLst/>
          </a:prstGeom>
          <a:ln w="28575">
            <a:solidFill>
              <a:srgbClr val="006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462938-4520-4F0A-8E89-737BB92A4B94}"/>
              </a:ext>
            </a:extLst>
          </p:cNvPr>
          <p:cNvSpPr txBox="1"/>
          <p:nvPr/>
        </p:nvSpPr>
        <p:spPr>
          <a:xfrm>
            <a:off x="5140041" y="2755981"/>
            <a:ext cx="256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The rise of case management companies and DSARs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981B5F-511E-4966-8DE0-089F9CEADA27}"/>
              </a:ext>
            </a:extLst>
          </p:cNvPr>
          <p:cNvSpPr txBox="1"/>
          <p:nvPr/>
        </p:nvSpPr>
        <p:spPr>
          <a:xfrm>
            <a:off x="1436705" y="2778650"/>
            <a:ext cx="2562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Scam risk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F971F7-5BFB-42CF-A924-A5B6EC288F5B}"/>
              </a:ext>
            </a:extLst>
          </p:cNvPr>
          <p:cNvSpPr txBox="1"/>
          <p:nvPr/>
        </p:nvSpPr>
        <p:spPr>
          <a:xfrm>
            <a:off x="1680599" y="5218978"/>
            <a:ext cx="207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FCA concerns over transfer levels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3611CB-CE5E-4E55-9507-3ED25D4EB036}"/>
              </a:ext>
            </a:extLst>
          </p:cNvPr>
          <p:cNvSpPr txBox="1"/>
          <p:nvPr/>
        </p:nvSpPr>
        <p:spPr>
          <a:xfrm>
            <a:off x="5140041" y="5218978"/>
            <a:ext cx="2562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TPR Focus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B20B9-A69F-435C-AB11-3206950FB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89" y="1586130"/>
            <a:ext cx="700749" cy="612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8BFE0DD-C8C6-4A18-A45F-DDD4C44A9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30" y="4025644"/>
            <a:ext cx="604145" cy="6790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B4ACC1-5C5F-4563-B721-4AE2D51D0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59" y="4138664"/>
            <a:ext cx="572530" cy="576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65F4358-3552-41D4-8345-A2BC708D938D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8AFE35-E224-4C65-B0E5-E5ADA64B1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38" y="1622130"/>
            <a:ext cx="57262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rgbClr val="C00000"/>
                </a:solidFill>
              </a:rPr>
              <a:t>CMCs: some practical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C906-8AE7-43AC-B41F-442673AEA8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6590" y="949898"/>
            <a:ext cx="7283330" cy="452431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sz="1600" dirty="0"/>
              <a:t>DSARs: what happens if you receive </a:t>
            </a:r>
            <a:r>
              <a:rPr lang="en-GB" sz="1500" dirty="0"/>
              <a:t>large numbers?</a:t>
            </a:r>
          </a:p>
          <a:p>
            <a:pPr lvl="1">
              <a:buClr>
                <a:srgbClr val="C00000"/>
              </a:buClr>
            </a:pPr>
            <a:r>
              <a:rPr lang="en-GB" sz="1500" dirty="0"/>
              <a:t>Check CMC has the necessary authority(</a:t>
            </a:r>
            <a:r>
              <a:rPr lang="en-GB" sz="1500" dirty="0" err="1"/>
              <a:t>ies</a:t>
            </a:r>
            <a:r>
              <a:rPr lang="en-GB" sz="1500" dirty="0"/>
              <a:t>)</a:t>
            </a:r>
          </a:p>
          <a:p>
            <a:pPr lvl="1">
              <a:buClr>
                <a:srgbClr val="C00000"/>
              </a:buClr>
            </a:pPr>
            <a:r>
              <a:rPr lang="en-GB" sz="1500" dirty="0"/>
              <a:t>See ICO’s new Code of Practice</a:t>
            </a:r>
          </a:p>
          <a:p>
            <a:pPr lvl="1">
              <a:buClr>
                <a:srgbClr val="C00000"/>
              </a:buClr>
            </a:pPr>
            <a:r>
              <a:rPr lang="en-GB" sz="1500" dirty="0"/>
              <a:t>Policy / template response letter?</a:t>
            </a:r>
          </a:p>
          <a:p>
            <a:pPr lvl="1">
              <a:buClr>
                <a:srgbClr val="C00000"/>
              </a:buClr>
            </a:pPr>
            <a:r>
              <a:rPr lang="en-GB" sz="1500" dirty="0"/>
              <a:t>Industry starting to raise this issue with the FCA</a:t>
            </a:r>
            <a:endParaRPr lang="en-GB" sz="300" dirty="0"/>
          </a:p>
          <a:p>
            <a:pPr lvl="1">
              <a:buClr>
                <a:srgbClr val="C00000"/>
              </a:buClr>
            </a:pPr>
            <a:r>
              <a:rPr lang="en-GB" sz="1500" dirty="0"/>
              <a:t>In any event:</a:t>
            </a:r>
          </a:p>
          <a:p>
            <a:pPr lvl="2">
              <a:buClr>
                <a:srgbClr val="C00000"/>
              </a:buClr>
            </a:pPr>
            <a:r>
              <a:rPr lang="en-GB" sz="1500" dirty="0"/>
              <a:t>Keep a log (for reference in any member complaints)</a:t>
            </a:r>
          </a:p>
          <a:p>
            <a:pPr lvl="2">
              <a:buClr>
                <a:srgbClr val="C00000"/>
              </a:buClr>
            </a:pPr>
            <a:r>
              <a:rPr lang="en-GB" sz="1500" dirty="0"/>
              <a:t>Check what information you </a:t>
            </a:r>
            <a:r>
              <a:rPr lang="en-GB" sz="1500" u="sng" dirty="0"/>
              <a:t>need</a:t>
            </a:r>
            <a:r>
              <a:rPr lang="en-GB" sz="1500" dirty="0"/>
              <a:t> to provide</a:t>
            </a:r>
          </a:p>
          <a:p>
            <a:pPr marL="360000" lvl="1" indent="0">
              <a:buClr>
                <a:srgbClr val="FF0000"/>
              </a:buClr>
              <a:buNone/>
            </a:pPr>
            <a:endParaRPr lang="en-GB" sz="300" dirty="0"/>
          </a:p>
          <a:p>
            <a:pPr marL="360000" lvl="1" indent="0">
              <a:buClr>
                <a:srgbClr val="FF0000"/>
              </a:buClr>
              <a:buNone/>
            </a:pPr>
            <a:endParaRPr lang="en-GB" sz="300" dirty="0"/>
          </a:p>
          <a:p>
            <a:pPr>
              <a:buClr>
                <a:srgbClr val="C00000"/>
              </a:buClr>
            </a:pPr>
            <a:r>
              <a:rPr lang="en-GB" sz="1600" dirty="0"/>
              <a:t>Member complaints</a:t>
            </a:r>
          </a:p>
          <a:p>
            <a:pPr lvl="1">
              <a:buClr>
                <a:srgbClr val="C00000"/>
              </a:buClr>
            </a:pPr>
            <a:r>
              <a:rPr lang="en-GB" sz="1500" dirty="0"/>
              <a:t>Administering Authority must consider all relevant factors - CMC existence isn’t one</a:t>
            </a:r>
          </a:p>
          <a:p>
            <a:pPr lvl="1">
              <a:buClr>
                <a:srgbClr val="C00000"/>
              </a:buClr>
            </a:pPr>
            <a:r>
              <a:rPr lang="en-GB" sz="1500" dirty="0"/>
              <a:t>CMC / member interests not always the same</a:t>
            </a:r>
          </a:p>
          <a:p>
            <a:pPr lvl="1">
              <a:buClr>
                <a:srgbClr val="C00000"/>
              </a:buClr>
            </a:pPr>
            <a:r>
              <a:rPr lang="en-GB" sz="1500" dirty="0"/>
              <a:t>Can / should you write direct to CMC?</a:t>
            </a:r>
          </a:p>
          <a:p>
            <a:pPr lvl="1">
              <a:buClr>
                <a:srgbClr val="C00000"/>
              </a:buClr>
            </a:pPr>
            <a:r>
              <a:rPr lang="en-GB" sz="1500" dirty="0"/>
              <a:t>Some tactical suggestions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98F91-87BE-49E0-B817-FF1897022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05" y="1468604"/>
            <a:ext cx="975851" cy="97585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498EBF1-16F2-43E1-A329-9D10AF56483E}"/>
              </a:ext>
            </a:extLst>
          </p:cNvPr>
          <p:cNvSpPr/>
          <p:nvPr/>
        </p:nvSpPr>
        <p:spPr>
          <a:xfrm>
            <a:off x="510314" y="893966"/>
            <a:ext cx="612000" cy="61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3E58C9-D82A-454A-A35F-702320E5CB5E}"/>
              </a:ext>
            </a:extLst>
          </p:cNvPr>
          <p:cNvSpPr/>
          <p:nvPr/>
        </p:nvSpPr>
        <p:spPr>
          <a:xfrm>
            <a:off x="510314" y="3565901"/>
            <a:ext cx="612000" cy="61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250CF-7C54-4A63-9757-31730BDF0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1" y="1017732"/>
            <a:ext cx="364467" cy="364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9C5362-E0ED-47F7-839E-C3C0C078A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0" y="3689667"/>
            <a:ext cx="364467" cy="3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6AA92B-1943-4173-AC02-E7A5996DC5FD}"/>
              </a:ext>
            </a:extLst>
          </p:cNvPr>
          <p:cNvSpPr/>
          <p:nvPr/>
        </p:nvSpPr>
        <p:spPr>
          <a:xfrm>
            <a:off x="4784436" y="0"/>
            <a:ext cx="43595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5025AA-F6C3-444F-B1F5-EAA0DE83B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8" y="2128058"/>
            <a:ext cx="2286925" cy="22869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BEE2E7-78E5-4E7A-9B51-4DF7BA55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1960393"/>
            <a:ext cx="4500418" cy="1615827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What next?  </a:t>
            </a:r>
            <a:br>
              <a:rPr lang="en-GB" sz="2200" dirty="0">
                <a:solidFill>
                  <a:schemeClr val="tx2"/>
                </a:solidFill>
              </a:rPr>
            </a:br>
            <a:br>
              <a:rPr lang="en-GB" sz="2200" dirty="0">
                <a:solidFill>
                  <a:schemeClr val="tx2"/>
                </a:solidFill>
              </a:rPr>
            </a:br>
            <a:r>
              <a:rPr lang="en-GB" sz="2200" dirty="0">
                <a:solidFill>
                  <a:schemeClr val="tx2"/>
                </a:solidFill>
              </a:rPr>
              <a:t>Can authorities do more to protect themselves and their members? </a:t>
            </a:r>
          </a:p>
        </p:txBody>
      </p:sp>
    </p:spTree>
    <p:extLst>
      <p:ext uri="{BB962C8B-B14F-4D97-AF65-F5344CB8AC3E}">
        <p14:creationId xmlns:p14="http://schemas.microsoft.com/office/powerpoint/2010/main" val="10955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0E3757-E29B-4172-9F20-D605EAC1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33157"/>
            <a:ext cx="8280400" cy="47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500" dirty="0">
                <a:solidFill>
                  <a:schemeClr val="tx2"/>
                </a:solidFill>
              </a:rPr>
              <a:t>Pensions transfers question Part 1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DA27D8-8A70-4044-B76E-5EF166347902}"/>
              </a:ext>
            </a:extLst>
          </p:cNvPr>
          <p:cNvSpPr txBox="1">
            <a:spLocks/>
          </p:cNvSpPr>
          <p:nvPr/>
        </p:nvSpPr>
        <p:spPr>
          <a:xfrm>
            <a:off x="1201345" y="1568007"/>
            <a:ext cx="709079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Does your Fund currently recommend a pre-selected panel of IFAs to members considering transfers out?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B1AD6-135E-44F3-9186-390288D25947}"/>
              </a:ext>
            </a:extLst>
          </p:cNvPr>
          <p:cNvSpPr/>
          <p:nvPr/>
        </p:nvSpPr>
        <p:spPr>
          <a:xfrm>
            <a:off x="431800" y="1506489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E03E1-7D38-46B1-AE0D-80173E40452C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DC75F5-5347-4271-88C8-EB2E241E6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0" y="16504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8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E2CC9-A04C-4869-81D9-AB455CD1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What next?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FF1F673-02CA-4DA7-B57B-485C8D0830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94457" y="1491559"/>
            <a:ext cx="7090790" cy="4062651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Private sector moves to appoint IFAs to support members:</a:t>
            </a: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</a:rPr>
              <a:t>Scheme appoints IFA and makes available </a:t>
            </a: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</a:rPr>
              <a:t>Member contracts with IFA directly</a:t>
            </a:r>
          </a:p>
          <a:p>
            <a:pPr marL="97200" indent="0">
              <a:spcAft>
                <a:spcPts val="0"/>
              </a:spcAft>
              <a:buNone/>
            </a:pPr>
            <a:endParaRPr lang="en-GB" dirty="0">
              <a:latin typeface="Verdana" panose="020B060403050404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97200" indent="0">
              <a:spcAft>
                <a:spcPts val="0"/>
              </a:spcAft>
              <a:buNone/>
            </a:pP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Why do this? </a:t>
            </a: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 thing to do for members – means better quality, more cost-effective advice </a:t>
            </a: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7200" indent="0"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97200" indent="0">
              <a:spcAft>
                <a:spcPts val="0"/>
              </a:spcAft>
              <a:buNone/>
            </a:pP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</a:rPr>
              <a:t>Concerns about broadening authority’s duty of care … But British Steel shows there is no risk free option</a:t>
            </a:r>
          </a:p>
          <a:p>
            <a:pPr marL="97200" indent="0">
              <a:spcAft>
                <a:spcPts val="0"/>
              </a:spcAft>
              <a:buNone/>
            </a:pP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b="1" u="sng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GB" b="1" u="sng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No single right answer – key is to take an informed decision.  </a:t>
            </a: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263F57-3947-4184-B6EC-C44F5DFA5BF5}"/>
              </a:ext>
            </a:extLst>
          </p:cNvPr>
          <p:cNvSpPr/>
          <p:nvPr/>
        </p:nvSpPr>
        <p:spPr>
          <a:xfrm>
            <a:off x="554821" y="1444585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C6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39A9A3-0080-4AD8-99E6-482D9DCA5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" y="1580721"/>
            <a:ext cx="366903" cy="37253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52563F-6F1A-48C5-BA58-387AB9E94761}"/>
              </a:ext>
            </a:extLst>
          </p:cNvPr>
          <p:cNvSpPr/>
          <p:nvPr/>
        </p:nvSpPr>
        <p:spPr>
          <a:xfrm>
            <a:off x="554819" y="2525952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C6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8EB48C-D802-48A8-B14F-299922DBF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8" y="2707377"/>
            <a:ext cx="366903" cy="3725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757B833-904F-45E5-B428-77227851232C}"/>
              </a:ext>
            </a:extLst>
          </p:cNvPr>
          <p:cNvSpPr/>
          <p:nvPr/>
        </p:nvSpPr>
        <p:spPr>
          <a:xfrm>
            <a:off x="554819" y="3735126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C6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EC1950-14FE-412C-BD68-5BF8F6C2E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959" y="3890551"/>
            <a:ext cx="366903" cy="37253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1BBDEF3-5751-4842-AE16-C64A1C009057}"/>
              </a:ext>
            </a:extLst>
          </p:cNvPr>
          <p:cNvSpPr/>
          <p:nvPr/>
        </p:nvSpPr>
        <p:spPr>
          <a:xfrm>
            <a:off x="554819" y="4774523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C6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E678AEF-59C7-4540-AD00-EC517C8B0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8" y="4904681"/>
            <a:ext cx="366903" cy="3725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AE07F43-CE4B-41D3-8AF3-E0A308935167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What next?  What to look for with IFA panels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C906-8AE7-43AC-B41F-442673AEA8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800" y="1236092"/>
            <a:ext cx="8280399" cy="3493264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dirty="0"/>
              <a:t>Staying the right side of the FCA regulated activity</a:t>
            </a:r>
          </a:p>
          <a:p>
            <a:pPr>
              <a:buClr>
                <a:srgbClr val="C00000"/>
              </a:buClr>
            </a:pPr>
            <a:r>
              <a:rPr lang="en-GB" dirty="0"/>
              <a:t>Avoiding unauthorised payments </a:t>
            </a:r>
          </a:p>
          <a:p>
            <a:pPr>
              <a:buClr>
                <a:srgbClr val="C00000"/>
              </a:buClr>
            </a:pPr>
            <a:r>
              <a:rPr lang="en-GB" dirty="0"/>
              <a:t>Initial IFA due diligence</a:t>
            </a:r>
          </a:p>
          <a:p>
            <a:pPr>
              <a:buClr>
                <a:srgbClr val="C00000"/>
              </a:buClr>
            </a:pPr>
            <a:r>
              <a:rPr lang="en-GB" dirty="0"/>
              <a:t>Ongoing IFA monitoring</a:t>
            </a:r>
          </a:p>
          <a:p>
            <a:pPr>
              <a:buClr>
                <a:srgbClr val="C00000"/>
              </a:buClr>
            </a:pPr>
            <a:r>
              <a:rPr lang="en-GB" dirty="0"/>
              <a:t>Contracts </a:t>
            </a:r>
          </a:p>
          <a:p>
            <a:pPr>
              <a:buClr>
                <a:srgbClr val="C00000"/>
              </a:buClr>
            </a:pPr>
            <a:r>
              <a:rPr lang="en-GB" dirty="0"/>
              <a:t>Member communications</a:t>
            </a:r>
          </a:p>
          <a:p>
            <a:pPr>
              <a:buClr>
                <a:srgbClr val="C00000"/>
              </a:buClr>
            </a:pPr>
            <a:r>
              <a:rPr lang="en-GB" dirty="0"/>
              <a:t>Consider an IFA panel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E2CC9-A04C-4869-81D9-AB455CD1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9188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What next? Conclusions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FF1F673-02CA-4DA7-B57B-485C8D0830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94457" y="1491559"/>
            <a:ext cx="7090790" cy="3139321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GB" b="1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Members:</a:t>
            </a: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increasingly need good quality, cost-effective financial advice – IFA panels deliver this 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sz="2400" dirty="0">
              <a:latin typeface="Verdana" panose="020B060403050404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b="1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Authorities:</a:t>
            </a: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Doing nothing </a:t>
            </a: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doesn’t</a:t>
            </a: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automatically lower the risk: weigh the risks and take a decision</a:t>
            </a: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b="1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Features: </a:t>
            </a:r>
            <a:r>
              <a:rPr lang="en-GB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Good governance around the panel will protect authorities from exposure </a:t>
            </a: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b="1" u="sng" dirty="0">
                <a:latin typeface="Verdana" panose="020B060403050404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263F57-3947-4184-B6EC-C44F5DFA5BF5}"/>
              </a:ext>
            </a:extLst>
          </p:cNvPr>
          <p:cNvSpPr/>
          <p:nvPr/>
        </p:nvSpPr>
        <p:spPr>
          <a:xfrm>
            <a:off x="554821" y="1444585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C6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39A9A3-0080-4AD8-99E6-482D9DCA5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" y="1580721"/>
            <a:ext cx="366903" cy="37253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52563F-6F1A-48C5-BA58-387AB9E94761}"/>
              </a:ext>
            </a:extLst>
          </p:cNvPr>
          <p:cNvSpPr/>
          <p:nvPr/>
        </p:nvSpPr>
        <p:spPr>
          <a:xfrm>
            <a:off x="561410" y="2407721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C6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8EB48C-D802-48A8-B14F-299922DBF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7" y="2556949"/>
            <a:ext cx="366903" cy="37253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757B833-904F-45E5-B428-77227851232C}"/>
              </a:ext>
            </a:extLst>
          </p:cNvPr>
          <p:cNvSpPr/>
          <p:nvPr/>
        </p:nvSpPr>
        <p:spPr>
          <a:xfrm>
            <a:off x="554819" y="3348052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EC6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EC1950-14FE-412C-BD68-5BF8F6C2E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6" y="3509913"/>
            <a:ext cx="366903" cy="3725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AE07F43-CE4B-41D3-8AF3-E0A308935167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2E0FB-DD12-4352-B50A-C0BA9EEB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6" y="4374749"/>
            <a:ext cx="36579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0E3757-E29B-4172-9F20-D605EAC1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33157"/>
            <a:ext cx="8280400" cy="47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500" dirty="0">
                <a:solidFill>
                  <a:schemeClr val="tx2"/>
                </a:solidFill>
              </a:rPr>
              <a:t>Pensions transfers question Part 2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DA27D8-8A70-4044-B76E-5EF166347902}"/>
              </a:ext>
            </a:extLst>
          </p:cNvPr>
          <p:cNvSpPr txBox="1">
            <a:spLocks/>
          </p:cNvSpPr>
          <p:nvPr/>
        </p:nvSpPr>
        <p:spPr>
          <a:xfrm>
            <a:off x="1201345" y="1568007"/>
            <a:ext cx="709079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light of this session, is the use of a pre-selected panel of IFAs something you think may be worth considering?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B1AD6-135E-44F3-9186-390288D25947}"/>
              </a:ext>
            </a:extLst>
          </p:cNvPr>
          <p:cNvSpPr/>
          <p:nvPr/>
        </p:nvSpPr>
        <p:spPr>
          <a:xfrm>
            <a:off x="431800" y="1506489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E03E1-7D38-46B1-AE0D-80173E40452C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DC75F5-5347-4271-88C8-EB2E241E6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0" y="16504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Action points / take-aways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47C2157C-3641-4D1B-9F3C-6496E4C9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528" y="3942904"/>
            <a:ext cx="1896944" cy="1896944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E0BDA9E-579B-4873-954D-2A8805255E70}"/>
              </a:ext>
            </a:extLst>
          </p:cNvPr>
          <p:cNvSpPr/>
          <p:nvPr/>
        </p:nvSpPr>
        <p:spPr>
          <a:xfrm>
            <a:off x="5125636" y="1092505"/>
            <a:ext cx="2237634" cy="885151"/>
          </a:xfrm>
          <a:prstGeom prst="cloudCallo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9DDC9-1ABF-41D3-A729-C57C662B749A}"/>
              </a:ext>
            </a:extLst>
          </p:cNvPr>
          <p:cNvSpPr txBox="1"/>
          <p:nvPr/>
        </p:nvSpPr>
        <p:spPr>
          <a:xfrm>
            <a:off x="5125636" y="1353611"/>
            <a:ext cx="2091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</a:rPr>
              <a:t>Further training? </a:t>
            </a:r>
            <a:endParaRPr lang="en-GB" sz="1400" dirty="0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F6F2CAE1-CFAF-49B7-9197-7DC068BFDA4E}"/>
              </a:ext>
            </a:extLst>
          </p:cNvPr>
          <p:cNvSpPr/>
          <p:nvPr/>
        </p:nvSpPr>
        <p:spPr>
          <a:xfrm flipH="1">
            <a:off x="823930" y="2733325"/>
            <a:ext cx="3059740" cy="1896944"/>
          </a:xfrm>
          <a:prstGeom prst="cloudCallo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60FA6-2B9C-4589-830D-FDDA9772E659}"/>
              </a:ext>
            </a:extLst>
          </p:cNvPr>
          <p:cNvSpPr txBox="1"/>
          <p:nvPr/>
        </p:nvSpPr>
        <p:spPr>
          <a:xfrm>
            <a:off x="1348321" y="2898825"/>
            <a:ext cx="21031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</a:rPr>
              <a:t>CMC prep: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Policy?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Log?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Standard letters?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LGPS-wide </a:t>
            </a:r>
            <a:br>
              <a:rPr lang="en-GB" sz="1400" dirty="0"/>
            </a:br>
            <a:r>
              <a:rPr lang="en-GB" sz="1400" dirty="0"/>
              <a:t>co-ordination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6E67027D-652D-4979-B0D2-9A3296933585}"/>
              </a:ext>
            </a:extLst>
          </p:cNvPr>
          <p:cNvSpPr/>
          <p:nvPr/>
        </p:nvSpPr>
        <p:spPr>
          <a:xfrm flipH="1">
            <a:off x="823930" y="999150"/>
            <a:ext cx="2451100" cy="772092"/>
          </a:xfrm>
          <a:prstGeom prst="cloudCallo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A98C9-77B2-4258-8B0C-5E1D71F35841}"/>
              </a:ext>
            </a:extLst>
          </p:cNvPr>
          <p:cNvSpPr txBox="1"/>
          <p:nvPr/>
        </p:nvSpPr>
        <p:spPr>
          <a:xfrm>
            <a:off x="827610" y="1160529"/>
            <a:ext cx="2346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</a:rPr>
              <a:t>IFA panel? 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E731196F-4B83-4AAF-8A00-9E20F8610900}"/>
              </a:ext>
            </a:extLst>
          </p:cNvPr>
          <p:cNvSpPr/>
          <p:nvPr/>
        </p:nvSpPr>
        <p:spPr>
          <a:xfrm>
            <a:off x="5061849" y="2413293"/>
            <a:ext cx="3571788" cy="2371449"/>
          </a:xfrm>
          <a:prstGeom prst="cloudCallo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DB6082-2866-4AF2-8C75-BC3C17022A38}"/>
              </a:ext>
            </a:extLst>
          </p:cNvPr>
          <p:cNvSpPr txBox="1"/>
          <p:nvPr/>
        </p:nvSpPr>
        <p:spPr>
          <a:xfrm>
            <a:off x="5466965" y="2613638"/>
            <a:ext cx="29955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</a:rPr>
              <a:t>Keep an eye on developments: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CMC regulation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Pension Schemes Bill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FCA’s upcoming guidance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Work and Pensions Committee enquiry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TPR scams campaign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F3C41AD6-B74F-46EC-9393-1E85B1D2B0A1}"/>
              </a:ext>
            </a:extLst>
          </p:cNvPr>
          <p:cNvSpPr/>
          <p:nvPr/>
        </p:nvSpPr>
        <p:spPr>
          <a:xfrm flipH="1">
            <a:off x="2353800" y="1966985"/>
            <a:ext cx="2451100" cy="772092"/>
          </a:xfrm>
          <a:prstGeom prst="cloudCallo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4FD2B-C607-48C9-B55A-B9710FEF24F0}"/>
              </a:ext>
            </a:extLst>
          </p:cNvPr>
          <p:cNvSpPr txBox="1"/>
          <p:nvPr/>
        </p:nvSpPr>
        <p:spPr>
          <a:xfrm>
            <a:off x="2406134" y="2103642"/>
            <a:ext cx="234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Transfer processes: </a:t>
            </a:r>
            <a:r>
              <a:rPr lang="en-GB" sz="1600" dirty="0"/>
              <a:t>audit?</a:t>
            </a:r>
          </a:p>
        </p:txBody>
      </p:sp>
    </p:spTree>
    <p:extLst>
      <p:ext uri="{BB962C8B-B14F-4D97-AF65-F5344CB8AC3E}">
        <p14:creationId xmlns:p14="http://schemas.microsoft.com/office/powerpoint/2010/main" val="26305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C24F98FA-A11B-4372-9374-4C690421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207817" cy="690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62228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330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79E1D-8763-4FEA-9E0C-9A7BAC1B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3168"/>
            <a:ext cx="8280400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TPR: Pledge to combat pension scams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9C906-8AE7-43AC-B41F-442673AEA8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1800" y="981823"/>
            <a:ext cx="8280399" cy="4478149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1600" dirty="0"/>
              <a:t>Timely new campaign launched by TPR</a:t>
            </a:r>
          </a:p>
          <a:p>
            <a:pPr>
              <a:buClr>
                <a:srgbClr val="FF0000"/>
              </a:buClr>
            </a:pPr>
            <a:r>
              <a:rPr lang="en-GB" sz="1600" dirty="0"/>
              <a:t>Scams risk flagged in TPR’s 2019 LGPS Engagement Report</a:t>
            </a:r>
          </a:p>
          <a:p>
            <a:pPr>
              <a:buClr>
                <a:srgbClr val="FF0000"/>
              </a:buClr>
            </a:pPr>
            <a:r>
              <a:rPr lang="en-GB" sz="1600" dirty="0"/>
              <a:t>Industry urged to help protect savers thinking of cashing                         in their pensions by ensuring they can spot the warning                       signs and are informed of the risks 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300" dirty="0"/>
          </a:p>
          <a:p>
            <a:pPr>
              <a:buClr>
                <a:srgbClr val="FF0000"/>
              </a:buClr>
            </a:pPr>
            <a:r>
              <a:rPr lang="en-GB" sz="1600" dirty="0"/>
              <a:t>Over £30 million has been reportedly lost to pension                      scammers since 2017</a:t>
            </a:r>
          </a:p>
          <a:p>
            <a:pPr>
              <a:buClr>
                <a:srgbClr val="FF0000"/>
              </a:buClr>
            </a:pPr>
            <a:r>
              <a:rPr lang="en-GB" sz="1600" dirty="0"/>
              <a:t>Scammers target pension pots big and small, losses range from under £1,000 to as much as £500,000 per member </a:t>
            </a:r>
          </a:p>
          <a:p>
            <a:pPr>
              <a:buClr>
                <a:srgbClr val="FF0000"/>
              </a:buClr>
            </a:pPr>
            <a:r>
              <a:rPr lang="en-GB" sz="1600" dirty="0"/>
              <a:t>While the average victims are men in their fifties, anyone can be a victim</a:t>
            </a:r>
          </a:p>
          <a:p>
            <a:pPr>
              <a:buClr>
                <a:srgbClr val="FF0000"/>
              </a:buClr>
            </a:pPr>
            <a:r>
              <a:rPr lang="en-GB" sz="1600" dirty="0"/>
              <a:t>Over recent months we have seen noticeable increase in claims against LGPS Funds relating to historic cases by Claims Management Companies – Money Redress and Claiming 4U and Claimant Litigation Firms - Hugh James and HSS</a:t>
            </a:r>
            <a:endParaRPr lang="en-GB" dirty="0"/>
          </a:p>
          <a:p>
            <a:pPr lvl="1">
              <a:buClr>
                <a:srgbClr val="FF0000"/>
              </a:buClr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C355D-6E57-4D07-9CE9-DF77A30E4A9A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A5E8E7-A426-442E-8D5E-96680D82EA8B}"/>
              </a:ext>
            </a:extLst>
          </p:cNvPr>
          <p:cNvSpPr/>
          <p:nvPr/>
        </p:nvSpPr>
        <p:spPr>
          <a:xfrm flipH="1" flipV="1">
            <a:off x="7240879" y="0"/>
            <a:ext cx="1212669" cy="2765234"/>
          </a:xfrm>
          <a:custGeom>
            <a:avLst/>
            <a:gdLst>
              <a:gd name="connsiteX0" fmla="*/ 1457325 w 1457326"/>
              <a:gd name="connsiteY0" fmla="*/ 3485243 h 3485243"/>
              <a:gd name="connsiteX1" fmla="*/ 0 w 1457326"/>
              <a:gd name="connsiteY1" fmla="*/ 3485243 h 3485243"/>
              <a:gd name="connsiteX2" fmla="*/ 0 w 1457326"/>
              <a:gd name="connsiteY2" fmla="*/ 656318 h 3485243"/>
              <a:gd name="connsiteX3" fmla="*/ 1006 w 1457326"/>
              <a:gd name="connsiteY3" fmla="*/ 656318 h 3485243"/>
              <a:gd name="connsiteX4" fmla="*/ 728664 w 1457326"/>
              <a:gd name="connsiteY4" fmla="*/ 0 h 3485243"/>
              <a:gd name="connsiteX5" fmla="*/ 1456322 w 1457326"/>
              <a:gd name="connsiteY5" fmla="*/ 656318 h 3485243"/>
              <a:gd name="connsiteX6" fmla="*/ 1457325 w 1457326"/>
              <a:gd name="connsiteY6" fmla="*/ 656318 h 3485243"/>
              <a:gd name="connsiteX7" fmla="*/ 1457325 w 1457326"/>
              <a:gd name="connsiteY7" fmla="*/ 657223 h 3485243"/>
              <a:gd name="connsiteX8" fmla="*/ 1457326 w 1457326"/>
              <a:gd name="connsiteY8" fmla="*/ 657224 h 3485243"/>
              <a:gd name="connsiteX9" fmla="*/ 1457325 w 1457326"/>
              <a:gd name="connsiteY9" fmla="*/ 657224 h 34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7326" h="3485243">
                <a:moveTo>
                  <a:pt x="1457325" y="3485243"/>
                </a:moveTo>
                <a:lnTo>
                  <a:pt x="0" y="3485243"/>
                </a:lnTo>
                <a:lnTo>
                  <a:pt x="0" y="656318"/>
                </a:lnTo>
                <a:lnTo>
                  <a:pt x="1006" y="656318"/>
                </a:lnTo>
                <a:lnTo>
                  <a:pt x="728664" y="0"/>
                </a:lnTo>
                <a:lnTo>
                  <a:pt x="1456322" y="656318"/>
                </a:lnTo>
                <a:lnTo>
                  <a:pt x="1457325" y="656318"/>
                </a:lnTo>
                <a:lnTo>
                  <a:pt x="1457325" y="657223"/>
                </a:lnTo>
                <a:lnTo>
                  <a:pt x="1457326" y="657224"/>
                </a:lnTo>
                <a:lnTo>
                  <a:pt x="1457325" y="657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35591-BE22-4B2A-852C-1FF9A243C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59" y="1109816"/>
            <a:ext cx="1037961" cy="10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0E3757-E29B-4172-9F20-D605EAC1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33157"/>
            <a:ext cx="8280400" cy="47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500" dirty="0">
                <a:solidFill>
                  <a:schemeClr val="tx2"/>
                </a:solidFill>
              </a:rPr>
              <a:t>Pensions transfers question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DA27D8-8A70-4044-B76E-5EF166347902}"/>
              </a:ext>
            </a:extLst>
          </p:cNvPr>
          <p:cNvSpPr txBox="1">
            <a:spLocks/>
          </p:cNvSpPr>
          <p:nvPr/>
        </p:nvSpPr>
        <p:spPr>
          <a:xfrm>
            <a:off x="1201345" y="1568007"/>
            <a:ext cx="709079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Has your Fund received any claims relating to historic pension transfers in the past year?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B1AD6-135E-44F3-9186-390288D25947}"/>
              </a:ext>
            </a:extLst>
          </p:cNvPr>
          <p:cNvSpPr/>
          <p:nvPr/>
        </p:nvSpPr>
        <p:spPr>
          <a:xfrm>
            <a:off x="431800" y="1506489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E03E1-7D38-46B1-AE0D-80173E40452C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DC75F5-5347-4271-88C8-EB2E241E6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0" y="16504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AF50BE-EA0F-4CD8-B900-223046CBC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776288"/>
            <a:ext cx="8280400" cy="369332"/>
          </a:xfrm>
        </p:spPr>
        <p:txBody>
          <a:bodyPr/>
          <a:lstStyle/>
          <a:p>
            <a:r>
              <a:rPr lang="en-GB" dirty="0"/>
              <a:t>What are we looking at today?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777D8D-8D4B-4BDC-9A7F-3B4A10EB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33157"/>
            <a:ext cx="8280400" cy="47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500" dirty="0">
                <a:solidFill>
                  <a:schemeClr val="tx2"/>
                </a:solidFill>
              </a:rPr>
              <a:t>Pensions transfers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8F143-0381-44CE-AA1A-8B786A776107}"/>
              </a:ext>
            </a:extLst>
          </p:cNvPr>
          <p:cNvSpPr txBox="1"/>
          <p:nvPr/>
        </p:nvSpPr>
        <p:spPr>
          <a:xfrm>
            <a:off x="829340" y="1975140"/>
            <a:ext cx="57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C78482-48D9-4E5E-8C4B-1599F36C449B}"/>
              </a:ext>
            </a:extLst>
          </p:cNvPr>
          <p:cNvSpPr txBox="1"/>
          <p:nvPr/>
        </p:nvSpPr>
        <p:spPr>
          <a:xfrm>
            <a:off x="798021" y="3291323"/>
            <a:ext cx="59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FDB08F-D78B-4E3B-BE6E-6E086870FE86}"/>
              </a:ext>
            </a:extLst>
          </p:cNvPr>
          <p:cNvSpPr txBox="1"/>
          <p:nvPr/>
        </p:nvSpPr>
        <p:spPr>
          <a:xfrm>
            <a:off x="807257" y="4607505"/>
            <a:ext cx="59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F0374B-015F-442F-8601-C98EB7B19AE5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0D7375-A0D8-450D-BE41-425EECB34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024080"/>
              </p:ext>
            </p:extLst>
          </p:nvPr>
        </p:nvGraphicFramePr>
        <p:xfrm>
          <a:off x="604047" y="1484477"/>
          <a:ext cx="7710613" cy="408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5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3E9CD7-5B02-4B8B-84DB-FDE9D9412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177747"/>
            <a:ext cx="4140200" cy="369332"/>
          </a:xfrm>
        </p:spPr>
        <p:txBody>
          <a:bodyPr/>
          <a:lstStyle/>
          <a:p>
            <a:r>
              <a:rPr lang="en-GB" dirty="0"/>
              <a:t>The legal framework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BEE2E7-78E5-4E7A-9B51-4DF7BA55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743852"/>
            <a:ext cx="4500418" cy="47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500" dirty="0">
                <a:solidFill>
                  <a:schemeClr val="tx2"/>
                </a:solidFill>
              </a:rPr>
              <a:t>Pensions transfers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AA92B-1943-4173-AC02-E7A5996DC5FD}"/>
              </a:ext>
            </a:extLst>
          </p:cNvPr>
          <p:cNvSpPr/>
          <p:nvPr/>
        </p:nvSpPr>
        <p:spPr>
          <a:xfrm>
            <a:off x="4784436" y="0"/>
            <a:ext cx="43595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A6AD4F-D27C-4205-9456-4CF52A837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93" y="2256867"/>
            <a:ext cx="1919650" cy="18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0E3757-E29B-4172-9F20-D605EAC1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33157"/>
            <a:ext cx="8280400" cy="47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500" dirty="0">
                <a:solidFill>
                  <a:schemeClr val="tx2"/>
                </a:solidFill>
              </a:rPr>
              <a:t>Pensions transfers: the legal framework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DA27D8-8A70-4044-B76E-5EF166347902}"/>
              </a:ext>
            </a:extLst>
          </p:cNvPr>
          <p:cNvSpPr txBox="1">
            <a:spLocks/>
          </p:cNvSpPr>
          <p:nvPr/>
        </p:nvSpPr>
        <p:spPr>
          <a:xfrm>
            <a:off x="1201345" y="1568007"/>
            <a:ext cx="7090790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en-GB" dirty="0"/>
              <a:t>What are the Administering Authority’s legal duties?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B1AD6-135E-44F3-9186-390288D25947}"/>
              </a:ext>
            </a:extLst>
          </p:cNvPr>
          <p:cNvSpPr/>
          <p:nvPr/>
        </p:nvSpPr>
        <p:spPr>
          <a:xfrm>
            <a:off x="431800" y="1506489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C126F88-50FE-492F-B6F0-53815D5BC762}"/>
              </a:ext>
            </a:extLst>
          </p:cNvPr>
          <p:cNvSpPr txBox="1">
            <a:spLocks/>
          </p:cNvSpPr>
          <p:nvPr/>
        </p:nvSpPr>
        <p:spPr>
          <a:xfrm>
            <a:off x="850739" y="2081339"/>
            <a:ext cx="8127006" cy="27699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0000"/>
              </a:buClr>
            </a:pPr>
            <a:r>
              <a:rPr lang="en-GB" dirty="0"/>
              <a:t>Does the member have a legal right to transfer? </a:t>
            </a:r>
          </a:p>
          <a:p>
            <a:pPr lvl="2">
              <a:buClr>
                <a:srgbClr val="FF0000"/>
              </a:buClr>
            </a:pPr>
            <a:r>
              <a:rPr lang="en-GB" dirty="0">
                <a:highlight>
                  <a:srgbClr val="FFFFFF"/>
                </a:highlight>
              </a:rPr>
              <a:t>If </a:t>
            </a:r>
            <a:r>
              <a:rPr lang="en-GB" b="1" dirty="0">
                <a:solidFill>
                  <a:schemeClr val="tx2"/>
                </a:solidFill>
                <a:highlight>
                  <a:srgbClr val="FFFFFF"/>
                </a:highlight>
              </a:rPr>
              <a:t>yes</a:t>
            </a:r>
            <a:r>
              <a:rPr lang="en-GB" dirty="0">
                <a:highlight>
                  <a:srgbClr val="FFFFFF"/>
                </a:highlight>
              </a:rPr>
              <a:t>, you must transfer them</a:t>
            </a:r>
          </a:p>
          <a:p>
            <a:pPr lvl="2">
              <a:buClr>
                <a:srgbClr val="FF0000"/>
              </a:buClr>
            </a:pPr>
            <a:r>
              <a:rPr lang="en-GB" dirty="0">
                <a:highlight>
                  <a:srgbClr val="FFFFFF"/>
                </a:highlight>
              </a:rPr>
              <a:t>If </a:t>
            </a:r>
            <a:r>
              <a:rPr lang="en-GB" b="1" dirty="0">
                <a:solidFill>
                  <a:schemeClr val="tx2"/>
                </a:solidFill>
                <a:highlight>
                  <a:srgbClr val="FFFFFF"/>
                </a:highlight>
              </a:rPr>
              <a:t>no</a:t>
            </a:r>
            <a:r>
              <a:rPr lang="en-GB" dirty="0">
                <a:highlight>
                  <a:srgbClr val="FFFFFF"/>
                </a:highlight>
              </a:rPr>
              <a:t>, discretion to transfer? </a:t>
            </a:r>
          </a:p>
          <a:p>
            <a:pPr lvl="1">
              <a:buClr>
                <a:srgbClr val="FF0000"/>
              </a:buClr>
            </a:pPr>
            <a:r>
              <a:rPr lang="en-GB" dirty="0">
                <a:highlight>
                  <a:srgbClr val="FFFFFF"/>
                </a:highlight>
              </a:rPr>
              <a:t>Do you have a duty to the member to check/flag </a:t>
            </a:r>
            <a:r>
              <a:rPr lang="en-GB" dirty="0"/>
              <a:t>scam risks? </a:t>
            </a:r>
          </a:p>
          <a:p>
            <a:pPr lvl="2">
              <a:buClr>
                <a:srgbClr val="FF0000"/>
              </a:buClr>
            </a:pPr>
            <a:r>
              <a:rPr lang="en-GB" b="1" dirty="0">
                <a:solidFill>
                  <a:schemeClr val="tx2"/>
                </a:solidFill>
              </a:rPr>
              <a:t>Yes</a:t>
            </a:r>
            <a:r>
              <a:rPr lang="en-GB" dirty="0"/>
              <a:t> (but there are limits)</a:t>
            </a:r>
          </a:p>
          <a:p>
            <a:pPr lvl="1">
              <a:buClr>
                <a:srgbClr val="FF0000"/>
              </a:buClr>
            </a:pPr>
            <a:r>
              <a:rPr lang="en-GB" dirty="0"/>
              <a:t>Do you need to notify the transfer to TPR? </a:t>
            </a:r>
          </a:p>
          <a:p>
            <a:pPr lvl="2">
              <a:buClr>
                <a:srgbClr val="FF0000"/>
              </a:buClr>
            </a:pPr>
            <a:r>
              <a:rPr lang="en-GB" b="1" dirty="0">
                <a:solidFill>
                  <a:schemeClr val="tx2"/>
                </a:solidFill>
              </a:rPr>
              <a:t>No</a:t>
            </a:r>
            <a:r>
              <a:rPr lang="en-GB" dirty="0"/>
              <a:t> unlike private sector the notifiable events regime does not apply to LGPS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E03E1-7D38-46B1-AE0D-80173E40452C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DC75F5-5347-4271-88C8-EB2E241E6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0" y="16504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B808979-1335-4999-ABD0-1A55C544145D}"/>
              </a:ext>
            </a:extLst>
          </p:cNvPr>
          <p:cNvSpPr txBox="1">
            <a:spLocks/>
          </p:cNvSpPr>
          <p:nvPr/>
        </p:nvSpPr>
        <p:spPr>
          <a:xfrm>
            <a:off x="878537" y="1484551"/>
            <a:ext cx="7521184" cy="16004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0000"/>
              </a:buClr>
            </a:pPr>
            <a:r>
              <a:rPr lang="en-GB" sz="1500" dirty="0">
                <a:highlight>
                  <a:srgbClr val="FFFFFF"/>
                </a:highlight>
              </a:rPr>
              <a:t>Minimum two years of qualifying service</a:t>
            </a:r>
          </a:p>
          <a:p>
            <a:pPr lvl="1">
              <a:buClr>
                <a:srgbClr val="FF0000"/>
              </a:buClr>
            </a:pPr>
            <a:r>
              <a:rPr lang="en-GB" sz="1500" dirty="0">
                <a:highlight>
                  <a:srgbClr val="FFFFFF"/>
                </a:highlight>
              </a:rPr>
              <a:t>Stopped accruing rights, usually 1 year + pre- ‘normal pension age’</a:t>
            </a:r>
          </a:p>
          <a:p>
            <a:pPr lvl="1">
              <a:buClr>
                <a:srgbClr val="FF0000"/>
              </a:buClr>
            </a:pPr>
            <a:r>
              <a:rPr lang="en-GB" sz="1500" dirty="0">
                <a:highlight>
                  <a:srgbClr val="FFFFFF"/>
                </a:highlight>
              </a:rPr>
              <a:t>No pension is being paid for </a:t>
            </a:r>
            <a:r>
              <a:rPr lang="en-GB" sz="1500" dirty="0"/>
              <a:t>those rights</a:t>
            </a:r>
          </a:p>
          <a:p>
            <a:pPr lvl="1">
              <a:buClr>
                <a:srgbClr val="FF0000"/>
              </a:buClr>
            </a:pPr>
            <a:r>
              <a:rPr lang="en-GB" sz="1500" dirty="0"/>
              <a:t>Transferring all rights or all rights of a certain ‘type’</a:t>
            </a:r>
          </a:p>
          <a:p>
            <a:pPr lvl="2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E3757-E29B-4172-9F20-D605EAC1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344244"/>
            <a:ext cx="9082674" cy="348557"/>
          </a:xfrm>
        </p:spPr>
        <p:txBody>
          <a:bodyPr/>
          <a:lstStyle/>
          <a:p>
            <a:r>
              <a:rPr lang="en-GB" sz="1850" dirty="0">
                <a:solidFill>
                  <a:schemeClr val="tx2"/>
                </a:solidFill>
              </a:rPr>
              <a:t>When does a member have a legislative right to transfer?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5F2BC-49FD-4A42-B32E-0FC721AB1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96705" y="1182925"/>
            <a:ext cx="7090790" cy="338554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Key points to check about the member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DA27D8-8A70-4044-B76E-5EF166347902}"/>
              </a:ext>
            </a:extLst>
          </p:cNvPr>
          <p:cNvSpPr txBox="1">
            <a:spLocks/>
          </p:cNvSpPr>
          <p:nvPr/>
        </p:nvSpPr>
        <p:spPr>
          <a:xfrm>
            <a:off x="1196705" y="3028075"/>
            <a:ext cx="7090790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en-GB" sz="1600" dirty="0"/>
              <a:t>Key points to check about the receiving arrangement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4AA820B-C99F-4D2E-928E-B593DEE86809}"/>
              </a:ext>
            </a:extLst>
          </p:cNvPr>
          <p:cNvSpPr/>
          <p:nvPr/>
        </p:nvSpPr>
        <p:spPr>
          <a:xfrm>
            <a:off x="368496" y="1109752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B1AD6-135E-44F3-9186-390288D25947}"/>
              </a:ext>
            </a:extLst>
          </p:cNvPr>
          <p:cNvSpPr/>
          <p:nvPr/>
        </p:nvSpPr>
        <p:spPr>
          <a:xfrm>
            <a:off x="370766" y="2918731"/>
            <a:ext cx="648000" cy="64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C126F88-50FE-492F-B6F0-53815D5BC762}"/>
              </a:ext>
            </a:extLst>
          </p:cNvPr>
          <p:cNvSpPr txBox="1">
            <a:spLocks/>
          </p:cNvSpPr>
          <p:nvPr/>
        </p:nvSpPr>
        <p:spPr>
          <a:xfrm>
            <a:off x="878537" y="3389926"/>
            <a:ext cx="7521184" cy="232371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─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0000"/>
              </a:buClr>
            </a:pPr>
            <a:r>
              <a:rPr lang="en-GB" sz="1500" dirty="0"/>
              <a:t>Must be occupational pension scheme (OPS), personal pension scheme, qualified recognised overseas pension scheme (QROPS) or annuity</a:t>
            </a:r>
          </a:p>
          <a:p>
            <a:pPr lvl="1">
              <a:buClr>
                <a:srgbClr val="FF0000"/>
              </a:buClr>
            </a:pPr>
            <a:r>
              <a:rPr lang="en-GB" sz="1500" dirty="0"/>
              <a:t>Must be willing to receive the payment</a:t>
            </a:r>
          </a:p>
          <a:p>
            <a:pPr lvl="1">
              <a:buClr>
                <a:srgbClr val="FF0000"/>
              </a:buClr>
            </a:pPr>
            <a:r>
              <a:rPr lang="en-GB" sz="1500" dirty="0"/>
              <a:t>For UK schemes: check HMRC registration, QROPS: check HMRC list.</a:t>
            </a:r>
          </a:p>
          <a:p>
            <a:pPr lvl="1">
              <a:buClr>
                <a:srgbClr val="FF0000"/>
              </a:buClr>
            </a:pPr>
            <a:r>
              <a:rPr lang="en-GB" sz="1500" dirty="0"/>
              <a:t>Detailed requirements for being, e.g., OPS or QROPS – e.g. for OPS:</a:t>
            </a:r>
          </a:p>
          <a:p>
            <a:pPr lvl="2">
              <a:buClr>
                <a:srgbClr val="FF0000"/>
              </a:buClr>
            </a:pPr>
            <a:r>
              <a:rPr lang="en-GB" sz="1500" dirty="0"/>
              <a:t>‘Founder’ and ‘purpose’ tests</a:t>
            </a:r>
          </a:p>
          <a:p>
            <a:pPr lvl="2">
              <a:buClr>
                <a:srgbClr val="FF0000"/>
              </a:buClr>
            </a:pPr>
            <a:r>
              <a:rPr lang="en-GB" sz="1500" dirty="0"/>
              <a:t>Member must be ‘earner’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E03E1-7D38-46B1-AE0D-80173E40452C}"/>
              </a:ext>
            </a:extLst>
          </p:cNvPr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1B102F-76D5-4520-9F67-0A1D28444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6" y="1230103"/>
            <a:ext cx="360000" cy="3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DC75F5-5347-4271-88C8-EB2E241E6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6" y="306273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6AA92B-1943-4173-AC02-E7A5996DC5FD}"/>
              </a:ext>
            </a:extLst>
          </p:cNvPr>
          <p:cNvSpPr/>
          <p:nvPr/>
        </p:nvSpPr>
        <p:spPr>
          <a:xfrm>
            <a:off x="4784436" y="0"/>
            <a:ext cx="43595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5025AA-F6C3-444F-B1F5-EAA0DE83B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8" y="2128058"/>
            <a:ext cx="2286925" cy="22869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3E9CD7-5B02-4B8B-84DB-FDE9D9412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177747"/>
            <a:ext cx="4140200" cy="369332"/>
          </a:xfrm>
        </p:spPr>
        <p:txBody>
          <a:bodyPr/>
          <a:lstStyle/>
          <a:p>
            <a:r>
              <a:rPr lang="en-GB" dirty="0"/>
              <a:t>The Pensions Ombudsman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BEE2E7-78E5-4E7A-9B51-4DF7BA55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783863"/>
            <a:ext cx="4500418" cy="397032"/>
          </a:xfrm>
        </p:spPr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Pensions transfers</a:t>
            </a:r>
          </a:p>
        </p:txBody>
      </p:sp>
    </p:spTree>
    <p:extLst>
      <p:ext uri="{BB962C8B-B14F-4D97-AF65-F5344CB8AC3E}">
        <p14:creationId xmlns:p14="http://schemas.microsoft.com/office/powerpoint/2010/main" val="13956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versheds purple">
  <a:themeElements>
    <a:clrScheme name="Light Blue">
      <a:dk1>
        <a:srgbClr val="000000"/>
      </a:dk1>
      <a:lt1>
        <a:sysClr val="window" lastClr="FFFFFF"/>
      </a:lt1>
      <a:dk2>
        <a:srgbClr val="CD051D"/>
      </a:dk2>
      <a:lt2>
        <a:srgbClr val="FEC600"/>
      </a:lt2>
      <a:accent1>
        <a:srgbClr val="5BC5F2"/>
      </a:accent1>
      <a:accent2>
        <a:srgbClr val="0066B2"/>
      </a:accent2>
      <a:accent3>
        <a:srgbClr val="2F912D"/>
      </a:accent3>
      <a:accent4>
        <a:srgbClr val="CAD100"/>
      </a:accent4>
      <a:accent5>
        <a:srgbClr val="F39100"/>
      </a:accent5>
      <a:accent6>
        <a:srgbClr val="711F7E"/>
      </a:accent6>
      <a:hlink>
        <a:srgbClr val="E1326B"/>
      </a:hlink>
      <a:folHlink>
        <a:srgbClr val="BEC3C6"/>
      </a:folHlink>
    </a:clrScheme>
    <a:fontScheme name="Al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rshedsSutherland - 4x3 orange.potx" id="{5F21920E-5617-4A20-A25C-F4A5E0625868}" vid="{96054C60-477B-4DBC-8CBB-4B85EFAE91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975E344276F4A8689D4A7054B0E58" ma:contentTypeVersion="14" ma:contentTypeDescription="Create a new document." ma:contentTypeScope="" ma:versionID="4a925b6fc6e421a0c96fc160448211b7">
  <xsd:schema xmlns:xsd="http://www.w3.org/2001/XMLSchema" xmlns:xs="http://www.w3.org/2001/XMLSchema" xmlns:p="http://schemas.microsoft.com/office/2006/metadata/properties" xmlns:ns2="f892bc6d-4373-4448-9da1-3e4deb534658" xmlns:ns3="4c0fc6d1-1ff6-4501-9111-f8704c4ff172" targetNamespace="http://schemas.microsoft.com/office/2006/metadata/properties" ma:root="true" ma:fieldsID="443a9fc57030c386d68cf3dde2f7720b" ns2:_="" ns3:_="">
    <xsd:import namespace="f892bc6d-4373-4448-9da1-3e4deb534658"/>
    <xsd:import namespace="4c0fc6d1-1ff6-4501-9111-f8704c4ff172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Topi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eting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2bc6d-4373-4448-9da1-3e4deb534658" elementFormDefault="qualified">
    <xsd:import namespace="http://schemas.microsoft.com/office/2006/documentManagement/types"/>
    <xsd:import namespace="http://schemas.microsoft.com/office/infopath/2007/PartnerControls"/>
    <xsd:element name="Date" ma:index="1" nillable="true" ma:displayName="Date" ma:format="DateOnly" ma:internalName="Date">
      <xsd:simpleType>
        <xsd:restriction base="dms:DateTime"/>
      </xsd:simpleType>
    </xsd:element>
    <xsd:element name="Topic" ma:index="3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etingDate" ma:index="17" nillable="true" ma:displayName="Meeting Date" ma:format="Dropdown" ma:internalName="Meeting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fc6d1-1ff6-4501-9111-f8704c4ff1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f892bc6d-4373-4448-9da1-3e4deb534658" xsi:nil="true"/>
    <MeetingDate xmlns="f892bc6d-4373-4448-9da1-3e4deb534658" xsi:nil="true"/>
    <Topic xmlns="f892bc6d-4373-4448-9da1-3e4deb534658" xsi:nil="true"/>
  </documentManagement>
</p:properties>
</file>

<file path=customXml/itemProps1.xml><?xml version="1.0" encoding="utf-8"?>
<ds:datastoreItem xmlns:ds="http://schemas.openxmlformats.org/officeDocument/2006/customXml" ds:itemID="{95C0688D-133F-43BD-8C95-3DA9C7A3C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2bc6d-4373-4448-9da1-3e4deb534658"/>
    <ds:schemaRef ds:uri="4c0fc6d1-1ff6-4501-9111-f8704c4ff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04E263-1206-46FF-8CBF-38DA196C9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E195E3-4BD6-4E55-93B9-2BB91F39E92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f892bc6d-4373-4448-9da1-3e4deb534658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c0fc6d1-1ff6-4501-9111-f8704c4ff17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EvershedsSutherland - 4x3 orange</Template>
  <TotalTime>3</TotalTime>
  <Words>1517</Words>
  <Application>Microsoft Office PowerPoint</Application>
  <PresentationFormat>On-screen Show (4:3)</PresentationFormat>
  <Paragraphs>207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Bernard MT Condensed</vt:lpstr>
      <vt:lpstr>Calibri</vt:lpstr>
      <vt:lpstr>Courier New</vt:lpstr>
      <vt:lpstr>Helvetica</vt:lpstr>
      <vt:lpstr>Verdana</vt:lpstr>
      <vt:lpstr>Eversheds purple</vt:lpstr>
      <vt:lpstr>LGPS Pension Managers’ Conference 2020 </vt:lpstr>
      <vt:lpstr>Pensions transfers: an increasing LGPS risk</vt:lpstr>
      <vt:lpstr>TPR: Pledge to combat pension scams </vt:lpstr>
      <vt:lpstr>Pensions transfers question</vt:lpstr>
      <vt:lpstr>Pensions transfers</vt:lpstr>
      <vt:lpstr>Pensions transfers</vt:lpstr>
      <vt:lpstr>Pensions transfers: the legal framework</vt:lpstr>
      <vt:lpstr>When does a member have a legislative right to transfer?</vt:lpstr>
      <vt:lpstr>Pensions transfers</vt:lpstr>
      <vt:lpstr>Hampshire Case [PO 21489] </vt:lpstr>
      <vt:lpstr>Hampshire Case [PO 21489] </vt:lpstr>
      <vt:lpstr>Hampshire Case [PO 21489]  </vt:lpstr>
      <vt:lpstr>Hampshire Case [PO 21489] </vt:lpstr>
      <vt:lpstr>Hampshire Case [PO 21489] – Summary  </vt:lpstr>
      <vt:lpstr>Due diligence: the changing standards</vt:lpstr>
      <vt:lpstr>General themes from the Pensions Ombudsman</vt:lpstr>
      <vt:lpstr>Is complying with the law enough?</vt:lpstr>
      <vt:lpstr>Rise of the Claims Management Companies </vt:lpstr>
      <vt:lpstr>Case management companies: what do you need to know?</vt:lpstr>
      <vt:lpstr>CMCs: some practical tips</vt:lpstr>
      <vt:lpstr>What next?    Can authorities do more to protect themselves and their members? </vt:lpstr>
      <vt:lpstr>Pensions transfers question Part 1</vt:lpstr>
      <vt:lpstr>What next? </vt:lpstr>
      <vt:lpstr>What next?  What to look for with IFA panels</vt:lpstr>
      <vt:lpstr>What next? Conclusions</vt:lpstr>
      <vt:lpstr>Pensions transfers question Part 2</vt:lpstr>
      <vt:lpstr>Action points / take-aways</vt:lpstr>
      <vt:lpstr>PowerPoint Presentation</vt:lpstr>
      <vt:lpstr>Questions?</vt:lpstr>
    </vt:vector>
  </TitlesOfParts>
  <Company>Eversheds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Eversheds Sutherland</dc:creator>
  <cp:lastModifiedBy>Jayne Wiberg</cp:lastModifiedBy>
  <cp:revision>436</cp:revision>
  <dcterms:created xsi:type="dcterms:W3CDTF">2019-03-25T14:12:14Z</dcterms:created>
  <dcterms:modified xsi:type="dcterms:W3CDTF">2021-10-04T16:32:30Z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0x010100197975E344276F4A8689D4A7054B0E58</vt:lpwstr>
  </property>
</Properties>
</file>