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sldIdLst>
    <p:sldId id="1572" r:id="rId5"/>
    <p:sldId id="1567" r:id="rId6"/>
    <p:sldId id="1549" r:id="rId7"/>
    <p:sldId id="1548" r:id="rId8"/>
    <p:sldId id="1551" r:id="rId9"/>
    <p:sldId id="1550" r:id="rId10"/>
    <p:sldId id="1540" r:id="rId11"/>
    <p:sldId id="1552" r:id="rId12"/>
    <p:sldId id="1564" r:id="rId13"/>
    <p:sldId id="256" r:id="rId14"/>
    <p:sldId id="1536" r:id="rId15"/>
    <p:sldId id="1537" r:id="rId16"/>
    <p:sldId id="1571" r:id="rId17"/>
    <p:sldId id="1562" r:id="rId18"/>
    <p:sldId id="1563" r:id="rId19"/>
    <p:sldId id="1570" r:id="rId20"/>
    <p:sldId id="1568" r:id="rId21"/>
    <p:sldId id="1561" r:id="rId22"/>
    <p:sldId id="1541" r:id="rId23"/>
    <p:sldId id="1553" r:id="rId24"/>
    <p:sldId id="1555" r:id="rId25"/>
    <p:sldId id="1556" r:id="rId26"/>
    <p:sldId id="1557" r:id="rId27"/>
    <p:sldId id="1573" r:id="rId28"/>
    <p:sldId id="1558" r:id="rId29"/>
    <p:sldId id="1559" r:id="rId30"/>
    <p:sldId id="1546" r:id="rId31"/>
    <p:sldId id="1545" r:id="rId32"/>
    <p:sldId id="1544" r:id="rId33"/>
    <p:sldId id="1569"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348E00-84E9-27D2-9450-7320A72578A0}" name="Kathleen Meacock" initials="KM" userId="S::kathleen.meacock@flintshire.gov.uk::f2aa239f-7ecd-4608-a973-e056778d46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3B71"/>
    <a:srgbClr val="4F7040"/>
    <a:srgbClr val="ED7D31"/>
    <a:srgbClr val="E2F0D9"/>
    <a:srgbClr val="8FB9BB"/>
    <a:srgbClr val="FBE5D6"/>
    <a:srgbClr val="0B5E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02" autoAdjust="0"/>
    <p:restoredTop sz="71260" autoAdjust="0"/>
  </p:normalViewPr>
  <p:slideViewPr>
    <p:cSldViewPr snapToGrid="0">
      <p:cViewPr varScale="1">
        <p:scale>
          <a:sx n="109" d="100"/>
          <a:sy n="109" d="100"/>
        </p:scale>
        <p:origin x="279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Abbey" userId="c3fd18b1-26b3-43d5-b4a8-036a3ff533cc" providerId="ADAL" clId="{957AE516-606F-41F4-B13D-BBC8B1DFBA71}"/>
    <pc:docChg chg="modSld">
      <pc:chgData name="Rachel Abbey" userId="c3fd18b1-26b3-43d5-b4a8-036a3ff533cc" providerId="ADAL" clId="{957AE516-606F-41F4-B13D-BBC8B1DFBA71}" dt="2025-07-14T09:55:55.791" v="11" actId="14100"/>
      <pc:docMkLst>
        <pc:docMk/>
      </pc:docMkLst>
      <pc:sldChg chg="modSp mod">
        <pc:chgData name="Rachel Abbey" userId="c3fd18b1-26b3-43d5-b4a8-036a3ff533cc" providerId="ADAL" clId="{957AE516-606F-41F4-B13D-BBC8B1DFBA71}" dt="2025-07-14T09:55:55.791" v="11" actId="14100"/>
        <pc:sldMkLst>
          <pc:docMk/>
          <pc:sldMk cId="2538999852" sldId="1572"/>
        </pc:sldMkLst>
        <pc:spChg chg="mod">
          <ac:chgData name="Rachel Abbey" userId="c3fd18b1-26b3-43d5-b4a8-036a3ff533cc" providerId="ADAL" clId="{957AE516-606F-41F4-B13D-BBC8B1DFBA71}" dt="2025-07-14T09:55:55.791" v="11" actId="14100"/>
          <ac:spMkLst>
            <pc:docMk/>
            <pc:sldMk cId="2538999852" sldId="1572"/>
            <ac:spMk id="5" creationId="{17E063ED-85B9-3D07-31C7-1E81B738DBC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9BDEE1-A755-4277-9935-3AE8BED48465}"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849B5A85-DB97-4A19-B98D-E3740669E671}">
      <dgm:prSet phldrT="[Text]" custT="1"/>
      <dgm:spPr>
        <a:solidFill>
          <a:srgbClr val="FBE5D6"/>
        </a:solidFill>
        <a:ln>
          <a:solidFill>
            <a:srgbClr val="FBE5D6"/>
          </a:solidFill>
        </a:ln>
      </dgm:spPr>
      <dgm:t>
        <a:bodyPr/>
        <a:lstStyle/>
        <a:p>
          <a:pPr marL="0" lvl="0" indent="0" algn="ctr" defTabSz="1022350">
            <a:lnSpc>
              <a:spcPct val="90000"/>
            </a:lnSpc>
            <a:spcBef>
              <a:spcPct val="0"/>
            </a:spcBef>
            <a:spcAft>
              <a:spcPct val="35000"/>
            </a:spcAft>
            <a:buClr>
              <a:srgbClr val="CE141D"/>
            </a:buClr>
            <a:buNone/>
          </a:pPr>
          <a:r>
            <a:rPr lang="cy-GB" sz="2300" b="0" i="0" u="none" strike="noStrike" kern="1200" dirty="0">
              <a:solidFill>
                <a:prstClr val="black"/>
              </a:solidFill>
              <a:effectLst/>
              <a:latin typeface="Nunito" pitchFamily="2" charset="0"/>
              <a:ea typeface="+mn-ea"/>
              <a:cs typeface="+mn-cs"/>
            </a:rPr>
            <a:t>Before</a:t>
          </a:r>
          <a:br>
            <a:rPr lang="cy-GB" sz="2300" b="0" i="0" u="none" strike="noStrike" kern="1200" dirty="0">
              <a:solidFill>
                <a:prstClr val="black"/>
              </a:solidFill>
              <a:effectLst/>
              <a:latin typeface="Nunito" pitchFamily="2" charset="0"/>
              <a:ea typeface="+mn-ea"/>
              <a:cs typeface="+mn-cs"/>
            </a:rPr>
          </a:br>
          <a:r>
            <a:rPr lang="cy-GB" sz="2300" b="0" i="0" u="none" strike="noStrike" kern="1200" dirty="0">
              <a:solidFill>
                <a:prstClr val="black"/>
              </a:solidFill>
              <a:effectLst/>
              <a:latin typeface="Nunito" pitchFamily="2" charset="0"/>
              <a:ea typeface="+mn-ea"/>
              <a:cs typeface="+mn-cs"/>
            </a:rPr>
            <a:t>1 April 2009</a:t>
          </a:r>
          <a:endParaRPr lang="en-GB" sz="2300" b="0" i="0" u="none" strike="noStrike" kern="1200" dirty="0">
            <a:solidFill>
              <a:prstClr val="black"/>
            </a:solidFill>
            <a:effectLst/>
            <a:latin typeface="Nunito" pitchFamily="2" charset="0"/>
            <a:ea typeface="+mn-ea"/>
            <a:cs typeface="+mn-cs"/>
          </a:endParaRPr>
        </a:p>
      </dgm:t>
    </dgm:pt>
    <dgm:pt modelId="{D56F7076-CD73-4CB3-90B8-791BDD6C628C}" type="parTrans" cxnId="{CA66D6CC-AB06-4DFD-8974-F343F9F97E1B}">
      <dgm:prSet/>
      <dgm:spPr/>
      <dgm:t>
        <a:bodyPr/>
        <a:lstStyle/>
        <a:p>
          <a:endParaRPr lang="en-GB"/>
        </a:p>
      </dgm:t>
    </dgm:pt>
    <dgm:pt modelId="{932BF306-8E40-4C45-B8D6-278732CF3FBA}" type="sibTrans" cxnId="{CA66D6CC-AB06-4DFD-8974-F343F9F97E1B}">
      <dgm:prSet/>
      <dgm:spPr/>
      <dgm:t>
        <a:bodyPr/>
        <a:lstStyle/>
        <a:p>
          <a:endParaRPr lang="en-GB"/>
        </a:p>
      </dgm:t>
    </dgm:pt>
    <dgm:pt modelId="{58928A89-7C58-47DD-BD04-D620C92E3EFD}">
      <dgm:prSet phldrT="[Text]" custT="1"/>
      <dgm:spPr>
        <a:solidFill>
          <a:srgbClr val="8FB9BB">
            <a:alpha val="89804"/>
          </a:srgbClr>
        </a:solidFill>
        <a:ln>
          <a:solidFill>
            <a:srgbClr val="8FB9BB"/>
          </a:solidFill>
        </a:ln>
      </dgm:spPr>
      <dgm:t>
        <a:bodyPr/>
        <a:lstStyle/>
        <a:p>
          <a:pPr marL="0" lvl="0" indent="0" algn="ctr" defTabSz="1022350">
            <a:lnSpc>
              <a:spcPct val="90000"/>
            </a:lnSpc>
            <a:spcBef>
              <a:spcPct val="0"/>
            </a:spcBef>
            <a:spcAft>
              <a:spcPct val="35000"/>
            </a:spcAft>
            <a:buClr>
              <a:srgbClr val="CE141D"/>
            </a:buClr>
            <a:buFont typeface="Wingdings" panose="05000000000000000000" pitchFamily="2" charset="2"/>
            <a:buNone/>
          </a:pPr>
          <a:r>
            <a:rPr lang="en-GB" sz="2300" b="0" i="0" u="none" strike="noStrike" kern="1200" dirty="0">
              <a:solidFill>
                <a:prstClr val="black"/>
              </a:solidFill>
              <a:effectLst/>
              <a:latin typeface="Nunito" pitchFamily="2" charset="0"/>
              <a:ea typeface="+mn-ea"/>
              <a:cs typeface="+mn-cs"/>
            </a:rPr>
            <a:t>80ths</a:t>
          </a:r>
        </a:p>
      </dgm:t>
    </dgm:pt>
    <dgm:pt modelId="{3D7C3123-60EB-4B5F-B1E4-F1CDE8A1E32D}" type="parTrans" cxnId="{FDB977FA-5BD5-4376-8291-663853D32772}">
      <dgm:prSet/>
      <dgm:spPr/>
      <dgm:t>
        <a:bodyPr/>
        <a:lstStyle/>
        <a:p>
          <a:endParaRPr lang="en-GB"/>
        </a:p>
      </dgm:t>
    </dgm:pt>
    <dgm:pt modelId="{1142013F-A8B2-4189-BD33-8965AFCA70FC}" type="sibTrans" cxnId="{FDB977FA-5BD5-4376-8291-663853D32772}">
      <dgm:prSet/>
      <dgm:spPr/>
      <dgm:t>
        <a:bodyPr/>
        <a:lstStyle/>
        <a:p>
          <a:endParaRPr lang="en-GB"/>
        </a:p>
      </dgm:t>
    </dgm:pt>
    <dgm:pt modelId="{33CC457C-1590-4C15-AA03-9C51270B4A70}">
      <dgm:prSet phldrT="[Text]" custT="1"/>
      <dgm:spPr>
        <a:solidFill>
          <a:srgbClr val="FBE5D6"/>
        </a:solidFill>
        <a:ln>
          <a:solidFill>
            <a:srgbClr val="FBE5D6"/>
          </a:solidFill>
        </a:ln>
      </dgm:spPr>
      <dgm:t>
        <a:bodyPr/>
        <a:lstStyle/>
        <a:p>
          <a:pPr marL="0" lvl="0" indent="0" algn="ctr" defTabSz="1022350">
            <a:lnSpc>
              <a:spcPct val="90000"/>
            </a:lnSpc>
            <a:spcBef>
              <a:spcPct val="0"/>
            </a:spcBef>
            <a:spcAft>
              <a:spcPct val="35000"/>
            </a:spcAft>
            <a:buClr>
              <a:srgbClr val="CE141D"/>
            </a:buClr>
            <a:buNone/>
          </a:pPr>
          <a:r>
            <a:rPr lang="cy-GB" sz="2300" b="0" i="0" u="none" strike="noStrike" kern="1200" dirty="0">
              <a:solidFill>
                <a:prstClr val="black"/>
              </a:solidFill>
              <a:effectLst/>
              <a:latin typeface="Nunito" pitchFamily="2" charset="0"/>
              <a:ea typeface="+mn-ea"/>
              <a:cs typeface="+mn-cs"/>
            </a:rPr>
            <a:t>1 April 2009 to </a:t>
          </a:r>
          <a:br>
            <a:rPr lang="cy-GB" sz="2300" b="0" i="0" u="none" strike="noStrike" kern="1200" dirty="0">
              <a:solidFill>
                <a:prstClr val="black"/>
              </a:solidFill>
              <a:effectLst/>
              <a:latin typeface="Nunito" pitchFamily="2" charset="0"/>
              <a:ea typeface="+mn-ea"/>
              <a:cs typeface="+mn-cs"/>
            </a:rPr>
          </a:br>
          <a:r>
            <a:rPr lang="cy-GB" sz="2300" b="0" i="0" u="none" strike="noStrike" kern="1200" dirty="0">
              <a:solidFill>
                <a:prstClr val="black"/>
              </a:solidFill>
              <a:effectLst/>
              <a:latin typeface="Nunito" pitchFamily="2" charset="0"/>
              <a:ea typeface="+mn-ea"/>
              <a:cs typeface="+mn-cs"/>
            </a:rPr>
            <a:t>31 March 2015 </a:t>
          </a:r>
          <a:endParaRPr lang="en-GB" sz="2300" b="0" i="0" u="none" strike="noStrike" kern="1200" dirty="0">
            <a:solidFill>
              <a:prstClr val="black"/>
            </a:solidFill>
            <a:effectLst/>
            <a:latin typeface="Nunito" pitchFamily="2" charset="0"/>
            <a:ea typeface="+mn-ea"/>
            <a:cs typeface="+mn-cs"/>
          </a:endParaRPr>
        </a:p>
      </dgm:t>
    </dgm:pt>
    <dgm:pt modelId="{E6F8AF06-4AD1-4568-BDC1-A5901C34BA73}" type="parTrans" cxnId="{9A1DD2F6-54AB-4762-819E-8B30F8862A88}">
      <dgm:prSet/>
      <dgm:spPr/>
      <dgm:t>
        <a:bodyPr/>
        <a:lstStyle/>
        <a:p>
          <a:endParaRPr lang="en-GB"/>
        </a:p>
      </dgm:t>
    </dgm:pt>
    <dgm:pt modelId="{8DD7F055-33E8-4776-8BAF-A2349A67D3BB}" type="sibTrans" cxnId="{9A1DD2F6-54AB-4762-819E-8B30F8862A88}">
      <dgm:prSet/>
      <dgm:spPr/>
      <dgm:t>
        <a:bodyPr/>
        <a:lstStyle/>
        <a:p>
          <a:endParaRPr lang="en-GB"/>
        </a:p>
      </dgm:t>
    </dgm:pt>
    <dgm:pt modelId="{5FD7A55F-08AB-4A61-85B2-403E14C5ACFF}">
      <dgm:prSet phldrT="[Text]" custT="1"/>
      <dgm:spPr>
        <a:solidFill>
          <a:srgbClr val="8FB9BB">
            <a:alpha val="89804"/>
          </a:srgbClr>
        </a:solidFill>
        <a:ln>
          <a:solidFill>
            <a:srgbClr val="8FB9BB"/>
          </a:solidFill>
        </a:ln>
      </dgm:spPr>
      <dgm:t>
        <a:bodyPr/>
        <a:lstStyle/>
        <a:p>
          <a:pPr marL="0" lvl="0" indent="0" algn="ctr" defTabSz="1022350">
            <a:lnSpc>
              <a:spcPct val="90000"/>
            </a:lnSpc>
            <a:spcBef>
              <a:spcPct val="0"/>
            </a:spcBef>
            <a:spcAft>
              <a:spcPct val="35000"/>
            </a:spcAft>
            <a:buClr>
              <a:srgbClr val="CE141D"/>
            </a:buClr>
            <a:buFont typeface="Wingdings" panose="05000000000000000000" pitchFamily="2" charset="2"/>
            <a:buNone/>
          </a:pPr>
          <a:r>
            <a:rPr lang="cy-GB" sz="2300" b="0" i="0" u="none" strike="noStrike" kern="1200" dirty="0">
              <a:solidFill>
                <a:prstClr val="black"/>
              </a:solidFill>
              <a:effectLst/>
              <a:latin typeface="Nunito" pitchFamily="2" charset="0"/>
              <a:ea typeface="+mn-ea"/>
              <a:cs typeface="+mn-cs"/>
            </a:rPr>
            <a:t>60ths</a:t>
          </a:r>
          <a:endParaRPr lang="en-GB" sz="2300" b="0" i="0" u="none" strike="noStrike" kern="1200" dirty="0">
            <a:solidFill>
              <a:prstClr val="black"/>
            </a:solidFill>
            <a:effectLst/>
            <a:latin typeface="Nunito" pitchFamily="2" charset="0"/>
            <a:ea typeface="+mn-ea"/>
            <a:cs typeface="+mn-cs"/>
          </a:endParaRPr>
        </a:p>
      </dgm:t>
    </dgm:pt>
    <dgm:pt modelId="{3B776933-784F-4BB2-B346-8AAF6E840BD4}" type="parTrans" cxnId="{F2F50785-4860-4899-BB50-E1F18668D709}">
      <dgm:prSet/>
      <dgm:spPr/>
      <dgm:t>
        <a:bodyPr/>
        <a:lstStyle/>
        <a:p>
          <a:endParaRPr lang="en-GB"/>
        </a:p>
      </dgm:t>
    </dgm:pt>
    <dgm:pt modelId="{317F447B-5108-4EB0-A576-E50E69675962}" type="sibTrans" cxnId="{F2F50785-4860-4899-BB50-E1F18668D709}">
      <dgm:prSet/>
      <dgm:spPr/>
      <dgm:t>
        <a:bodyPr/>
        <a:lstStyle/>
        <a:p>
          <a:endParaRPr lang="en-GB"/>
        </a:p>
      </dgm:t>
    </dgm:pt>
    <dgm:pt modelId="{2A44F7CB-8DF4-4753-871C-345EE3D12D4D}">
      <dgm:prSet phldrT="[Text]" custT="1"/>
      <dgm:spPr>
        <a:solidFill>
          <a:srgbClr val="FBE5D6"/>
        </a:solidFill>
        <a:ln>
          <a:solidFill>
            <a:srgbClr val="FBE5D6"/>
          </a:solidFill>
        </a:ln>
      </dgm:spPr>
      <dgm:t>
        <a:bodyPr/>
        <a:lstStyle/>
        <a:p>
          <a:pPr marL="0" lvl="0" indent="0" algn="ctr" defTabSz="1022350">
            <a:lnSpc>
              <a:spcPct val="90000"/>
            </a:lnSpc>
            <a:spcBef>
              <a:spcPct val="0"/>
            </a:spcBef>
            <a:spcAft>
              <a:spcPct val="35000"/>
            </a:spcAft>
            <a:buClr>
              <a:srgbClr val="CE141D"/>
            </a:buClr>
            <a:buNone/>
          </a:pPr>
          <a:r>
            <a:rPr lang="cy-GB" sz="2300" b="0" i="0" u="none" strike="noStrike" kern="1200" dirty="0">
              <a:solidFill>
                <a:prstClr val="black"/>
              </a:solidFill>
              <a:effectLst/>
              <a:latin typeface="Nunito" pitchFamily="2" charset="0"/>
              <a:ea typeface="+mn-ea"/>
              <a:cs typeface="+mn-cs"/>
            </a:rPr>
            <a:t>From</a:t>
          </a:r>
          <a:br>
            <a:rPr lang="cy-GB" sz="2300" b="0" i="0" u="none" strike="noStrike" kern="1200" dirty="0">
              <a:solidFill>
                <a:prstClr val="black"/>
              </a:solidFill>
              <a:effectLst/>
              <a:latin typeface="Nunito" pitchFamily="2" charset="0"/>
              <a:ea typeface="+mn-ea"/>
              <a:cs typeface="+mn-cs"/>
            </a:rPr>
          </a:br>
          <a:r>
            <a:rPr lang="cy-GB" sz="2300" b="0" i="0" u="none" strike="noStrike" kern="1200" dirty="0">
              <a:solidFill>
                <a:prstClr val="black"/>
              </a:solidFill>
              <a:effectLst/>
              <a:latin typeface="Nunito" pitchFamily="2" charset="0"/>
              <a:ea typeface="+mn-ea"/>
              <a:cs typeface="+mn-cs"/>
            </a:rPr>
            <a:t>1 April 2015 </a:t>
          </a:r>
          <a:endParaRPr lang="en-GB" sz="2300" b="0" i="0" u="none" strike="noStrike" kern="1200" dirty="0">
            <a:solidFill>
              <a:prstClr val="black"/>
            </a:solidFill>
            <a:effectLst/>
            <a:latin typeface="Nunito" pitchFamily="2" charset="0"/>
            <a:ea typeface="+mn-ea"/>
            <a:cs typeface="+mn-cs"/>
          </a:endParaRPr>
        </a:p>
      </dgm:t>
    </dgm:pt>
    <dgm:pt modelId="{AD50A7E5-0D14-4E54-8AB3-D30058E67D88}" type="parTrans" cxnId="{07233D6A-50C8-4331-A1E3-17C041186115}">
      <dgm:prSet/>
      <dgm:spPr/>
      <dgm:t>
        <a:bodyPr/>
        <a:lstStyle/>
        <a:p>
          <a:endParaRPr lang="en-GB"/>
        </a:p>
      </dgm:t>
    </dgm:pt>
    <dgm:pt modelId="{2CDFA4DE-EFD1-4FEC-A41C-2025466869C3}" type="sibTrans" cxnId="{07233D6A-50C8-4331-A1E3-17C041186115}">
      <dgm:prSet/>
      <dgm:spPr/>
      <dgm:t>
        <a:bodyPr/>
        <a:lstStyle/>
        <a:p>
          <a:endParaRPr lang="en-GB"/>
        </a:p>
      </dgm:t>
    </dgm:pt>
    <dgm:pt modelId="{B4664E54-68FE-4559-BB44-A884267F21B5}">
      <dgm:prSet phldrT="[Text]" custT="1"/>
      <dgm:spPr>
        <a:solidFill>
          <a:srgbClr val="8FB9BB">
            <a:alpha val="89804"/>
          </a:srgbClr>
        </a:solidFill>
        <a:ln>
          <a:solidFill>
            <a:srgbClr val="8FB9BB"/>
          </a:solidFill>
        </a:ln>
      </dgm:spPr>
      <dgm:t>
        <a:bodyPr/>
        <a:lstStyle/>
        <a:p>
          <a:pPr marL="0" lvl="0" indent="0" algn="ctr" defTabSz="1022350">
            <a:lnSpc>
              <a:spcPct val="90000"/>
            </a:lnSpc>
            <a:spcBef>
              <a:spcPct val="0"/>
            </a:spcBef>
            <a:spcAft>
              <a:spcPct val="35000"/>
            </a:spcAft>
            <a:buClr>
              <a:srgbClr val="CE141D"/>
            </a:buClr>
            <a:buFont typeface="Wingdings" panose="05000000000000000000" pitchFamily="2" charset="2"/>
            <a:buNone/>
          </a:pPr>
          <a:r>
            <a:rPr lang="en-GB" sz="2300" b="0" i="0" u="none" strike="noStrike" kern="1200" dirty="0">
              <a:solidFill>
                <a:prstClr val="black"/>
              </a:solidFill>
              <a:effectLst/>
              <a:latin typeface="Nunito" pitchFamily="2" charset="0"/>
              <a:ea typeface="+mn-ea"/>
              <a:cs typeface="+mn-cs"/>
            </a:rPr>
            <a:t>49ths or 98ths</a:t>
          </a:r>
        </a:p>
      </dgm:t>
    </dgm:pt>
    <dgm:pt modelId="{B6AE0190-FB4B-436C-9E49-162A7872D1B5}" type="parTrans" cxnId="{5A74D8D6-53F4-42F0-BD3E-DD0244D3EB1F}">
      <dgm:prSet/>
      <dgm:spPr/>
      <dgm:t>
        <a:bodyPr/>
        <a:lstStyle/>
        <a:p>
          <a:endParaRPr lang="en-GB"/>
        </a:p>
      </dgm:t>
    </dgm:pt>
    <dgm:pt modelId="{5572A749-DBAB-44B2-ACD4-A42D9696C910}" type="sibTrans" cxnId="{5A74D8D6-53F4-42F0-BD3E-DD0244D3EB1F}">
      <dgm:prSet/>
      <dgm:spPr/>
      <dgm:t>
        <a:bodyPr/>
        <a:lstStyle/>
        <a:p>
          <a:endParaRPr lang="en-GB"/>
        </a:p>
      </dgm:t>
    </dgm:pt>
    <dgm:pt modelId="{9DBEEAB2-B7C3-4107-968D-25C34C34E4E3}">
      <dgm:prSet phldrT="[Text]" custT="1"/>
      <dgm:spPr>
        <a:solidFill>
          <a:srgbClr val="E2F0D9"/>
        </a:solidFill>
        <a:ln>
          <a:solidFill>
            <a:srgbClr val="E2F0D9"/>
          </a:solidFill>
        </a:ln>
      </dgm:spPr>
      <dgm:t>
        <a:bodyPr/>
        <a:lstStyle/>
        <a:p>
          <a:pPr marL="0" lvl="0" indent="0" algn="ctr" defTabSz="1022350">
            <a:lnSpc>
              <a:spcPct val="90000"/>
            </a:lnSpc>
            <a:spcBef>
              <a:spcPct val="0"/>
            </a:spcBef>
            <a:spcAft>
              <a:spcPct val="35000"/>
            </a:spcAft>
            <a:buClr>
              <a:srgbClr val="CE141D"/>
            </a:buClr>
            <a:buNone/>
          </a:pPr>
          <a:r>
            <a:rPr lang="cy-GB" sz="2300" b="0" i="0" u="none" strike="noStrike" kern="1200" dirty="0">
              <a:solidFill>
                <a:prstClr val="black"/>
              </a:solidFill>
              <a:effectLst/>
              <a:latin typeface="Nunito" pitchFamily="2" charset="0"/>
              <a:ea typeface="+mn-ea"/>
              <a:cs typeface="+mn-cs"/>
            </a:rPr>
            <a:t>Final</a:t>
          </a:r>
          <a:br>
            <a:rPr lang="cy-GB" sz="2300" b="0" i="0" u="none" strike="noStrike" kern="1200" dirty="0">
              <a:solidFill>
                <a:prstClr val="black"/>
              </a:solidFill>
              <a:effectLst/>
              <a:latin typeface="Nunito" pitchFamily="2" charset="0"/>
              <a:ea typeface="+mn-ea"/>
              <a:cs typeface="+mn-cs"/>
            </a:rPr>
          </a:br>
          <a:r>
            <a:rPr lang="cy-GB" sz="2300" b="0" i="0" u="none" strike="noStrike" kern="1200" dirty="0">
              <a:solidFill>
                <a:prstClr val="black"/>
              </a:solidFill>
              <a:effectLst/>
              <a:latin typeface="Nunito" pitchFamily="2" charset="0"/>
              <a:ea typeface="+mn-ea"/>
              <a:cs typeface="+mn-cs"/>
            </a:rPr>
            <a:t>salary</a:t>
          </a:r>
          <a:endParaRPr lang="en-GB" sz="2300" b="0" i="0" u="none" strike="noStrike" kern="1200" dirty="0">
            <a:solidFill>
              <a:prstClr val="black"/>
            </a:solidFill>
            <a:effectLst/>
            <a:latin typeface="Nunito" pitchFamily="2" charset="0"/>
            <a:ea typeface="+mn-ea"/>
            <a:cs typeface="+mn-cs"/>
          </a:endParaRPr>
        </a:p>
      </dgm:t>
    </dgm:pt>
    <dgm:pt modelId="{06D25288-A241-47FB-A2CB-1A1939DE4C67}" type="sibTrans" cxnId="{D3F7C9AE-7647-4CD9-86E3-967D76052FAF}">
      <dgm:prSet/>
      <dgm:spPr/>
      <dgm:t>
        <a:bodyPr/>
        <a:lstStyle/>
        <a:p>
          <a:endParaRPr lang="en-GB"/>
        </a:p>
      </dgm:t>
    </dgm:pt>
    <dgm:pt modelId="{C5FA2613-C757-4C86-869E-BF96F26F1042}" type="parTrans" cxnId="{D3F7C9AE-7647-4CD9-86E3-967D76052FAF}">
      <dgm:prSet/>
      <dgm:spPr/>
      <dgm:t>
        <a:bodyPr/>
        <a:lstStyle/>
        <a:p>
          <a:endParaRPr lang="en-GB"/>
        </a:p>
      </dgm:t>
    </dgm:pt>
    <dgm:pt modelId="{D7F9A8A8-ED1C-4538-A9F8-978B076C9157}">
      <dgm:prSet phldrT="[Text]" custT="1"/>
      <dgm:spPr>
        <a:solidFill>
          <a:srgbClr val="E2F0D9"/>
        </a:solidFill>
        <a:ln>
          <a:solidFill>
            <a:srgbClr val="E2F0D9"/>
          </a:solidFill>
        </a:ln>
      </dgm:spPr>
      <dgm:t>
        <a:bodyPr/>
        <a:lstStyle/>
        <a:p>
          <a:pPr marL="0" lvl="0" indent="0" algn="ctr" defTabSz="1022350">
            <a:lnSpc>
              <a:spcPct val="90000"/>
            </a:lnSpc>
            <a:spcBef>
              <a:spcPct val="0"/>
            </a:spcBef>
            <a:spcAft>
              <a:spcPct val="35000"/>
            </a:spcAft>
            <a:buClr>
              <a:srgbClr val="CE141D"/>
            </a:buClr>
            <a:buNone/>
          </a:pPr>
          <a:r>
            <a:rPr lang="cy-GB" sz="2300" b="0" i="0" u="none" strike="noStrike" kern="1200" dirty="0">
              <a:solidFill>
                <a:prstClr val="black"/>
              </a:solidFill>
              <a:effectLst/>
              <a:latin typeface="Nunito" pitchFamily="2" charset="0"/>
              <a:ea typeface="+mn-ea"/>
              <a:cs typeface="+mn-cs"/>
            </a:rPr>
            <a:t>Final</a:t>
          </a:r>
          <a:br>
            <a:rPr lang="cy-GB" sz="2300" b="0" i="0" u="none" strike="noStrike" kern="1200" dirty="0">
              <a:solidFill>
                <a:prstClr val="black"/>
              </a:solidFill>
              <a:effectLst/>
              <a:latin typeface="Nunito" pitchFamily="2" charset="0"/>
              <a:ea typeface="+mn-ea"/>
              <a:cs typeface="+mn-cs"/>
            </a:rPr>
          </a:br>
          <a:r>
            <a:rPr lang="cy-GB" sz="2300" b="0" i="0" u="none" strike="noStrike" kern="1200" dirty="0">
              <a:solidFill>
                <a:prstClr val="black"/>
              </a:solidFill>
              <a:effectLst/>
              <a:latin typeface="Nunito" pitchFamily="2" charset="0"/>
              <a:ea typeface="+mn-ea"/>
              <a:cs typeface="+mn-cs"/>
            </a:rPr>
            <a:t>salary</a:t>
          </a:r>
          <a:endParaRPr lang="en-GB" sz="2300" b="0" i="0" u="none" strike="noStrike" kern="1200" dirty="0">
            <a:solidFill>
              <a:prstClr val="black"/>
            </a:solidFill>
            <a:effectLst/>
            <a:latin typeface="Nunito" pitchFamily="2" charset="0"/>
            <a:ea typeface="+mn-ea"/>
            <a:cs typeface="+mn-cs"/>
          </a:endParaRPr>
        </a:p>
      </dgm:t>
    </dgm:pt>
    <dgm:pt modelId="{0E913DE9-485C-4F71-ACF1-80E661C8D2DC}" type="sibTrans" cxnId="{44613B21-1AC8-468B-8EA9-DD260A83BD4C}">
      <dgm:prSet/>
      <dgm:spPr/>
      <dgm:t>
        <a:bodyPr/>
        <a:lstStyle/>
        <a:p>
          <a:endParaRPr lang="en-GB"/>
        </a:p>
      </dgm:t>
    </dgm:pt>
    <dgm:pt modelId="{F24E21CD-EF65-4CB3-811E-E40971FA989E}" type="parTrans" cxnId="{44613B21-1AC8-468B-8EA9-DD260A83BD4C}">
      <dgm:prSet/>
      <dgm:spPr/>
      <dgm:t>
        <a:bodyPr/>
        <a:lstStyle/>
        <a:p>
          <a:endParaRPr lang="en-GB"/>
        </a:p>
      </dgm:t>
    </dgm:pt>
    <dgm:pt modelId="{6B2DB4D5-4093-4849-999E-B89DD0F32E4A}">
      <dgm:prSet phldrT="[Text]" custT="1"/>
      <dgm:spPr>
        <a:solidFill>
          <a:srgbClr val="E2F0D9"/>
        </a:solidFill>
        <a:ln>
          <a:solidFill>
            <a:srgbClr val="E2F0D9"/>
          </a:solidFill>
        </a:ln>
      </dgm:spPr>
      <dgm:t>
        <a:bodyPr/>
        <a:lstStyle/>
        <a:p>
          <a:pPr marL="0" lvl="0" indent="0" algn="ctr" defTabSz="1022350">
            <a:lnSpc>
              <a:spcPct val="90000"/>
            </a:lnSpc>
            <a:spcBef>
              <a:spcPct val="0"/>
            </a:spcBef>
            <a:spcAft>
              <a:spcPct val="35000"/>
            </a:spcAft>
            <a:buClr>
              <a:srgbClr val="CE141D"/>
            </a:buClr>
            <a:buNone/>
          </a:pPr>
          <a:r>
            <a:rPr lang="en-GB" sz="2300" b="0" i="0" u="none" strike="noStrike" kern="1200" dirty="0">
              <a:solidFill>
                <a:prstClr val="black"/>
              </a:solidFill>
              <a:effectLst/>
              <a:latin typeface="Nunito" pitchFamily="2" charset="0"/>
              <a:ea typeface="+mn-ea"/>
              <a:cs typeface="+mn-cs"/>
            </a:rPr>
            <a:t>CARE</a:t>
          </a:r>
          <a:br>
            <a:rPr lang="en-GB" sz="2300" b="0" i="0" u="none" strike="noStrike" kern="1200" dirty="0">
              <a:solidFill>
                <a:prstClr val="black"/>
              </a:solidFill>
              <a:effectLst/>
              <a:latin typeface="Nunito" pitchFamily="2" charset="0"/>
              <a:ea typeface="+mn-ea"/>
              <a:cs typeface="+mn-cs"/>
            </a:rPr>
          </a:br>
          <a:r>
            <a:rPr lang="en-GB" sz="2300" b="0" i="0" u="none" strike="noStrike" kern="1200" dirty="0">
              <a:solidFill>
                <a:prstClr val="black"/>
              </a:solidFill>
              <a:effectLst/>
              <a:latin typeface="Nunito" pitchFamily="2" charset="0"/>
              <a:ea typeface="+mn-ea"/>
              <a:cs typeface="+mn-cs"/>
            </a:rPr>
            <a:t>scheme</a:t>
          </a:r>
        </a:p>
      </dgm:t>
    </dgm:pt>
    <dgm:pt modelId="{C019E34E-191D-40F1-B62E-27D180900562}" type="sibTrans" cxnId="{4C0447E4-4621-4C92-94B1-C4EA2094F346}">
      <dgm:prSet/>
      <dgm:spPr/>
      <dgm:t>
        <a:bodyPr/>
        <a:lstStyle/>
        <a:p>
          <a:endParaRPr lang="en-GB"/>
        </a:p>
      </dgm:t>
    </dgm:pt>
    <dgm:pt modelId="{A7F5E9F5-8E85-4212-B78E-5AE7F5167C3E}" type="parTrans" cxnId="{4C0447E4-4621-4C92-94B1-C4EA2094F346}">
      <dgm:prSet/>
      <dgm:spPr/>
      <dgm:t>
        <a:bodyPr/>
        <a:lstStyle/>
        <a:p>
          <a:endParaRPr lang="en-GB"/>
        </a:p>
      </dgm:t>
    </dgm:pt>
    <dgm:pt modelId="{A9480810-397E-4193-BB0A-9E8BA718A4BA}" type="pres">
      <dgm:prSet presAssocID="{649BDEE1-A755-4277-9935-3AE8BED48465}" presName="Name0" presStyleCnt="0">
        <dgm:presLayoutVars>
          <dgm:chPref val="3"/>
          <dgm:dir/>
          <dgm:animLvl val="lvl"/>
          <dgm:resizeHandles/>
        </dgm:presLayoutVars>
      </dgm:prSet>
      <dgm:spPr/>
    </dgm:pt>
    <dgm:pt modelId="{08D07B19-1D86-4B04-A56F-480970E679EC}" type="pres">
      <dgm:prSet presAssocID="{849B5A85-DB97-4A19-B98D-E3740669E671}" presName="horFlow" presStyleCnt="0"/>
      <dgm:spPr/>
    </dgm:pt>
    <dgm:pt modelId="{DEB65781-B9DE-4671-8485-3D24AD7022AA}" type="pres">
      <dgm:prSet presAssocID="{849B5A85-DB97-4A19-B98D-E3740669E671}" presName="bigChev" presStyleLbl="node1" presStyleIdx="0" presStyleCnt="3" custScaleX="120236"/>
      <dgm:spPr/>
    </dgm:pt>
    <dgm:pt modelId="{147A8D6D-43D8-4B2F-BFD2-C00F8FD6341A}" type="pres">
      <dgm:prSet presAssocID="{C5FA2613-C757-4C86-869E-BF96F26F1042}" presName="parTrans" presStyleCnt="0"/>
      <dgm:spPr/>
    </dgm:pt>
    <dgm:pt modelId="{AE606E27-EE0D-43EE-94A9-026B4890669E}" type="pres">
      <dgm:prSet presAssocID="{9DBEEAB2-B7C3-4107-968D-25C34C34E4E3}" presName="node" presStyleLbl="alignAccFollowNode1" presStyleIdx="0" presStyleCnt="6" custScaleX="102138">
        <dgm:presLayoutVars>
          <dgm:bulletEnabled val="1"/>
        </dgm:presLayoutVars>
      </dgm:prSet>
      <dgm:spPr/>
    </dgm:pt>
    <dgm:pt modelId="{E5CB632C-23E7-4BAC-B67C-871CCB1BD868}" type="pres">
      <dgm:prSet presAssocID="{06D25288-A241-47FB-A2CB-1A1939DE4C67}" presName="sibTrans" presStyleCnt="0"/>
      <dgm:spPr/>
    </dgm:pt>
    <dgm:pt modelId="{B06300DC-EFAD-4E3D-9C80-6DC6002DDFD2}" type="pres">
      <dgm:prSet presAssocID="{58928A89-7C58-47DD-BD04-D620C92E3EFD}" presName="node" presStyleLbl="alignAccFollowNode1" presStyleIdx="1" presStyleCnt="6">
        <dgm:presLayoutVars>
          <dgm:bulletEnabled val="1"/>
        </dgm:presLayoutVars>
      </dgm:prSet>
      <dgm:spPr/>
    </dgm:pt>
    <dgm:pt modelId="{34186472-0DDB-4E26-8E1B-3CFB38873A39}" type="pres">
      <dgm:prSet presAssocID="{849B5A85-DB97-4A19-B98D-E3740669E671}" presName="vSp" presStyleCnt="0"/>
      <dgm:spPr/>
    </dgm:pt>
    <dgm:pt modelId="{14EC3AD9-7CC4-42DC-8FBC-098E98282FF4}" type="pres">
      <dgm:prSet presAssocID="{33CC457C-1590-4C15-AA03-9C51270B4A70}" presName="horFlow" presStyleCnt="0"/>
      <dgm:spPr/>
    </dgm:pt>
    <dgm:pt modelId="{7D71C342-FE10-4BFD-91CC-E68D9866F264}" type="pres">
      <dgm:prSet presAssocID="{33CC457C-1590-4C15-AA03-9C51270B4A70}" presName="bigChev" presStyleLbl="node1" presStyleIdx="1" presStyleCnt="3" custScaleX="121909" custScaleY="86794"/>
      <dgm:spPr/>
    </dgm:pt>
    <dgm:pt modelId="{B6976553-FFCA-43D9-A330-E174F8EC5D9A}" type="pres">
      <dgm:prSet presAssocID="{F24E21CD-EF65-4CB3-811E-E40971FA989E}" presName="parTrans" presStyleCnt="0"/>
      <dgm:spPr/>
    </dgm:pt>
    <dgm:pt modelId="{55F53E96-D4C1-445C-A394-A8B66AC2D61F}" type="pres">
      <dgm:prSet presAssocID="{D7F9A8A8-ED1C-4538-A9F8-978B076C9157}" presName="node" presStyleLbl="alignAccFollowNode1" presStyleIdx="2" presStyleCnt="6" custScaleX="100689" custLinFactNeighborX="-1133" custLinFactNeighborY="-2849">
        <dgm:presLayoutVars>
          <dgm:bulletEnabled val="1"/>
        </dgm:presLayoutVars>
      </dgm:prSet>
      <dgm:spPr/>
    </dgm:pt>
    <dgm:pt modelId="{F2EC4631-0E1C-4F65-9F77-1C928CC62352}" type="pres">
      <dgm:prSet presAssocID="{0E913DE9-485C-4F71-ACF1-80E661C8D2DC}" presName="sibTrans" presStyleCnt="0"/>
      <dgm:spPr/>
    </dgm:pt>
    <dgm:pt modelId="{EA7980B9-2EBF-49EE-B96F-0F375C5FE2EF}" type="pres">
      <dgm:prSet presAssocID="{5FD7A55F-08AB-4A61-85B2-403E14C5ACFF}" presName="node" presStyleLbl="alignAccFollowNode1" presStyleIdx="3" presStyleCnt="6" custLinFactNeighborX="-12112" custLinFactNeighborY="-2850">
        <dgm:presLayoutVars>
          <dgm:bulletEnabled val="1"/>
        </dgm:presLayoutVars>
      </dgm:prSet>
      <dgm:spPr/>
    </dgm:pt>
    <dgm:pt modelId="{A86C7DBC-D1C3-4480-82FE-BBEDFEF4630F}" type="pres">
      <dgm:prSet presAssocID="{33CC457C-1590-4C15-AA03-9C51270B4A70}" presName="vSp" presStyleCnt="0"/>
      <dgm:spPr/>
    </dgm:pt>
    <dgm:pt modelId="{DB747133-7C29-473A-BB45-4860BA26A662}" type="pres">
      <dgm:prSet presAssocID="{2A44F7CB-8DF4-4753-871C-345EE3D12D4D}" presName="horFlow" presStyleCnt="0"/>
      <dgm:spPr/>
    </dgm:pt>
    <dgm:pt modelId="{925DEEBB-956E-4CFD-9EF5-8A10576656DD}" type="pres">
      <dgm:prSet presAssocID="{2A44F7CB-8DF4-4753-871C-345EE3D12D4D}" presName="bigChev" presStyleLbl="node1" presStyleIdx="2" presStyleCnt="3" custScaleX="119831"/>
      <dgm:spPr/>
    </dgm:pt>
    <dgm:pt modelId="{FF49C680-4A5B-41DA-AEB4-CE864B2A24B7}" type="pres">
      <dgm:prSet presAssocID="{A7F5E9F5-8E85-4212-B78E-5AE7F5167C3E}" presName="parTrans" presStyleCnt="0"/>
      <dgm:spPr/>
    </dgm:pt>
    <dgm:pt modelId="{8334D74F-2835-4FE0-8677-E17BD72A882C}" type="pres">
      <dgm:prSet presAssocID="{6B2DB4D5-4093-4849-999E-B89DD0F32E4A}" presName="node" presStyleLbl="alignAccFollowNode1" presStyleIdx="4" presStyleCnt="6" custScaleX="107001" custLinFactNeighborX="6573" custLinFactNeighborY="119">
        <dgm:presLayoutVars>
          <dgm:bulletEnabled val="1"/>
        </dgm:presLayoutVars>
      </dgm:prSet>
      <dgm:spPr/>
    </dgm:pt>
    <dgm:pt modelId="{D705BA2A-9A18-4861-94C4-94AFEAE3A170}" type="pres">
      <dgm:prSet presAssocID="{C019E34E-191D-40F1-B62E-27D180900562}" presName="sibTrans" presStyleCnt="0"/>
      <dgm:spPr/>
    </dgm:pt>
    <dgm:pt modelId="{32EF65E4-3DC0-435C-90BB-E00D3DE7406E}" type="pres">
      <dgm:prSet presAssocID="{B4664E54-68FE-4559-BB44-A884267F21B5}" presName="node" presStyleLbl="alignAccFollowNode1" presStyleIdx="5" presStyleCnt="6" custScaleX="93375">
        <dgm:presLayoutVars>
          <dgm:bulletEnabled val="1"/>
        </dgm:presLayoutVars>
      </dgm:prSet>
      <dgm:spPr/>
    </dgm:pt>
  </dgm:ptLst>
  <dgm:cxnLst>
    <dgm:cxn modelId="{C097460C-278B-4453-8C9E-CD5A46EB7A0F}" type="presOf" srcId="{5FD7A55F-08AB-4A61-85B2-403E14C5ACFF}" destId="{EA7980B9-2EBF-49EE-B96F-0F375C5FE2EF}" srcOrd="0" destOrd="0" presId="urn:microsoft.com/office/officeart/2005/8/layout/lProcess3"/>
    <dgm:cxn modelId="{44613B21-1AC8-468B-8EA9-DD260A83BD4C}" srcId="{33CC457C-1590-4C15-AA03-9C51270B4A70}" destId="{D7F9A8A8-ED1C-4538-A9F8-978B076C9157}" srcOrd="0" destOrd="0" parTransId="{F24E21CD-EF65-4CB3-811E-E40971FA989E}" sibTransId="{0E913DE9-485C-4F71-ACF1-80E661C8D2DC}"/>
    <dgm:cxn modelId="{7910C127-AC3C-455F-A81E-72D5DE9A8539}" type="presOf" srcId="{D7F9A8A8-ED1C-4538-A9F8-978B076C9157}" destId="{55F53E96-D4C1-445C-A394-A8B66AC2D61F}" srcOrd="0" destOrd="0" presId="urn:microsoft.com/office/officeart/2005/8/layout/lProcess3"/>
    <dgm:cxn modelId="{88AB3B34-AA9C-48B6-8DAE-004756D33E97}" type="presOf" srcId="{849B5A85-DB97-4A19-B98D-E3740669E671}" destId="{DEB65781-B9DE-4671-8485-3D24AD7022AA}" srcOrd="0" destOrd="0" presId="urn:microsoft.com/office/officeart/2005/8/layout/lProcess3"/>
    <dgm:cxn modelId="{44EB5139-1206-4BE1-85FE-8C7873E2C52F}" type="presOf" srcId="{2A44F7CB-8DF4-4753-871C-345EE3D12D4D}" destId="{925DEEBB-956E-4CFD-9EF5-8A10576656DD}" srcOrd="0" destOrd="0" presId="urn:microsoft.com/office/officeart/2005/8/layout/lProcess3"/>
    <dgm:cxn modelId="{6481246A-C205-499A-89DD-BEE206914567}" type="presOf" srcId="{6B2DB4D5-4093-4849-999E-B89DD0F32E4A}" destId="{8334D74F-2835-4FE0-8677-E17BD72A882C}" srcOrd="0" destOrd="0" presId="urn:microsoft.com/office/officeart/2005/8/layout/lProcess3"/>
    <dgm:cxn modelId="{07233D6A-50C8-4331-A1E3-17C041186115}" srcId="{649BDEE1-A755-4277-9935-3AE8BED48465}" destId="{2A44F7CB-8DF4-4753-871C-345EE3D12D4D}" srcOrd="2" destOrd="0" parTransId="{AD50A7E5-0D14-4E54-8AB3-D30058E67D88}" sibTransId="{2CDFA4DE-EFD1-4FEC-A41C-2025466869C3}"/>
    <dgm:cxn modelId="{77241680-C09A-4B1C-A3D0-27986EDEBCA0}" type="presOf" srcId="{9DBEEAB2-B7C3-4107-968D-25C34C34E4E3}" destId="{AE606E27-EE0D-43EE-94A9-026B4890669E}" srcOrd="0" destOrd="0" presId="urn:microsoft.com/office/officeart/2005/8/layout/lProcess3"/>
    <dgm:cxn modelId="{F2F50785-4860-4899-BB50-E1F18668D709}" srcId="{33CC457C-1590-4C15-AA03-9C51270B4A70}" destId="{5FD7A55F-08AB-4A61-85B2-403E14C5ACFF}" srcOrd="1" destOrd="0" parTransId="{3B776933-784F-4BB2-B346-8AAF6E840BD4}" sibTransId="{317F447B-5108-4EB0-A576-E50E69675962}"/>
    <dgm:cxn modelId="{D3F7C9AE-7647-4CD9-86E3-967D76052FAF}" srcId="{849B5A85-DB97-4A19-B98D-E3740669E671}" destId="{9DBEEAB2-B7C3-4107-968D-25C34C34E4E3}" srcOrd="0" destOrd="0" parTransId="{C5FA2613-C757-4C86-869E-BF96F26F1042}" sibTransId="{06D25288-A241-47FB-A2CB-1A1939DE4C67}"/>
    <dgm:cxn modelId="{8D781EB4-79E0-46D3-BCA6-91BD7214F342}" type="presOf" srcId="{58928A89-7C58-47DD-BD04-D620C92E3EFD}" destId="{B06300DC-EFAD-4E3D-9C80-6DC6002DDFD2}" srcOrd="0" destOrd="0" presId="urn:microsoft.com/office/officeart/2005/8/layout/lProcess3"/>
    <dgm:cxn modelId="{C6778AC4-FA21-49F4-9CE2-79408F2BBE4C}" type="presOf" srcId="{649BDEE1-A755-4277-9935-3AE8BED48465}" destId="{A9480810-397E-4193-BB0A-9E8BA718A4BA}" srcOrd="0" destOrd="0" presId="urn:microsoft.com/office/officeart/2005/8/layout/lProcess3"/>
    <dgm:cxn modelId="{CA66D6CC-AB06-4DFD-8974-F343F9F97E1B}" srcId="{649BDEE1-A755-4277-9935-3AE8BED48465}" destId="{849B5A85-DB97-4A19-B98D-E3740669E671}" srcOrd="0" destOrd="0" parTransId="{D56F7076-CD73-4CB3-90B8-791BDD6C628C}" sibTransId="{932BF306-8E40-4C45-B8D6-278732CF3FBA}"/>
    <dgm:cxn modelId="{5A74D8D6-53F4-42F0-BD3E-DD0244D3EB1F}" srcId="{2A44F7CB-8DF4-4753-871C-345EE3D12D4D}" destId="{B4664E54-68FE-4559-BB44-A884267F21B5}" srcOrd="1" destOrd="0" parTransId="{B6AE0190-FB4B-436C-9E49-162A7872D1B5}" sibTransId="{5572A749-DBAB-44B2-ACD4-A42D9696C910}"/>
    <dgm:cxn modelId="{4C0447E4-4621-4C92-94B1-C4EA2094F346}" srcId="{2A44F7CB-8DF4-4753-871C-345EE3D12D4D}" destId="{6B2DB4D5-4093-4849-999E-B89DD0F32E4A}" srcOrd="0" destOrd="0" parTransId="{A7F5E9F5-8E85-4212-B78E-5AE7F5167C3E}" sibTransId="{C019E34E-191D-40F1-B62E-27D180900562}"/>
    <dgm:cxn modelId="{1FE3F8ED-18E9-4B0F-9B5A-5BE8113ED088}" type="presOf" srcId="{33CC457C-1590-4C15-AA03-9C51270B4A70}" destId="{7D71C342-FE10-4BFD-91CC-E68D9866F264}" srcOrd="0" destOrd="0" presId="urn:microsoft.com/office/officeart/2005/8/layout/lProcess3"/>
    <dgm:cxn modelId="{4BF4CBF3-3D33-43E7-8B2A-C8696A534D97}" type="presOf" srcId="{B4664E54-68FE-4559-BB44-A884267F21B5}" destId="{32EF65E4-3DC0-435C-90BB-E00D3DE7406E}" srcOrd="0" destOrd="0" presId="urn:microsoft.com/office/officeart/2005/8/layout/lProcess3"/>
    <dgm:cxn modelId="{9A1DD2F6-54AB-4762-819E-8B30F8862A88}" srcId="{649BDEE1-A755-4277-9935-3AE8BED48465}" destId="{33CC457C-1590-4C15-AA03-9C51270B4A70}" srcOrd="1" destOrd="0" parTransId="{E6F8AF06-4AD1-4568-BDC1-A5901C34BA73}" sibTransId="{8DD7F055-33E8-4776-8BAF-A2349A67D3BB}"/>
    <dgm:cxn modelId="{FDB977FA-5BD5-4376-8291-663853D32772}" srcId="{849B5A85-DB97-4A19-B98D-E3740669E671}" destId="{58928A89-7C58-47DD-BD04-D620C92E3EFD}" srcOrd="1" destOrd="0" parTransId="{3D7C3123-60EB-4B5F-B1E4-F1CDE8A1E32D}" sibTransId="{1142013F-A8B2-4189-BD33-8965AFCA70FC}"/>
    <dgm:cxn modelId="{8FDBD25E-CC51-4AF6-A9BF-6211A43DD5E1}" type="presParOf" srcId="{A9480810-397E-4193-BB0A-9E8BA718A4BA}" destId="{08D07B19-1D86-4B04-A56F-480970E679EC}" srcOrd="0" destOrd="0" presId="urn:microsoft.com/office/officeart/2005/8/layout/lProcess3"/>
    <dgm:cxn modelId="{0CABD9BB-F23A-4E42-B3C4-07D01F7D2F96}" type="presParOf" srcId="{08D07B19-1D86-4B04-A56F-480970E679EC}" destId="{DEB65781-B9DE-4671-8485-3D24AD7022AA}" srcOrd="0" destOrd="0" presId="urn:microsoft.com/office/officeart/2005/8/layout/lProcess3"/>
    <dgm:cxn modelId="{EC0CA988-284E-48F2-B497-B3B1F96A52F9}" type="presParOf" srcId="{08D07B19-1D86-4B04-A56F-480970E679EC}" destId="{147A8D6D-43D8-4B2F-BFD2-C00F8FD6341A}" srcOrd="1" destOrd="0" presId="urn:microsoft.com/office/officeart/2005/8/layout/lProcess3"/>
    <dgm:cxn modelId="{EC80B4CA-1478-4F02-9B94-94352219A22F}" type="presParOf" srcId="{08D07B19-1D86-4B04-A56F-480970E679EC}" destId="{AE606E27-EE0D-43EE-94A9-026B4890669E}" srcOrd="2" destOrd="0" presId="urn:microsoft.com/office/officeart/2005/8/layout/lProcess3"/>
    <dgm:cxn modelId="{6835513F-97DA-47F6-A114-4187D04CF62F}" type="presParOf" srcId="{08D07B19-1D86-4B04-A56F-480970E679EC}" destId="{E5CB632C-23E7-4BAC-B67C-871CCB1BD868}" srcOrd="3" destOrd="0" presId="urn:microsoft.com/office/officeart/2005/8/layout/lProcess3"/>
    <dgm:cxn modelId="{290E0BE1-BF98-4250-94B8-8ABB399DF8BD}" type="presParOf" srcId="{08D07B19-1D86-4B04-A56F-480970E679EC}" destId="{B06300DC-EFAD-4E3D-9C80-6DC6002DDFD2}" srcOrd="4" destOrd="0" presId="urn:microsoft.com/office/officeart/2005/8/layout/lProcess3"/>
    <dgm:cxn modelId="{034C7631-4F1D-42DF-B1D3-3BF89E983906}" type="presParOf" srcId="{A9480810-397E-4193-BB0A-9E8BA718A4BA}" destId="{34186472-0DDB-4E26-8E1B-3CFB38873A39}" srcOrd="1" destOrd="0" presId="urn:microsoft.com/office/officeart/2005/8/layout/lProcess3"/>
    <dgm:cxn modelId="{8687B5FF-ECDB-4564-B557-3DCD1E7360CE}" type="presParOf" srcId="{A9480810-397E-4193-BB0A-9E8BA718A4BA}" destId="{14EC3AD9-7CC4-42DC-8FBC-098E98282FF4}" srcOrd="2" destOrd="0" presId="urn:microsoft.com/office/officeart/2005/8/layout/lProcess3"/>
    <dgm:cxn modelId="{1A1A6FDF-49D4-4A90-ABF9-2DEB0B6E677B}" type="presParOf" srcId="{14EC3AD9-7CC4-42DC-8FBC-098E98282FF4}" destId="{7D71C342-FE10-4BFD-91CC-E68D9866F264}" srcOrd="0" destOrd="0" presId="urn:microsoft.com/office/officeart/2005/8/layout/lProcess3"/>
    <dgm:cxn modelId="{34460B5E-C1EB-4E71-AD52-E08D7E14A1FA}" type="presParOf" srcId="{14EC3AD9-7CC4-42DC-8FBC-098E98282FF4}" destId="{B6976553-FFCA-43D9-A330-E174F8EC5D9A}" srcOrd="1" destOrd="0" presId="urn:microsoft.com/office/officeart/2005/8/layout/lProcess3"/>
    <dgm:cxn modelId="{B0744472-4AB4-4A05-8DE8-6577AA7316CE}" type="presParOf" srcId="{14EC3AD9-7CC4-42DC-8FBC-098E98282FF4}" destId="{55F53E96-D4C1-445C-A394-A8B66AC2D61F}" srcOrd="2" destOrd="0" presId="urn:microsoft.com/office/officeart/2005/8/layout/lProcess3"/>
    <dgm:cxn modelId="{B8E7CC30-5AE7-4531-B5BB-E9AC5E2E1815}" type="presParOf" srcId="{14EC3AD9-7CC4-42DC-8FBC-098E98282FF4}" destId="{F2EC4631-0E1C-4F65-9F77-1C928CC62352}" srcOrd="3" destOrd="0" presId="urn:microsoft.com/office/officeart/2005/8/layout/lProcess3"/>
    <dgm:cxn modelId="{0B37DE33-22C4-4B1F-9F62-E44F83209024}" type="presParOf" srcId="{14EC3AD9-7CC4-42DC-8FBC-098E98282FF4}" destId="{EA7980B9-2EBF-49EE-B96F-0F375C5FE2EF}" srcOrd="4" destOrd="0" presId="urn:microsoft.com/office/officeart/2005/8/layout/lProcess3"/>
    <dgm:cxn modelId="{B1796FA5-20B9-434B-9686-9C8A0BCE8282}" type="presParOf" srcId="{A9480810-397E-4193-BB0A-9E8BA718A4BA}" destId="{A86C7DBC-D1C3-4480-82FE-BBEDFEF4630F}" srcOrd="3" destOrd="0" presId="urn:microsoft.com/office/officeart/2005/8/layout/lProcess3"/>
    <dgm:cxn modelId="{A3D372AF-00FD-4A77-B4AF-3C9B99E8CA94}" type="presParOf" srcId="{A9480810-397E-4193-BB0A-9E8BA718A4BA}" destId="{DB747133-7C29-473A-BB45-4860BA26A662}" srcOrd="4" destOrd="0" presId="urn:microsoft.com/office/officeart/2005/8/layout/lProcess3"/>
    <dgm:cxn modelId="{EF7405CA-EF30-4A87-B719-F0C30289DE3B}" type="presParOf" srcId="{DB747133-7C29-473A-BB45-4860BA26A662}" destId="{925DEEBB-956E-4CFD-9EF5-8A10576656DD}" srcOrd="0" destOrd="0" presId="urn:microsoft.com/office/officeart/2005/8/layout/lProcess3"/>
    <dgm:cxn modelId="{784B955B-A868-4602-83D4-78B7E133F315}" type="presParOf" srcId="{DB747133-7C29-473A-BB45-4860BA26A662}" destId="{FF49C680-4A5B-41DA-AEB4-CE864B2A24B7}" srcOrd="1" destOrd="0" presId="urn:microsoft.com/office/officeart/2005/8/layout/lProcess3"/>
    <dgm:cxn modelId="{78D968C8-ED3C-4BD8-BC8A-233C4FDA26AC}" type="presParOf" srcId="{DB747133-7C29-473A-BB45-4860BA26A662}" destId="{8334D74F-2835-4FE0-8677-E17BD72A882C}" srcOrd="2" destOrd="0" presId="urn:microsoft.com/office/officeart/2005/8/layout/lProcess3"/>
    <dgm:cxn modelId="{3578F3D6-BA25-42B1-97DF-454D964D3552}" type="presParOf" srcId="{DB747133-7C29-473A-BB45-4860BA26A662}" destId="{D705BA2A-9A18-4861-94C4-94AFEAE3A170}" srcOrd="3" destOrd="0" presId="urn:microsoft.com/office/officeart/2005/8/layout/lProcess3"/>
    <dgm:cxn modelId="{F7B76044-70BA-4A51-8B6E-3DB43DB94058}" type="presParOf" srcId="{DB747133-7C29-473A-BB45-4860BA26A662}" destId="{32EF65E4-3DC0-435C-90BB-E00D3DE7406E}"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65781-B9DE-4671-8485-3D24AD7022AA}">
      <dsp:nvSpPr>
        <dsp:cNvPr id="0" name=""/>
        <dsp:cNvSpPr/>
      </dsp:nvSpPr>
      <dsp:spPr>
        <a:xfrm>
          <a:off x="852" y="151834"/>
          <a:ext cx="3617502" cy="1203467"/>
        </a:xfrm>
        <a:prstGeom prst="chevron">
          <a:avLst/>
        </a:prstGeom>
        <a:solidFill>
          <a:srgbClr val="FBE5D6"/>
        </a:solidFill>
        <a:ln w="12700" cap="flat" cmpd="sng" algn="ctr">
          <a:solidFill>
            <a:srgbClr val="FBE5D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Clr>
              <a:srgbClr val="CE141D"/>
            </a:buClr>
            <a:buNone/>
          </a:pPr>
          <a:r>
            <a:rPr lang="cy-GB" sz="2300" b="0" i="0" u="none" strike="noStrike" kern="1200" dirty="0">
              <a:solidFill>
                <a:prstClr val="black"/>
              </a:solidFill>
              <a:effectLst/>
              <a:latin typeface="Nunito" pitchFamily="2" charset="0"/>
              <a:ea typeface="+mn-ea"/>
              <a:cs typeface="+mn-cs"/>
            </a:rPr>
            <a:t>Before</a:t>
          </a:r>
          <a:br>
            <a:rPr lang="cy-GB" sz="2300" b="0" i="0" u="none" strike="noStrike" kern="1200" dirty="0">
              <a:solidFill>
                <a:prstClr val="black"/>
              </a:solidFill>
              <a:effectLst/>
              <a:latin typeface="Nunito" pitchFamily="2" charset="0"/>
              <a:ea typeface="+mn-ea"/>
              <a:cs typeface="+mn-cs"/>
            </a:rPr>
          </a:br>
          <a:r>
            <a:rPr lang="cy-GB" sz="2300" b="0" i="0" u="none" strike="noStrike" kern="1200" dirty="0">
              <a:solidFill>
                <a:prstClr val="black"/>
              </a:solidFill>
              <a:effectLst/>
              <a:latin typeface="Nunito" pitchFamily="2" charset="0"/>
              <a:ea typeface="+mn-ea"/>
              <a:cs typeface="+mn-cs"/>
            </a:rPr>
            <a:t>1 April 2009</a:t>
          </a:r>
          <a:endParaRPr lang="en-GB" sz="2300" b="0" i="0" u="none" strike="noStrike" kern="1200" dirty="0">
            <a:solidFill>
              <a:prstClr val="black"/>
            </a:solidFill>
            <a:effectLst/>
            <a:latin typeface="Nunito" pitchFamily="2" charset="0"/>
            <a:ea typeface="+mn-ea"/>
            <a:cs typeface="+mn-cs"/>
          </a:endParaRPr>
        </a:p>
      </dsp:txBody>
      <dsp:txXfrm>
        <a:off x="602586" y="151834"/>
        <a:ext cx="2414035" cy="1203467"/>
      </dsp:txXfrm>
    </dsp:sp>
    <dsp:sp modelId="{AE606E27-EE0D-43EE-94A9-026B4890669E}">
      <dsp:nvSpPr>
        <dsp:cNvPr id="0" name=""/>
        <dsp:cNvSpPr/>
      </dsp:nvSpPr>
      <dsp:spPr>
        <a:xfrm>
          <a:off x="3227227" y="254128"/>
          <a:ext cx="2550584" cy="998877"/>
        </a:xfrm>
        <a:prstGeom prst="chevron">
          <a:avLst/>
        </a:prstGeom>
        <a:solidFill>
          <a:srgbClr val="E2F0D9"/>
        </a:solidFill>
        <a:ln w="12700" cap="flat" cmpd="sng" algn="ctr">
          <a:solidFill>
            <a:srgbClr val="E2F0D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Clr>
              <a:srgbClr val="CE141D"/>
            </a:buClr>
            <a:buNone/>
          </a:pPr>
          <a:r>
            <a:rPr lang="cy-GB" sz="2300" b="0" i="0" u="none" strike="noStrike" kern="1200" dirty="0">
              <a:solidFill>
                <a:prstClr val="black"/>
              </a:solidFill>
              <a:effectLst/>
              <a:latin typeface="Nunito" pitchFamily="2" charset="0"/>
              <a:ea typeface="+mn-ea"/>
              <a:cs typeface="+mn-cs"/>
            </a:rPr>
            <a:t>Final</a:t>
          </a:r>
          <a:br>
            <a:rPr lang="cy-GB" sz="2300" b="0" i="0" u="none" strike="noStrike" kern="1200" dirty="0">
              <a:solidFill>
                <a:prstClr val="black"/>
              </a:solidFill>
              <a:effectLst/>
              <a:latin typeface="Nunito" pitchFamily="2" charset="0"/>
              <a:ea typeface="+mn-ea"/>
              <a:cs typeface="+mn-cs"/>
            </a:rPr>
          </a:br>
          <a:r>
            <a:rPr lang="cy-GB" sz="2300" b="0" i="0" u="none" strike="noStrike" kern="1200" dirty="0">
              <a:solidFill>
                <a:prstClr val="black"/>
              </a:solidFill>
              <a:effectLst/>
              <a:latin typeface="Nunito" pitchFamily="2" charset="0"/>
              <a:ea typeface="+mn-ea"/>
              <a:cs typeface="+mn-cs"/>
            </a:rPr>
            <a:t>salary</a:t>
          </a:r>
          <a:endParaRPr lang="en-GB" sz="2300" b="0" i="0" u="none" strike="noStrike" kern="1200" dirty="0">
            <a:solidFill>
              <a:prstClr val="black"/>
            </a:solidFill>
            <a:effectLst/>
            <a:latin typeface="Nunito" pitchFamily="2" charset="0"/>
            <a:ea typeface="+mn-ea"/>
            <a:cs typeface="+mn-cs"/>
          </a:endParaRPr>
        </a:p>
      </dsp:txBody>
      <dsp:txXfrm>
        <a:off x="3726666" y="254128"/>
        <a:ext cx="1551707" cy="998877"/>
      </dsp:txXfrm>
    </dsp:sp>
    <dsp:sp modelId="{B06300DC-EFAD-4E3D-9C80-6DC6002DDFD2}">
      <dsp:nvSpPr>
        <dsp:cNvPr id="0" name=""/>
        <dsp:cNvSpPr/>
      </dsp:nvSpPr>
      <dsp:spPr>
        <a:xfrm>
          <a:off x="5428205" y="254128"/>
          <a:ext cx="2497194" cy="998877"/>
        </a:xfrm>
        <a:prstGeom prst="chevron">
          <a:avLst/>
        </a:prstGeom>
        <a:solidFill>
          <a:srgbClr val="8FB9BB">
            <a:alpha val="89804"/>
          </a:srgbClr>
        </a:solidFill>
        <a:ln w="12700" cap="flat" cmpd="sng" algn="ctr">
          <a:solidFill>
            <a:srgbClr val="8FB9B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Clr>
              <a:srgbClr val="CE141D"/>
            </a:buClr>
            <a:buFont typeface="Wingdings" panose="05000000000000000000" pitchFamily="2" charset="2"/>
            <a:buNone/>
          </a:pPr>
          <a:r>
            <a:rPr lang="en-GB" sz="2300" b="0" i="0" u="none" strike="noStrike" kern="1200" dirty="0">
              <a:solidFill>
                <a:prstClr val="black"/>
              </a:solidFill>
              <a:effectLst/>
              <a:latin typeface="Nunito" pitchFamily="2" charset="0"/>
              <a:ea typeface="+mn-ea"/>
              <a:cs typeface="+mn-cs"/>
            </a:rPr>
            <a:t>80ths</a:t>
          </a:r>
        </a:p>
      </dsp:txBody>
      <dsp:txXfrm>
        <a:off x="5927644" y="254128"/>
        <a:ext cx="1498317" cy="998877"/>
      </dsp:txXfrm>
    </dsp:sp>
    <dsp:sp modelId="{7D71C342-FE10-4BFD-91CC-E68D9866F264}">
      <dsp:nvSpPr>
        <dsp:cNvPr id="0" name=""/>
        <dsp:cNvSpPr/>
      </dsp:nvSpPr>
      <dsp:spPr>
        <a:xfrm>
          <a:off x="852" y="1523786"/>
          <a:ext cx="3667837" cy="1044537"/>
        </a:xfrm>
        <a:prstGeom prst="chevron">
          <a:avLst/>
        </a:prstGeom>
        <a:solidFill>
          <a:srgbClr val="FBE5D6"/>
        </a:solidFill>
        <a:ln w="12700" cap="flat" cmpd="sng" algn="ctr">
          <a:solidFill>
            <a:srgbClr val="FBE5D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Clr>
              <a:srgbClr val="CE141D"/>
            </a:buClr>
            <a:buNone/>
          </a:pPr>
          <a:r>
            <a:rPr lang="cy-GB" sz="2300" b="0" i="0" u="none" strike="noStrike" kern="1200" dirty="0">
              <a:solidFill>
                <a:prstClr val="black"/>
              </a:solidFill>
              <a:effectLst/>
              <a:latin typeface="Nunito" pitchFamily="2" charset="0"/>
              <a:ea typeface="+mn-ea"/>
              <a:cs typeface="+mn-cs"/>
            </a:rPr>
            <a:t>1 April 2009 to </a:t>
          </a:r>
          <a:br>
            <a:rPr lang="cy-GB" sz="2300" b="0" i="0" u="none" strike="noStrike" kern="1200" dirty="0">
              <a:solidFill>
                <a:prstClr val="black"/>
              </a:solidFill>
              <a:effectLst/>
              <a:latin typeface="Nunito" pitchFamily="2" charset="0"/>
              <a:ea typeface="+mn-ea"/>
              <a:cs typeface="+mn-cs"/>
            </a:rPr>
          </a:br>
          <a:r>
            <a:rPr lang="cy-GB" sz="2300" b="0" i="0" u="none" strike="noStrike" kern="1200" dirty="0">
              <a:solidFill>
                <a:prstClr val="black"/>
              </a:solidFill>
              <a:effectLst/>
              <a:latin typeface="Nunito" pitchFamily="2" charset="0"/>
              <a:ea typeface="+mn-ea"/>
              <a:cs typeface="+mn-cs"/>
            </a:rPr>
            <a:t>31 March 2015 </a:t>
          </a:r>
          <a:endParaRPr lang="en-GB" sz="2300" b="0" i="0" u="none" strike="noStrike" kern="1200" dirty="0">
            <a:solidFill>
              <a:prstClr val="black"/>
            </a:solidFill>
            <a:effectLst/>
            <a:latin typeface="Nunito" pitchFamily="2" charset="0"/>
            <a:ea typeface="+mn-ea"/>
            <a:cs typeface="+mn-cs"/>
          </a:endParaRPr>
        </a:p>
      </dsp:txBody>
      <dsp:txXfrm>
        <a:off x="523121" y="1523786"/>
        <a:ext cx="2623300" cy="1044537"/>
      </dsp:txXfrm>
    </dsp:sp>
    <dsp:sp modelId="{55F53E96-D4C1-445C-A394-A8B66AC2D61F}">
      <dsp:nvSpPr>
        <dsp:cNvPr id="0" name=""/>
        <dsp:cNvSpPr/>
      </dsp:nvSpPr>
      <dsp:spPr>
        <a:xfrm>
          <a:off x="3273601" y="1518158"/>
          <a:ext cx="2514400" cy="998877"/>
        </a:xfrm>
        <a:prstGeom prst="chevron">
          <a:avLst/>
        </a:prstGeom>
        <a:solidFill>
          <a:srgbClr val="E2F0D9"/>
        </a:solidFill>
        <a:ln w="12700" cap="flat" cmpd="sng" algn="ctr">
          <a:solidFill>
            <a:srgbClr val="E2F0D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Clr>
              <a:srgbClr val="CE141D"/>
            </a:buClr>
            <a:buNone/>
          </a:pPr>
          <a:r>
            <a:rPr lang="cy-GB" sz="2300" b="0" i="0" u="none" strike="noStrike" kern="1200" dirty="0">
              <a:solidFill>
                <a:prstClr val="black"/>
              </a:solidFill>
              <a:effectLst/>
              <a:latin typeface="Nunito" pitchFamily="2" charset="0"/>
              <a:ea typeface="+mn-ea"/>
              <a:cs typeface="+mn-cs"/>
            </a:rPr>
            <a:t>Final</a:t>
          </a:r>
          <a:br>
            <a:rPr lang="cy-GB" sz="2300" b="0" i="0" u="none" strike="noStrike" kern="1200" dirty="0">
              <a:solidFill>
                <a:prstClr val="black"/>
              </a:solidFill>
              <a:effectLst/>
              <a:latin typeface="Nunito" pitchFamily="2" charset="0"/>
              <a:ea typeface="+mn-ea"/>
              <a:cs typeface="+mn-cs"/>
            </a:rPr>
          </a:br>
          <a:r>
            <a:rPr lang="cy-GB" sz="2300" b="0" i="0" u="none" strike="noStrike" kern="1200" dirty="0">
              <a:solidFill>
                <a:prstClr val="black"/>
              </a:solidFill>
              <a:effectLst/>
              <a:latin typeface="Nunito" pitchFamily="2" charset="0"/>
              <a:ea typeface="+mn-ea"/>
              <a:cs typeface="+mn-cs"/>
            </a:rPr>
            <a:t>salary</a:t>
          </a:r>
          <a:endParaRPr lang="en-GB" sz="2300" b="0" i="0" u="none" strike="noStrike" kern="1200" dirty="0">
            <a:solidFill>
              <a:prstClr val="black"/>
            </a:solidFill>
            <a:effectLst/>
            <a:latin typeface="Nunito" pitchFamily="2" charset="0"/>
            <a:ea typeface="+mn-ea"/>
            <a:cs typeface="+mn-cs"/>
          </a:endParaRPr>
        </a:p>
      </dsp:txBody>
      <dsp:txXfrm>
        <a:off x="3773040" y="1518158"/>
        <a:ext cx="1515523" cy="998877"/>
      </dsp:txXfrm>
    </dsp:sp>
    <dsp:sp modelId="{EA7980B9-2EBF-49EE-B96F-0F375C5FE2EF}">
      <dsp:nvSpPr>
        <dsp:cNvPr id="0" name=""/>
        <dsp:cNvSpPr/>
      </dsp:nvSpPr>
      <dsp:spPr>
        <a:xfrm>
          <a:off x="5400011" y="1518148"/>
          <a:ext cx="2497194" cy="998877"/>
        </a:xfrm>
        <a:prstGeom prst="chevron">
          <a:avLst/>
        </a:prstGeom>
        <a:solidFill>
          <a:srgbClr val="8FB9BB">
            <a:alpha val="89804"/>
          </a:srgbClr>
        </a:solidFill>
        <a:ln w="12700" cap="flat" cmpd="sng" algn="ctr">
          <a:solidFill>
            <a:srgbClr val="8FB9B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Clr>
              <a:srgbClr val="CE141D"/>
            </a:buClr>
            <a:buFont typeface="Wingdings" panose="05000000000000000000" pitchFamily="2" charset="2"/>
            <a:buNone/>
          </a:pPr>
          <a:r>
            <a:rPr lang="cy-GB" sz="2300" b="0" i="0" u="none" strike="noStrike" kern="1200" dirty="0">
              <a:solidFill>
                <a:prstClr val="black"/>
              </a:solidFill>
              <a:effectLst/>
              <a:latin typeface="Nunito" pitchFamily="2" charset="0"/>
              <a:ea typeface="+mn-ea"/>
              <a:cs typeface="+mn-cs"/>
            </a:rPr>
            <a:t>60ths</a:t>
          </a:r>
          <a:endParaRPr lang="en-GB" sz="2300" b="0" i="0" u="none" strike="noStrike" kern="1200" dirty="0">
            <a:solidFill>
              <a:prstClr val="black"/>
            </a:solidFill>
            <a:effectLst/>
            <a:latin typeface="Nunito" pitchFamily="2" charset="0"/>
            <a:ea typeface="+mn-ea"/>
            <a:cs typeface="+mn-cs"/>
          </a:endParaRPr>
        </a:p>
      </dsp:txBody>
      <dsp:txXfrm>
        <a:off x="5899450" y="1518148"/>
        <a:ext cx="1498317" cy="998877"/>
      </dsp:txXfrm>
    </dsp:sp>
    <dsp:sp modelId="{925DEEBB-956E-4CFD-9EF5-8A10576656DD}">
      <dsp:nvSpPr>
        <dsp:cNvPr id="0" name=""/>
        <dsp:cNvSpPr/>
      </dsp:nvSpPr>
      <dsp:spPr>
        <a:xfrm>
          <a:off x="852" y="2736809"/>
          <a:ext cx="3605317" cy="1203467"/>
        </a:xfrm>
        <a:prstGeom prst="chevron">
          <a:avLst/>
        </a:prstGeom>
        <a:solidFill>
          <a:srgbClr val="FBE5D6"/>
        </a:solidFill>
        <a:ln w="12700" cap="flat" cmpd="sng" algn="ctr">
          <a:solidFill>
            <a:srgbClr val="FBE5D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Clr>
              <a:srgbClr val="CE141D"/>
            </a:buClr>
            <a:buNone/>
          </a:pPr>
          <a:r>
            <a:rPr lang="cy-GB" sz="2300" b="0" i="0" u="none" strike="noStrike" kern="1200" dirty="0">
              <a:solidFill>
                <a:prstClr val="black"/>
              </a:solidFill>
              <a:effectLst/>
              <a:latin typeface="Nunito" pitchFamily="2" charset="0"/>
              <a:ea typeface="+mn-ea"/>
              <a:cs typeface="+mn-cs"/>
            </a:rPr>
            <a:t>From</a:t>
          </a:r>
          <a:br>
            <a:rPr lang="cy-GB" sz="2300" b="0" i="0" u="none" strike="noStrike" kern="1200" dirty="0">
              <a:solidFill>
                <a:prstClr val="black"/>
              </a:solidFill>
              <a:effectLst/>
              <a:latin typeface="Nunito" pitchFamily="2" charset="0"/>
              <a:ea typeface="+mn-ea"/>
              <a:cs typeface="+mn-cs"/>
            </a:rPr>
          </a:br>
          <a:r>
            <a:rPr lang="cy-GB" sz="2300" b="0" i="0" u="none" strike="noStrike" kern="1200" dirty="0">
              <a:solidFill>
                <a:prstClr val="black"/>
              </a:solidFill>
              <a:effectLst/>
              <a:latin typeface="Nunito" pitchFamily="2" charset="0"/>
              <a:ea typeface="+mn-ea"/>
              <a:cs typeface="+mn-cs"/>
            </a:rPr>
            <a:t>1 April 2015 </a:t>
          </a:r>
          <a:endParaRPr lang="en-GB" sz="2300" b="0" i="0" u="none" strike="noStrike" kern="1200" dirty="0">
            <a:solidFill>
              <a:prstClr val="black"/>
            </a:solidFill>
            <a:effectLst/>
            <a:latin typeface="Nunito" pitchFamily="2" charset="0"/>
            <a:ea typeface="+mn-ea"/>
            <a:cs typeface="+mn-cs"/>
          </a:endParaRPr>
        </a:p>
      </dsp:txBody>
      <dsp:txXfrm>
        <a:off x="602586" y="2736809"/>
        <a:ext cx="2401850" cy="1203467"/>
      </dsp:txXfrm>
    </dsp:sp>
    <dsp:sp modelId="{8334D74F-2835-4FE0-8677-E17BD72A882C}">
      <dsp:nvSpPr>
        <dsp:cNvPr id="0" name=""/>
        <dsp:cNvSpPr/>
      </dsp:nvSpPr>
      <dsp:spPr>
        <a:xfrm>
          <a:off x="3238022" y="2840293"/>
          <a:ext cx="2672023" cy="998877"/>
        </a:xfrm>
        <a:prstGeom prst="chevron">
          <a:avLst/>
        </a:prstGeom>
        <a:solidFill>
          <a:srgbClr val="E2F0D9"/>
        </a:solidFill>
        <a:ln w="12700" cap="flat" cmpd="sng" algn="ctr">
          <a:solidFill>
            <a:srgbClr val="E2F0D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Clr>
              <a:srgbClr val="CE141D"/>
            </a:buClr>
            <a:buNone/>
          </a:pPr>
          <a:r>
            <a:rPr lang="en-GB" sz="2300" b="0" i="0" u="none" strike="noStrike" kern="1200" dirty="0">
              <a:solidFill>
                <a:prstClr val="black"/>
              </a:solidFill>
              <a:effectLst/>
              <a:latin typeface="Nunito" pitchFamily="2" charset="0"/>
              <a:ea typeface="+mn-ea"/>
              <a:cs typeface="+mn-cs"/>
            </a:rPr>
            <a:t>CARE</a:t>
          </a:r>
          <a:br>
            <a:rPr lang="en-GB" sz="2300" b="0" i="0" u="none" strike="noStrike" kern="1200" dirty="0">
              <a:solidFill>
                <a:prstClr val="black"/>
              </a:solidFill>
              <a:effectLst/>
              <a:latin typeface="Nunito" pitchFamily="2" charset="0"/>
              <a:ea typeface="+mn-ea"/>
              <a:cs typeface="+mn-cs"/>
            </a:rPr>
          </a:br>
          <a:r>
            <a:rPr lang="en-GB" sz="2300" b="0" i="0" u="none" strike="noStrike" kern="1200" dirty="0">
              <a:solidFill>
                <a:prstClr val="black"/>
              </a:solidFill>
              <a:effectLst/>
              <a:latin typeface="Nunito" pitchFamily="2" charset="0"/>
              <a:ea typeface="+mn-ea"/>
              <a:cs typeface="+mn-cs"/>
            </a:rPr>
            <a:t>scheme</a:t>
          </a:r>
        </a:p>
      </dsp:txBody>
      <dsp:txXfrm>
        <a:off x="3737461" y="2840293"/>
        <a:ext cx="1673146" cy="998877"/>
      </dsp:txXfrm>
    </dsp:sp>
    <dsp:sp modelId="{32EF65E4-3DC0-435C-90BB-E00D3DE7406E}">
      <dsp:nvSpPr>
        <dsp:cNvPr id="0" name=""/>
        <dsp:cNvSpPr/>
      </dsp:nvSpPr>
      <dsp:spPr>
        <a:xfrm>
          <a:off x="5537458" y="2839104"/>
          <a:ext cx="2331755" cy="998877"/>
        </a:xfrm>
        <a:prstGeom prst="chevron">
          <a:avLst/>
        </a:prstGeom>
        <a:solidFill>
          <a:srgbClr val="8FB9BB">
            <a:alpha val="89804"/>
          </a:srgbClr>
        </a:solidFill>
        <a:ln w="12700" cap="flat" cmpd="sng" algn="ctr">
          <a:solidFill>
            <a:srgbClr val="8FB9B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Clr>
              <a:srgbClr val="CE141D"/>
            </a:buClr>
            <a:buFont typeface="Wingdings" panose="05000000000000000000" pitchFamily="2" charset="2"/>
            <a:buNone/>
          </a:pPr>
          <a:r>
            <a:rPr lang="en-GB" sz="2300" b="0" i="0" u="none" strike="noStrike" kern="1200" dirty="0">
              <a:solidFill>
                <a:prstClr val="black"/>
              </a:solidFill>
              <a:effectLst/>
              <a:latin typeface="Nunito" pitchFamily="2" charset="0"/>
              <a:ea typeface="+mn-ea"/>
              <a:cs typeface="+mn-cs"/>
            </a:rPr>
            <a:t>49ths or 98ths</a:t>
          </a:r>
        </a:p>
      </dsp:txBody>
      <dsp:txXfrm>
        <a:off x="6036897" y="2839104"/>
        <a:ext cx="1332878" cy="99887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072BA6-D572-4376-955E-9932B25B7675}" type="datetimeFigureOut">
              <a:rPr lang="en-GB" smtClean="0"/>
              <a:t>14/07/2025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A0DC62-F792-419E-9599-454A67565114}" type="slidenum">
              <a:rPr lang="en-GB" smtClean="0"/>
              <a:t>‹#›</a:t>
            </a:fld>
            <a:endParaRPr lang="en-GB"/>
          </a:p>
        </p:txBody>
      </p:sp>
    </p:spTree>
    <p:extLst>
      <p:ext uri="{BB962C8B-B14F-4D97-AF65-F5344CB8AC3E}">
        <p14:creationId xmlns:p14="http://schemas.microsoft.com/office/powerpoint/2010/main" val="4191453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[Administering authorities will want to customise the presentation based on who is attending, length and format of presentation etc. </a:t>
            </a:r>
          </a:p>
          <a:p>
            <a:r>
              <a:rPr lang="en-GB" dirty="0"/>
              <a:t>We have indicated where they will need to add their own details by highlighting the relevant text on the slides in yellow or enclosed the text in the notes in square brackets]</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1</a:t>
            </a:fld>
            <a:endParaRPr lang="en-GB"/>
          </a:p>
        </p:txBody>
      </p:sp>
    </p:spTree>
    <p:extLst>
      <p:ext uri="{BB962C8B-B14F-4D97-AF65-F5344CB8AC3E}">
        <p14:creationId xmlns:p14="http://schemas.microsoft.com/office/powerpoint/2010/main" val="605886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b="0" baseline="0" dirty="0">
                <a:cs typeface="Geneva" charset="0"/>
              </a:rPr>
              <a:t>The LGPS provides security for you and your family with:</a:t>
            </a:r>
          </a:p>
          <a:p>
            <a:pPr marL="171450" indent="-171450" eaLnBrk="1" hangingPunct="1">
              <a:spcBef>
                <a:spcPct val="0"/>
              </a:spcBef>
              <a:buFont typeface="Arial" panose="020B0604020202020204" pitchFamily="34" charset="0"/>
              <a:buChar char="•"/>
            </a:pPr>
            <a:r>
              <a:rPr lang="en-GB" altLang="en-US" b="0" baseline="0" dirty="0">
                <a:cs typeface="Geneva" charset="0"/>
              </a:rPr>
              <a:t>A death grant of three times your pay if you die as an active member – let us know who you would like any payment to go to by [completing an expression of wish form or updating these details online]</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altLang="en-US" b="0" baseline="0" dirty="0">
                <a:cs typeface="Geneva" charset="0"/>
              </a:rPr>
              <a:t>A pension paid for life to your spouse / civil partner / cohabiting partner and </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altLang="en-US" b="0" baseline="0" dirty="0">
                <a:cs typeface="Geneva" charset="0"/>
              </a:rPr>
              <a:t>Pensions for eligible children</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altLang="en-US" b="0" baseline="0" dirty="0">
                <a:cs typeface="Geneva" charset="0"/>
              </a:rPr>
              <a:t>Ill health retirement at any age – more information on this later</a:t>
            </a:r>
            <a:endParaRPr lang="en-GB" b="0" dirty="0"/>
          </a:p>
        </p:txBody>
      </p:sp>
      <p:sp>
        <p:nvSpPr>
          <p:cNvPr id="4" name="Slide Number Placeholder 3"/>
          <p:cNvSpPr>
            <a:spLocks noGrp="1"/>
          </p:cNvSpPr>
          <p:nvPr>
            <p:ph type="sldNum" sz="quarter" idx="5"/>
          </p:nvPr>
        </p:nvSpPr>
        <p:spPr/>
        <p:txBody>
          <a:bodyPr/>
          <a:lstStyle/>
          <a:p>
            <a:fld id="{31A0DC62-F792-419E-9599-454A67565114}" type="slidenum">
              <a:rPr lang="en-GB" smtClean="0"/>
              <a:t>10</a:t>
            </a:fld>
            <a:endParaRPr lang="en-GB"/>
          </a:p>
        </p:txBody>
      </p:sp>
    </p:spTree>
    <p:extLst>
      <p:ext uri="{BB962C8B-B14F-4D97-AF65-F5344CB8AC3E}">
        <p14:creationId xmlns:p14="http://schemas.microsoft.com/office/powerpoint/2010/main" val="2139731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ct val="0"/>
              </a:spcBef>
              <a:buFont typeface="Arial" panose="020B0604020202020204" pitchFamily="34" charset="0"/>
              <a:buChar char="•"/>
            </a:pPr>
            <a:r>
              <a:rPr lang="en-GB" altLang="en-US" b="0" baseline="0" dirty="0">
                <a:cs typeface="Geneva" charset="0"/>
              </a:rPr>
              <a:t>Your contributions are based on your pay – bands updated each April</a:t>
            </a:r>
          </a:p>
          <a:p>
            <a:pPr marL="171450" indent="-171450" eaLnBrk="1" hangingPunct="1">
              <a:spcBef>
                <a:spcPct val="0"/>
              </a:spcBef>
              <a:buFont typeface="Arial" panose="020B0604020202020204" pitchFamily="34" charset="0"/>
              <a:buChar char="•"/>
            </a:pPr>
            <a:r>
              <a:rPr lang="en-GB" altLang="en-US" b="0" baseline="0" dirty="0">
                <a:cs typeface="Geneva" charset="0"/>
              </a:rPr>
              <a:t>If you earn enough to pay tax, you will get tax relief on your LGPS contributions.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GB" altLang="en-US" b="0" baseline="0" dirty="0">
                <a:cs typeface="Geneva" charset="0"/>
              </a:rPr>
              <a:t>If you do not pay tax, the government will pay you a top-up payment each year. The first payments of this type will be made in 2026 for the 2024/25 tax year </a:t>
            </a:r>
          </a:p>
          <a:p>
            <a:pPr marL="171450" indent="-171450" eaLnBrk="1" hangingPunct="1">
              <a:spcBef>
                <a:spcPct val="0"/>
              </a:spcBef>
              <a:buFont typeface="Arial" panose="020B0604020202020204" pitchFamily="34" charset="0"/>
              <a:buChar char="•"/>
            </a:pPr>
            <a:r>
              <a:rPr lang="en-GB" altLang="en-US" b="0" baseline="0" dirty="0">
                <a:cs typeface="Geneva" charset="0"/>
              </a:rPr>
              <a:t>If you are an intermediate rate tax-payer, £1 in contributions will cost you 79p – for example Sam</a:t>
            </a:r>
          </a:p>
          <a:p>
            <a:pPr marL="171450" indent="-171450" eaLnBrk="1" hangingPunct="1">
              <a:spcBef>
                <a:spcPct val="0"/>
              </a:spcBef>
              <a:buFont typeface="Arial" panose="020B0604020202020204" pitchFamily="34" charset="0"/>
              <a:buChar char="•"/>
            </a:pPr>
            <a:r>
              <a:rPr lang="en-GB" altLang="en-US" b="0" baseline="0" dirty="0">
                <a:cs typeface="Geneva" charset="0"/>
              </a:rPr>
              <a:t>Your employer meets the rest of the cost of providing your pension. </a:t>
            </a:r>
          </a:p>
          <a:p>
            <a:pPr marL="171450" indent="-171450" eaLnBrk="1" hangingPunct="1">
              <a:spcBef>
                <a:spcPct val="0"/>
              </a:spcBef>
              <a:buFont typeface="Arial" panose="020B0604020202020204" pitchFamily="34" charset="0"/>
              <a:buChar char="•"/>
            </a:pPr>
            <a:r>
              <a:rPr lang="en-GB" altLang="en-US" b="0" baseline="0" dirty="0">
                <a:cs typeface="Geneva" charset="0"/>
              </a:rPr>
              <a:t>Your employer pays the balance of the cost of providing your pension [give an indication of employer contribution rates in your authority]</a:t>
            </a:r>
          </a:p>
          <a:p>
            <a:pPr eaLnBrk="1" hangingPunct="1">
              <a:spcBef>
                <a:spcPct val="0"/>
              </a:spcBef>
            </a:pPr>
            <a:endParaRPr lang="en-GB" altLang="en-US" b="0" baseline="0" dirty="0">
              <a:cs typeface="Geneva" charset="0"/>
            </a:endParaRPr>
          </a:p>
          <a:p>
            <a:pPr eaLnBrk="1" hangingPunct="1">
              <a:spcBef>
                <a:spcPct val="0"/>
              </a:spcBef>
            </a:pPr>
            <a:endParaRPr lang="en-GB" altLang="en-US" b="0" baseline="0" dirty="0">
              <a:cs typeface="Geneva" charset="0"/>
            </a:endParaRP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11</a:t>
            </a:fld>
            <a:endParaRPr lang="en-GB"/>
          </a:p>
        </p:txBody>
      </p:sp>
    </p:spTree>
    <p:extLst>
      <p:ext uri="{BB962C8B-B14F-4D97-AF65-F5344CB8AC3E}">
        <p14:creationId xmlns:p14="http://schemas.microsoft.com/office/powerpoint/2010/main" val="2697275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ct val="0"/>
              </a:spcBef>
              <a:buFont typeface="Arial" panose="020B0604020202020204" pitchFamily="34" charset="0"/>
              <a:buChar char="•"/>
            </a:pPr>
            <a:r>
              <a:rPr lang="en-GB" altLang="en-US" b="0" baseline="0" dirty="0">
                <a:cs typeface="Geneva" charset="0"/>
              </a:rPr>
              <a:t>In times of financial hardship, you can join the 50/50 section of the Scheme.</a:t>
            </a:r>
          </a:p>
          <a:p>
            <a:pPr marL="171450" indent="-171450" eaLnBrk="1" hangingPunct="1">
              <a:spcBef>
                <a:spcPct val="0"/>
              </a:spcBef>
              <a:buFont typeface="Arial" panose="020B0604020202020204" pitchFamily="34" charset="0"/>
              <a:buChar char="•"/>
            </a:pPr>
            <a:r>
              <a:rPr lang="en-GB" altLang="en-US" b="0" baseline="0" dirty="0">
                <a:cs typeface="Geneva" charset="0"/>
              </a:rPr>
              <a:t>The 50/50 section allows members to stay in the LGPS when in the past they may have opted out to save money.</a:t>
            </a:r>
          </a:p>
          <a:p>
            <a:pPr marL="171450" indent="-171450" eaLnBrk="1" hangingPunct="1">
              <a:spcBef>
                <a:spcPct val="0"/>
              </a:spcBef>
              <a:buFont typeface="Arial" panose="020B0604020202020204" pitchFamily="34" charset="0"/>
              <a:buChar char="•"/>
            </a:pPr>
            <a:r>
              <a:rPr lang="en-GB" altLang="en-US" b="0" baseline="0" dirty="0">
                <a:cs typeface="Geneva" charset="0"/>
              </a:rPr>
              <a:t>In the 50/50 section you pay half your normal contributions and build up half the benefits you would have built up in the main section of the Scheme. </a:t>
            </a:r>
          </a:p>
          <a:p>
            <a:pPr marL="171450" indent="-171450" eaLnBrk="1" hangingPunct="1">
              <a:spcBef>
                <a:spcPct val="0"/>
              </a:spcBef>
              <a:buFont typeface="Arial" panose="020B0604020202020204" pitchFamily="34" charset="0"/>
              <a:buChar char="•"/>
            </a:pPr>
            <a:r>
              <a:rPr lang="en-GB" altLang="en-US" b="0" baseline="0" dirty="0">
                <a:cs typeface="Geneva" charset="0"/>
              </a:rPr>
              <a:t>Joining the 50/50 section does not change the benefits paid to your dependants when you die.</a:t>
            </a:r>
          </a:p>
          <a:p>
            <a:pPr marL="171450" indent="-171450" eaLnBrk="1" hangingPunct="1">
              <a:spcBef>
                <a:spcPct val="0"/>
              </a:spcBef>
              <a:buFont typeface="Arial" panose="020B0604020202020204" pitchFamily="34" charset="0"/>
              <a:buChar char="•"/>
            </a:pPr>
            <a:r>
              <a:rPr lang="en-GB" altLang="en-US" b="0" baseline="0" dirty="0">
                <a:cs typeface="Geneva" charset="0"/>
              </a:rPr>
              <a:t>In this example we see the benefits Howard builds up in the main section. </a:t>
            </a:r>
          </a:p>
          <a:p>
            <a:pPr eaLnBrk="1" hangingPunct="1">
              <a:spcBef>
                <a:spcPct val="0"/>
              </a:spcBef>
            </a:pPr>
            <a:endParaRPr lang="en-GB" altLang="en-US" b="0" baseline="0" dirty="0">
              <a:cs typeface="Geneva" charset="0"/>
            </a:endParaRP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12</a:t>
            </a:fld>
            <a:endParaRPr lang="en-GB"/>
          </a:p>
        </p:txBody>
      </p:sp>
    </p:spTree>
    <p:extLst>
      <p:ext uri="{BB962C8B-B14F-4D97-AF65-F5344CB8AC3E}">
        <p14:creationId xmlns:p14="http://schemas.microsoft.com/office/powerpoint/2010/main" val="744135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b="0" baseline="0" dirty="0">
                <a:cs typeface="Geneva" charset="0"/>
              </a:rPr>
              <a:t>Joining the 50/50 section reduces Howard’s contribution rate and his pension build-up. </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b="0" baseline="0" dirty="0">
                <a:cs typeface="Geneva" charset="0"/>
              </a:rPr>
              <a:t>But the death in service lump sum stays the same at three times Howard’s annual pay - £73,500</a:t>
            </a:r>
          </a:p>
          <a:p>
            <a:pPr eaLnBrk="1" hangingPunct="1">
              <a:spcBef>
                <a:spcPct val="0"/>
              </a:spcBef>
            </a:pPr>
            <a:endParaRPr lang="en-GB" altLang="en-US" b="0" baseline="0" dirty="0">
              <a:cs typeface="Geneva" charset="0"/>
            </a:endParaRPr>
          </a:p>
          <a:p>
            <a:pPr marL="171450" indent="-171450" eaLnBrk="1" hangingPunct="1">
              <a:spcBef>
                <a:spcPct val="0"/>
              </a:spcBef>
              <a:buFont typeface="Arial" panose="020B0604020202020204" pitchFamily="34" charset="0"/>
              <a:buChar char="•"/>
            </a:pPr>
            <a:r>
              <a:rPr lang="en-GB" altLang="en-US" b="0" baseline="0" dirty="0">
                <a:cs typeface="Geneva" charset="0"/>
              </a:rPr>
              <a:t>You will have to let your employer know in writing if you want to join the 50/50 scheme. [</a:t>
            </a:r>
            <a:r>
              <a:rPr lang="en-GB" altLang="en-US" b="0" baseline="0" dirty="0">
                <a:highlight>
                  <a:srgbClr val="FFFF00"/>
                </a:highlight>
                <a:cs typeface="Geneva" charset="0"/>
              </a:rPr>
              <a:t>Local info about where to get a form</a:t>
            </a:r>
            <a:r>
              <a:rPr lang="en-GB" altLang="en-US" b="0" baseline="0" dirty="0">
                <a:cs typeface="Geneva" charset="0"/>
              </a:rPr>
              <a:t>.]</a:t>
            </a:r>
          </a:p>
          <a:p>
            <a:pPr marL="171450" indent="-171450" eaLnBrk="1" hangingPunct="1">
              <a:spcBef>
                <a:spcPct val="0"/>
              </a:spcBef>
              <a:buFont typeface="Arial" panose="020B0604020202020204" pitchFamily="34" charset="0"/>
              <a:buChar char="•"/>
            </a:pPr>
            <a:r>
              <a:rPr lang="en-GB" altLang="en-US" b="0" baseline="0" dirty="0">
                <a:cs typeface="Geneva" charset="0"/>
              </a:rPr>
              <a:t>The 50/50 section is only a short-term option. </a:t>
            </a:r>
          </a:p>
          <a:p>
            <a:pPr marL="171450" indent="-171450" eaLnBrk="1" hangingPunct="1">
              <a:spcBef>
                <a:spcPct val="0"/>
              </a:spcBef>
              <a:buFont typeface="Arial" panose="020B0604020202020204" pitchFamily="34" charset="0"/>
              <a:buChar char="•"/>
            </a:pPr>
            <a:r>
              <a:rPr lang="en-GB" altLang="en-US" b="0" baseline="0" dirty="0">
                <a:cs typeface="Geneva" charset="0"/>
              </a:rPr>
              <a:t>Employers must move members in the 50/50 section back into the main scheme every 3 years - tied into the employer’s pension auto-enrolment cycle </a:t>
            </a:r>
          </a:p>
          <a:p>
            <a:pPr marL="171450" indent="-171450" eaLnBrk="1" hangingPunct="1">
              <a:spcBef>
                <a:spcPct val="0"/>
              </a:spcBef>
              <a:buFont typeface="Arial" panose="020B0604020202020204" pitchFamily="34" charset="0"/>
              <a:buChar char="•"/>
            </a:pPr>
            <a:r>
              <a:rPr lang="en-GB" altLang="en-US" b="0" baseline="0" dirty="0">
                <a:cs typeface="Geneva" charset="0"/>
              </a:rPr>
              <a:t>However, you can elect to join the 50/50 section again.</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13</a:t>
            </a:fld>
            <a:endParaRPr lang="en-GB"/>
          </a:p>
        </p:txBody>
      </p:sp>
    </p:spTree>
    <p:extLst>
      <p:ext uri="{BB962C8B-B14F-4D97-AF65-F5344CB8AC3E}">
        <p14:creationId xmlns:p14="http://schemas.microsoft.com/office/powerpoint/2010/main" val="73671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increase your pension by paying into a personal pension scheme or a free-standing AVC scheme. We will concentrate on how you can increase your pension within the LGPS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may have an ongoing contract to buy added years or pay additional regular contributions (ARCs). These can continue, but no one can start a new contract.</a:t>
            </a:r>
          </a:p>
          <a:p>
            <a:endParaRPr lang="en-GB" dirty="0"/>
          </a:p>
          <a:p>
            <a:r>
              <a:rPr lang="en-GB" dirty="0"/>
              <a:t>There are now two ways you can pay extra in the LGPS:</a:t>
            </a:r>
          </a:p>
          <a:p>
            <a:pPr marL="171450" indent="-171450">
              <a:buFont typeface="Arial" panose="020B0604020202020204" pitchFamily="34" charset="0"/>
              <a:buChar char="•"/>
            </a:pPr>
            <a:r>
              <a:rPr lang="en-GB" dirty="0"/>
              <a:t>Additional Pension Contributions </a:t>
            </a:r>
          </a:p>
          <a:p>
            <a:pPr marL="171450" indent="-171450">
              <a:buFont typeface="Arial" panose="020B0604020202020204" pitchFamily="34" charset="0"/>
              <a:buChar char="•"/>
            </a:pPr>
            <a:r>
              <a:rPr lang="en-GB" dirty="0"/>
              <a:t>Additional Voluntary Contributions</a:t>
            </a:r>
          </a:p>
          <a:p>
            <a:pPr marL="0" indent="0">
              <a:buFont typeface="Arial" panose="020B0604020202020204" pitchFamily="34" charset="0"/>
              <a:buNone/>
            </a:pPr>
            <a:r>
              <a:rPr lang="en-GB" dirty="0"/>
              <a:t>Contributions to both schemes benefit from tax relief – so if you make regular payments from your pay, these contributions are taken off your salary before your tax is worked out</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If you leave before you retire, your APC and AVC payments will stop. </a:t>
            </a:r>
          </a:p>
          <a:p>
            <a:pPr marL="171450" indent="-171450">
              <a:buFont typeface="Arial" panose="020B0604020202020204" pitchFamily="34" charset="0"/>
              <a:buChar char="•"/>
            </a:pPr>
            <a:r>
              <a:rPr lang="en-GB" dirty="0"/>
              <a:t>With APCs you’ll be credited with the extra pension you have paid for when you leave</a:t>
            </a:r>
          </a:p>
          <a:p>
            <a:pPr marL="171450" indent="-171450">
              <a:buFont typeface="Arial" panose="020B0604020202020204" pitchFamily="34" charset="0"/>
              <a:buChar char="•"/>
            </a:pPr>
            <a:r>
              <a:rPr lang="en-GB" dirty="0"/>
              <a:t>AVCs remain invested until you decide to take them. You may instead transfer your AVC to another pension provider before you take your LGPS pension.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Scan the QR code to visit the APC calculator on the national member website</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14</a:t>
            </a:fld>
            <a:endParaRPr lang="en-GB"/>
          </a:p>
        </p:txBody>
      </p:sp>
    </p:spTree>
    <p:extLst>
      <p:ext uri="{BB962C8B-B14F-4D97-AF65-F5344CB8AC3E}">
        <p14:creationId xmlns:p14="http://schemas.microsoft.com/office/powerpoint/2010/main" val="792212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Differences - which option is best for you will depend on your financial situation  </a:t>
            </a:r>
          </a:p>
          <a:p>
            <a:pPr marL="171450" indent="-171450">
              <a:buFont typeface="Arial" panose="020B0604020202020204" pitchFamily="34" charset="0"/>
              <a:buChar char="•"/>
            </a:pPr>
            <a:r>
              <a:rPr lang="en-GB" dirty="0"/>
              <a:t>You cannot pay APCs if you are in the 50/50 section of the LGPS</a:t>
            </a:r>
          </a:p>
          <a:p>
            <a:pPr marL="171450" indent="-171450">
              <a:buFont typeface="Arial" panose="020B0604020202020204" pitchFamily="34" charset="0"/>
              <a:buChar char="•"/>
            </a:pPr>
            <a:r>
              <a:rPr lang="en-GB" dirty="0"/>
              <a:t>There are limits on how much extra annual pension you can buy – currently £8,568 in 2025/26</a:t>
            </a:r>
          </a:p>
          <a:p>
            <a:pPr marL="171450" indent="-171450">
              <a:buFont typeface="Arial" panose="020B0604020202020204" pitchFamily="34" charset="0"/>
              <a:buChar char="•"/>
            </a:pPr>
            <a:r>
              <a:rPr lang="en-GB" dirty="0"/>
              <a:t>The cost of buying APCs is reviewed every few years. If you are making regular contributions, the amount you pay may change in the future</a:t>
            </a:r>
          </a:p>
          <a:p>
            <a:pPr marL="171450" indent="-171450">
              <a:buFont typeface="Arial" panose="020B0604020202020204" pitchFamily="34" charset="0"/>
              <a:buChar char="•"/>
            </a:pPr>
            <a:r>
              <a:rPr lang="en-GB" dirty="0"/>
              <a:t>If you buy back pension ‘lost’ during a period of authorised unpaid leave, you will also buy a survivor pension</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AVCs </a:t>
            </a:r>
          </a:p>
          <a:p>
            <a:pPr marL="171450" indent="-171450">
              <a:buFont typeface="Arial" panose="020B0604020202020204" pitchFamily="34" charset="0"/>
              <a:buChar char="•"/>
            </a:pPr>
            <a:r>
              <a:rPr lang="en-GB" dirty="0"/>
              <a:t>Your employer may offer a salary sacrifice arrangement to pay Shared Cost AVC </a:t>
            </a:r>
          </a:p>
          <a:p>
            <a:pPr marL="171450" indent="-171450">
              <a:buFont typeface="Arial" panose="020B0604020202020204" pitchFamily="34" charset="0"/>
              <a:buChar char="•"/>
            </a:pPr>
            <a:r>
              <a:rPr lang="en-GB" dirty="0"/>
              <a:t>if they do, you would </a:t>
            </a:r>
            <a:r>
              <a:rPr lang="en-GB" b="0" i="0" dirty="0">
                <a:solidFill>
                  <a:srgbClr val="333333"/>
                </a:solidFill>
                <a:effectLst/>
                <a:latin typeface="Nunito" pitchFamily="2" charset="0"/>
              </a:rPr>
              <a:t>not pay tax or National Insurance on the AVC contributions. Your employer would also save by paying lower national insurance contributions</a:t>
            </a:r>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15</a:t>
            </a:fld>
            <a:endParaRPr lang="en-GB"/>
          </a:p>
        </p:txBody>
      </p:sp>
    </p:spTree>
    <p:extLst>
      <p:ext uri="{BB962C8B-B14F-4D97-AF65-F5344CB8AC3E}">
        <p14:creationId xmlns:p14="http://schemas.microsoft.com/office/powerpoint/2010/main" val="265916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[Depending on your audience and ability to share audio, you may wish to omit this slide]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QR code links to the McCloud section of the member website. There is lots of information about McCloud in this section, including the ‘Am I affected?’ tool, FAQs and details and how to book a place on a McCloud webinars for members.</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16</a:t>
            </a:fld>
            <a:endParaRPr lang="en-GB"/>
          </a:p>
        </p:txBody>
      </p:sp>
    </p:spTree>
    <p:extLst>
      <p:ext uri="{BB962C8B-B14F-4D97-AF65-F5344CB8AC3E}">
        <p14:creationId xmlns:p14="http://schemas.microsoft.com/office/powerpoint/2010/main" val="584511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people will have many jobs in their working life. Not everyone will stay in the LGPS until they retire. </a:t>
            </a:r>
          </a:p>
          <a:p>
            <a:pPr marL="171450" indent="-171450">
              <a:buFontTx/>
              <a:buChar char="-"/>
            </a:pPr>
            <a:r>
              <a:rPr lang="en-GB" dirty="0"/>
              <a:t>LGPS member for more than two years -&gt; deferred benefits. Leave your pension in the LGPS and take it when you are ready – from 55 at the earliest, or 57 from 2028</a:t>
            </a:r>
          </a:p>
          <a:p>
            <a:pPr marL="171450" indent="-171450">
              <a:buFontTx/>
              <a:buChar char="-"/>
            </a:pPr>
            <a:r>
              <a:rPr lang="en-GB" dirty="0"/>
              <a:t>Join a different pension scheme -&gt; option to transfer your LGPS pension</a:t>
            </a:r>
          </a:p>
          <a:p>
            <a:pPr marL="171450" indent="-171450">
              <a:buFontTx/>
              <a:buChar char="-"/>
            </a:pPr>
            <a:r>
              <a:rPr lang="en-GB" dirty="0"/>
              <a:t>Risks in transferring –&gt; giving up the guarantees offered by the LGPS,  risk of scams. </a:t>
            </a:r>
          </a:p>
          <a:p>
            <a:pPr marL="171450" indent="-171450">
              <a:buFontTx/>
              <a:buChar char="-"/>
            </a:pPr>
            <a:r>
              <a:rPr lang="en-GB" dirty="0"/>
              <a:t>‘Club’ transfers - preferential transfers between public service pension schemes</a:t>
            </a:r>
          </a:p>
          <a:p>
            <a:pPr marL="171450" indent="-171450">
              <a:buFontTx/>
              <a:buChar char="-"/>
            </a:pPr>
            <a:r>
              <a:rPr lang="en-GB" dirty="0"/>
              <a:t>Combine your two periods of membership if you re-join the LGPS – make sure you understand your options and the time limits that apply</a:t>
            </a:r>
          </a:p>
          <a:p>
            <a:pPr marL="171450" indent="-171450">
              <a:buFontTx/>
              <a:buChar char="-"/>
            </a:pPr>
            <a:r>
              <a:rPr lang="en-GB" dirty="0"/>
              <a:t>Take a refund of the contributions you have paid if you were a member for less than two years.</a:t>
            </a:r>
          </a:p>
        </p:txBody>
      </p:sp>
      <p:sp>
        <p:nvSpPr>
          <p:cNvPr id="4" name="Slide Number Placeholder 3"/>
          <p:cNvSpPr>
            <a:spLocks noGrp="1"/>
          </p:cNvSpPr>
          <p:nvPr>
            <p:ph type="sldNum" sz="quarter" idx="5"/>
          </p:nvPr>
        </p:nvSpPr>
        <p:spPr/>
        <p:txBody>
          <a:bodyPr/>
          <a:lstStyle/>
          <a:p>
            <a:fld id="{31A0DC62-F792-419E-9599-454A67565114}" type="slidenum">
              <a:rPr lang="en-GB" smtClean="0"/>
              <a:t>17</a:t>
            </a:fld>
            <a:endParaRPr lang="en-GB"/>
          </a:p>
        </p:txBody>
      </p:sp>
    </p:spTree>
    <p:extLst>
      <p:ext uri="{BB962C8B-B14F-4D97-AF65-F5344CB8AC3E}">
        <p14:creationId xmlns:p14="http://schemas.microsoft.com/office/powerpoint/2010/main" val="891400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cy-GB" sz="1800" dirty="0">
                <a:effectLst/>
                <a:latin typeface="Calibri" panose="020F0502020204030204" pitchFamily="34" charset="0"/>
                <a:ea typeface="Calibri" panose="020F0502020204030204" pitchFamily="34" charset="0"/>
              </a:rPr>
              <a:t>Can you spot the warning signs of a pension scam? Scammers’ tactics include:</a:t>
            </a:r>
            <a:endParaRPr lang="en-GB" sz="1800" dirty="0">
              <a:effectLst/>
              <a:latin typeface="Calibri" panose="020F0502020204030204" pitchFamily="34" charset="0"/>
              <a:ea typeface="Calibri" panose="020F0502020204030204" pitchFamily="34" charset="0"/>
            </a:endParaRPr>
          </a:p>
          <a:p>
            <a:pPr marL="342900" lvl="0" indent="-342900">
              <a:spcAft>
                <a:spcPts val="600"/>
              </a:spcAft>
              <a:buFont typeface="Symbol" panose="05050102010706020507" pitchFamily="18" charset="2"/>
              <a:buChar char=""/>
            </a:pPr>
            <a:r>
              <a:rPr lang="cy-GB" sz="1800" dirty="0">
                <a:effectLst/>
                <a:latin typeface="Calibri" panose="020F0502020204030204" pitchFamily="34" charset="0"/>
                <a:ea typeface="Calibri" panose="020F0502020204030204" pitchFamily="34" charset="0"/>
              </a:rPr>
              <a:t>Offering free pension reviews or health checks</a:t>
            </a:r>
            <a:endParaRPr lang="en-GB" sz="1800" dirty="0">
              <a:effectLst/>
              <a:latin typeface="Calibri" panose="020F0502020204030204" pitchFamily="34" charset="0"/>
              <a:ea typeface="Calibri" panose="020F0502020204030204" pitchFamily="34" charset="0"/>
            </a:endParaRPr>
          </a:p>
          <a:p>
            <a:pPr marL="342900" lvl="0" indent="-342900">
              <a:spcAft>
                <a:spcPts val="600"/>
              </a:spcAft>
              <a:buFont typeface="Symbol" panose="05050102010706020507" pitchFamily="18" charset="2"/>
              <a:buChar char=""/>
            </a:pPr>
            <a:r>
              <a:rPr lang="cy-GB" sz="1800" dirty="0">
                <a:effectLst/>
                <a:latin typeface="Calibri" panose="020F0502020204030204" pitchFamily="34" charset="0"/>
                <a:ea typeface="Calibri" panose="020F0502020204030204" pitchFamily="34" charset="0"/>
              </a:rPr>
              <a:t>Promising better returns on savings</a:t>
            </a:r>
            <a:endParaRPr lang="en-GB" sz="1800" dirty="0">
              <a:effectLst/>
              <a:latin typeface="Calibri" panose="020F0502020204030204" pitchFamily="34" charset="0"/>
              <a:ea typeface="Calibri" panose="020F0502020204030204" pitchFamily="34" charset="0"/>
            </a:endParaRPr>
          </a:p>
          <a:p>
            <a:pPr marL="342900" lvl="0" indent="-342900">
              <a:spcAft>
                <a:spcPts val="600"/>
              </a:spcAft>
              <a:buFont typeface="Symbol" panose="05050102010706020507" pitchFamily="18" charset="2"/>
              <a:buChar char=""/>
            </a:pPr>
            <a:r>
              <a:rPr lang="cy-GB" sz="1800" dirty="0">
                <a:effectLst/>
                <a:latin typeface="Calibri" panose="020F0502020204030204" pitchFamily="34" charset="0"/>
                <a:ea typeface="Calibri" panose="020F0502020204030204" pitchFamily="34" charset="0"/>
              </a:rPr>
              <a:t>Suggesting you try to take your pension benefits before age 55</a:t>
            </a:r>
            <a:endParaRPr lang="en-GB" sz="1800" dirty="0">
              <a:effectLst/>
              <a:latin typeface="Calibri" panose="020F0502020204030204" pitchFamily="34" charset="0"/>
              <a:ea typeface="Calibri" panose="020F0502020204030204" pitchFamily="34" charset="0"/>
            </a:endParaRPr>
          </a:p>
          <a:p>
            <a:pPr marL="342900" lvl="0" indent="-342900">
              <a:spcAft>
                <a:spcPts val="600"/>
              </a:spcAft>
              <a:buFont typeface="Symbol" panose="05050102010706020507" pitchFamily="18" charset="2"/>
              <a:buChar char=""/>
            </a:pPr>
            <a:r>
              <a:rPr lang="cy-GB" sz="1800" dirty="0">
                <a:effectLst/>
                <a:latin typeface="Calibri" panose="020F0502020204030204" pitchFamily="34" charset="0"/>
                <a:ea typeface="Calibri" panose="020F0502020204030204" pitchFamily="34" charset="0"/>
              </a:rPr>
              <a:t>Promoting tax loopholes, pension loans or upfront cash</a:t>
            </a:r>
            <a:endParaRPr lang="en-GB" sz="1800" dirty="0">
              <a:effectLst/>
              <a:latin typeface="Calibri" panose="020F0502020204030204" pitchFamily="34" charset="0"/>
              <a:ea typeface="Calibri" panose="020F0502020204030204" pitchFamily="34" charset="0"/>
            </a:endParaRPr>
          </a:p>
          <a:p>
            <a:pPr marL="342900" lvl="0" indent="-342900">
              <a:spcAft>
                <a:spcPts val="600"/>
              </a:spcAft>
              <a:buFont typeface="Symbol" panose="05050102010706020507" pitchFamily="18" charset="2"/>
              <a:buChar char=""/>
            </a:pPr>
            <a:r>
              <a:rPr lang="cy-GB" sz="1800" dirty="0">
                <a:effectLst/>
                <a:latin typeface="Calibri" panose="020F0502020204030204" pitchFamily="34" charset="0"/>
                <a:ea typeface="Calibri" panose="020F0502020204030204" pitchFamily="34" charset="0"/>
              </a:rPr>
              <a:t>Forcing you to act quickly with tight deadlines or once-only deals</a:t>
            </a:r>
            <a:endParaRPr lang="en-GB" sz="1800" dirty="0">
              <a:effectLst/>
              <a:latin typeface="Calibri" panose="020F0502020204030204" pitchFamily="34" charset="0"/>
              <a:ea typeface="Calibri" panose="020F0502020204030204" pitchFamily="34" charset="0"/>
            </a:endParaRPr>
          </a:p>
          <a:p>
            <a:pPr marL="342900" lvl="0" indent="-342900">
              <a:spcAft>
                <a:spcPts val="600"/>
              </a:spcAft>
              <a:buFont typeface="Symbol" panose="05050102010706020507" pitchFamily="18" charset="2"/>
              <a:buChar char=""/>
            </a:pPr>
            <a:r>
              <a:rPr lang="cy-GB" sz="1800" dirty="0">
                <a:effectLst/>
                <a:latin typeface="Calibri" panose="020F0502020204030204" pitchFamily="34" charset="0"/>
                <a:ea typeface="Calibri" panose="020F0502020204030204" pitchFamily="34" charset="0"/>
              </a:rPr>
              <a:t>Contacting you out of the blue – cold calling is against the law. No company should contact you about your pension unless you have asked them to.</a:t>
            </a:r>
            <a:endParaRPr lang="en-GB" sz="1800" dirty="0">
              <a:effectLst/>
              <a:latin typeface="Calibri" panose="020F0502020204030204" pitchFamily="34" charset="0"/>
              <a:ea typeface="Calibri" panose="020F0502020204030204" pitchFamily="34" charset="0"/>
            </a:endParaRPr>
          </a:p>
          <a:p>
            <a:pPr>
              <a:spcAft>
                <a:spcPts val="600"/>
              </a:spcAft>
            </a:pPr>
            <a:r>
              <a:rPr lang="cy-GB" sz="1800" dirty="0">
                <a:effectLst/>
                <a:latin typeface="Calibri" panose="020F0502020204030204" pitchFamily="34" charset="0"/>
                <a:ea typeface="Calibri" panose="020F0502020204030204" pitchFamily="34" charset="0"/>
              </a:rPr>
              <a:t>Once you have transferred your pension into a scam it’s too late. You could end up losing all your pension savings. </a:t>
            </a:r>
          </a:p>
          <a:p>
            <a:pPr>
              <a:spcAft>
                <a:spcPts val="600"/>
              </a:spcAft>
            </a:pPr>
            <a:r>
              <a:rPr lang="cy-GB" sz="1800" dirty="0">
                <a:effectLst/>
                <a:latin typeface="Calibri" panose="020F0502020204030204" pitchFamily="34" charset="0"/>
              </a:rPr>
              <a:t>Recommend independent financial advice – compulsory for some transfers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dirty="0"/>
              <a:t>[Depending on your ability to share audio, you may wish to avoid playing the TPR video on this slide. This is the link to the TPR page </a:t>
            </a:r>
            <a:r>
              <a:rPr lang="en-GB"/>
              <a:t>including videos]</a:t>
            </a:r>
            <a:endParaRPr lang="en-GB" dirty="0"/>
          </a:p>
          <a:p>
            <a:pPr>
              <a:spcAft>
                <a:spcPts val="600"/>
              </a:spcAft>
            </a:pPr>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18</a:t>
            </a:fld>
            <a:endParaRPr lang="en-GB"/>
          </a:p>
        </p:txBody>
      </p:sp>
    </p:spTree>
    <p:extLst>
      <p:ext uri="{BB962C8B-B14F-4D97-AF65-F5344CB8AC3E}">
        <p14:creationId xmlns:p14="http://schemas.microsoft.com/office/powerpoint/2010/main" val="4170166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cy-GB" dirty="0"/>
              <a:t>You can choose to retire at any time between age 55 and 75 (increasing to 57)</a:t>
            </a:r>
          </a:p>
          <a:p>
            <a:pPr marL="171450" indent="-171450">
              <a:buFont typeface="Arial" panose="020B0604020202020204" pitchFamily="34" charset="0"/>
              <a:buChar char="•"/>
            </a:pPr>
            <a:r>
              <a:rPr lang="cy-GB" dirty="0"/>
              <a:t>You need at least two years’ membership to qualify for a pension</a:t>
            </a:r>
          </a:p>
          <a:p>
            <a:pPr marL="171450" indent="-171450">
              <a:buFont typeface="Arial" panose="020B0604020202020204" pitchFamily="34" charset="0"/>
              <a:buChar char="•"/>
            </a:pPr>
            <a:r>
              <a:rPr lang="cy-GB" dirty="0"/>
              <a:t>And you must have left your job</a:t>
            </a:r>
          </a:p>
          <a:p>
            <a:pPr marL="171450" indent="-171450">
              <a:buFont typeface="Arial" panose="020B0604020202020204" pitchFamily="34" charset="0"/>
              <a:buChar char="•"/>
            </a:pPr>
            <a:r>
              <a:rPr lang="cy-GB" dirty="0"/>
              <a:t>Exception – if you reach age 75 as an active member. Pension paid straight away even if you stay in employment and /or you have been a member for less than two years</a:t>
            </a:r>
          </a:p>
          <a:p>
            <a:pPr marL="171450" indent="-171450">
              <a:buFont typeface="Arial" panose="020B0604020202020204" pitchFamily="34" charset="0"/>
              <a:buChar char="•"/>
            </a:pPr>
            <a:endParaRPr lang="cy-GB" dirty="0"/>
          </a:p>
          <a:p>
            <a:pPr marL="171450" indent="-171450">
              <a:buFont typeface="Arial" panose="020B0604020202020204" pitchFamily="34" charset="0"/>
              <a:buChar char="•"/>
            </a:pPr>
            <a:r>
              <a:rPr lang="cy-GB" dirty="0"/>
              <a:t>You must take your whole LGPS pension. </a:t>
            </a:r>
          </a:p>
          <a:p>
            <a:pPr marL="171450" indent="-171450">
              <a:buFont typeface="Arial" panose="020B0604020202020204" pitchFamily="34" charset="0"/>
              <a:buChar char="•"/>
            </a:pPr>
            <a:r>
              <a:rPr lang="cy-GB" dirty="0"/>
              <a:t>If you joined before 1 April 2015, you can’t take your final salary benefits and take your CARE benefits later.</a:t>
            </a:r>
          </a:p>
        </p:txBody>
      </p:sp>
      <p:sp>
        <p:nvSpPr>
          <p:cNvPr id="4" name="Slide Number Placeholder 3"/>
          <p:cNvSpPr>
            <a:spLocks noGrp="1"/>
          </p:cNvSpPr>
          <p:nvPr>
            <p:ph type="sldNum" sz="quarter" idx="5"/>
          </p:nvPr>
        </p:nvSpPr>
        <p:spPr/>
        <p:txBody>
          <a:bodyPr/>
          <a:lstStyle/>
          <a:p>
            <a:fld id="{31A0DC62-F792-419E-9599-454A67565114}" type="slidenum">
              <a:rPr lang="en-GB" smtClean="0"/>
              <a:t>19</a:t>
            </a:fld>
            <a:endParaRPr lang="en-GB"/>
          </a:p>
        </p:txBody>
      </p:sp>
    </p:spTree>
    <p:extLst>
      <p:ext uri="{BB962C8B-B14F-4D97-AF65-F5344CB8AC3E}">
        <p14:creationId xmlns:p14="http://schemas.microsoft.com/office/powerpoint/2010/main" val="3629238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2</a:t>
            </a:fld>
            <a:endParaRPr lang="en-GB"/>
          </a:p>
        </p:txBody>
      </p:sp>
    </p:spTree>
    <p:extLst>
      <p:ext uri="{BB962C8B-B14F-4D97-AF65-F5344CB8AC3E}">
        <p14:creationId xmlns:p14="http://schemas.microsoft.com/office/powerpoint/2010/main" val="543944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y-GB" dirty="0"/>
              <a:t>These are the reductions for each full year</a:t>
            </a:r>
          </a:p>
          <a:p>
            <a:pPr marL="171450" indent="-171450">
              <a:buFont typeface="Arial" panose="020B0604020202020204" pitchFamily="34" charset="0"/>
              <a:buChar char="•"/>
            </a:pPr>
            <a:r>
              <a:rPr lang="cy-GB" dirty="0"/>
              <a:t>Actual reduction based on exact number of years and days early. </a:t>
            </a:r>
          </a:p>
          <a:p>
            <a:pPr marL="171450" indent="-171450">
              <a:buFont typeface="Arial" panose="020B0604020202020204" pitchFamily="34" charset="0"/>
              <a:buChar char="•"/>
            </a:pPr>
            <a:r>
              <a:rPr lang="cy-GB" dirty="0"/>
              <a:t>You will only have an automatic lump sum if you joined before 1 April 2009 </a:t>
            </a:r>
          </a:p>
          <a:p>
            <a:pPr marL="171450" indent="-171450">
              <a:buFont typeface="Arial" panose="020B0604020202020204" pitchFamily="34" charset="0"/>
              <a:buChar char="•"/>
            </a:pPr>
            <a:r>
              <a:rPr lang="cy-GB" dirty="0"/>
              <a:t>Final salary benefits can be paid without reduction earlier than CARE benefits (age 65 instead of State Pension Age). The Rule of 85 means that some members’ pre 1 April 2008 benefits can be paid earlier. </a:t>
            </a:r>
          </a:p>
          <a:p>
            <a:pPr marL="171450" indent="-171450">
              <a:buFont typeface="Arial" panose="020B0604020202020204" pitchFamily="34" charset="0"/>
              <a:buChar char="•"/>
            </a:pPr>
            <a:r>
              <a:rPr lang="cy-GB" dirty="0"/>
              <a:t>You may have 2 or 3 different Normal Pension Ages and so 2 or 3 different % reductions will apply to different parts of your pension</a:t>
            </a:r>
          </a:p>
          <a:p>
            <a:pPr marL="171450" indent="-171450">
              <a:buFont typeface="Arial" panose="020B0604020202020204" pitchFamily="34" charset="0"/>
              <a:buChar char="•"/>
            </a:pPr>
            <a:r>
              <a:rPr lang="cy-GB" dirty="0"/>
              <a:t>You can see the reductions that would apply to your pension by [requesting an early retirement estimate / using the modeller on the member portal] </a:t>
            </a:r>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20</a:t>
            </a:fld>
            <a:endParaRPr lang="en-GB"/>
          </a:p>
        </p:txBody>
      </p:sp>
    </p:spTree>
    <p:extLst>
      <p:ext uri="{BB962C8B-B14F-4D97-AF65-F5344CB8AC3E}">
        <p14:creationId xmlns:p14="http://schemas.microsoft.com/office/powerpoint/2010/main" val="2051658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21</a:t>
            </a:fld>
            <a:endParaRPr lang="en-GB"/>
          </a:p>
        </p:txBody>
      </p:sp>
    </p:spTree>
    <p:extLst>
      <p:ext uri="{BB962C8B-B14F-4D97-AF65-F5344CB8AC3E}">
        <p14:creationId xmlns:p14="http://schemas.microsoft.com/office/powerpoint/2010/main" val="3280842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Normal minimum pension age will increase from 55 to 57 from April 2028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will apply to flexible retirement and redundancy/efficiency retirements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Protections were introduced last time the NMPA increased.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are waiting to find out whether there will protections for existing members when it increases in 2028.</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22</a:t>
            </a:fld>
            <a:endParaRPr lang="en-GB"/>
          </a:p>
        </p:txBody>
      </p:sp>
    </p:spTree>
    <p:extLst>
      <p:ext uri="{BB962C8B-B14F-4D97-AF65-F5344CB8AC3E}">
        <p14:creationId xmlns:p14="http://schemas.microsoft.com/office/powerpoint/2010/main" val="9642239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satisfy these two requirements, you are entitled to an ill health pension</a:t>
            </a:r>
          </a:p>
          <a:p>
            <a:r>
              <a:rPr lang="en-GB" dirty="0"/>
              <a:t>Active member - your pension may be increased (‘enhanced’), depending on how ill you are.</a:t>
            </a:r>
          </a:p>
        </p:txBody>
      </p:sp>
      <p:sp>
        <p:nvSpPr>
          <p:cNvPr id="4" name="Slide Number Placeholder 3"/>
          <p:cNvSpPr>
            <a:spLocks noGrp="1"/>
          </p:cNvSpPr>
          <p:nvPr>
            <p:ph type="sldNum" sz="quarter" idx="5"/>
          </p:nvPr>
        </p:nvSpPr>
        <p:spPr/>
        <p:txBody>
          <a:bodyPr/>
          <a:lstStyle/>
          <a:p>
            <a:fld id="{31A0DC62-F792-419E-9599-454A67565114}" type="slidenum">
              <a:rPr lang="en-GB" smtClean="0"/>
              <a:t>23</a:t>
            </a:fld>
            <a:endParaRPr lang="en-GB"/>
          </a:p>
        </p:txBody>
      </p:sp>
    </p:spTree>
    <p:extLst>
      <p:ext uri="{BB962C8B-B14F-4D97-AF65-F5344CB8AC3E}">
        <p14:creationId xmlns:p14="http://schemas.microsoft.com/office/powerpoint/2010/main" val="1315652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satisfy these two requirements, you are entitled to an ill health pension</a:t>
            </a:r>
          </a:p>
          <a:p>
            <a:r>
              <a:rPr lang="en-GB" dirty="0"/>
              <a:t>Your pension may be increased (‘enhanced’), depending on how ill you are.</a:t>
            </a:r>
          </a:p>
        </p:txBody>
      </p:sp>
      <p:sp>
        <p:nvSpPr>
          <p:cNvPr id="4" name="Slide Number Placeholder 3"/>
          <p:cNvSpPr>
            <a:spLocks noGrp="1"/>
          </p:cNvSpPr>
          <p:nvPr>
            <p:ph type="sldNum" sz="quarter" idx="5"/>
          </p:nvPr>
        </p:nvSpPr>
        <p:spPr/>
        <p:txBody>
          <a:bodyPr/>
          <a:lstStyle/>
          <a:p>
            <a:fld id="{31A0DC62-F792-419E-9599-454A67565114}" type="slidenum">
              <a:rPr lang="en-GB" smtClean="0"/>
              <a:t>24</a:t>
            </a:fld>
            <a:endParaRPr lang="en-GB"/>
          </a:p>
        </p:txBody>
      </p:sp>
    </p:spTree>
    <p:extLst>
      <p:ext uri="{BB962C8B-B14F-4D97-AF65-F5344CB8AC3E}">
        <p14:creationId xmlns:p14="http://schemas.microsoft.com/office/powerpoint/2010/main" val="2462967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Active member - Different levels of pension are paid depending on how severe your condition is and how likely you are to be able to return to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Deferred member - If you satisfy the conditions, your deferred pension would be paid immediately, without reduction for early payment, but with no enhancement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25</a:t>
            </a:fld>
            <a:endParaRPr lang="en-GB"/>
          </a:p>
        </p:txBody>
      </p:sp>
    </p:spTree>
    <p:extLst>
      <p:ext uri="{BB962C8B-B14F-4D97-AF65-F5344CB8AC3E}">
        <p14:creationId xmlns:p14="http://schemas.microsoft.com/office/powerpoint/2010/main" val="2032417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Members can swap pension for lump sum whatever type of retirement they are taking – voluntary, flexible, redundancy, ill health</a:t>
            </a:r>
          </a:p>
          <a:p>
            <a:pPr marL="171450" indent="-171450">
              <a:buFont typeface="Arial" panose="020B0604020202020204" pitchFamily="34" charset="0"/>
              <a:buChar char="•"/>
            </a:pPr>
            <a:r>
              <a:rPr lang="en-GB" dirty="0"/>
              <a:t>For every £1 of yearly pension you give up, you get £12 extra tax-free cash</a:t>
            </a:r>
          </a:p>
          <a:p>
            <a:pPr marL="171450" indent="-171450">
              <a:buFont typeface="Arial" panose="020B0604020202020204" pitchFamily="34" charset="0"/>
              <a:buChar char="•"/>
            </a:pPr>
            <a:r>
              <a:rPr lang="en-GB" dirty="0"/>
              <a:t>Members who joined the LGPS before 1 April 2009 have an automatic lump sum. They can still use this option to increase their lump sum</a:t>
            </a:r>
          </a:p>
          <a:p>
            <a:pPr marL="171450" indent="-171450">
              <a:buFont typeface="Arial" panose="020B0604020202020204" pitchFamily="34" charset="0"/>
              <a:buChar char="•"/>
            </a:pPr>
            <a:r>
              <a:rPr lang="en-GB" dirty="0"/>
              <a:t>Scan the QR code to visit the lump sum calculator on the national member website</a:t>
            </a:r>
          </a:p>
          <a:p>
            <a:pPr marL="171450" indent="-171450">
              <a:buFont typeface="Arial" panose="020B0604020202020204" pitchFamily="34" charset="0"/>
              <a:buChar char="•"/>
            </a:pPr>
            <a:r>
              <a:rPr lang="en-GB" dirty="0"/>
              <a:t>Your standard and maximum lump sum figures will be given to you by your pension fund as part of your retirement pack</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26</a:t>
            </a:fld>
            <a:endParaRPr lang="en-GB"/>
          </a:p>
        </p:txBody>
      </p:sp>
    </p:spTree>
    <p:extLst>
      <p:ext uri="{BB962C8B-B14F-4D97-AF65-F5344CB8AC3E}">
        <p14:creationId xmlns:p14="http://schemas.microsoft.com/office/powerpoint/2010/main" val="720540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Your annual statement is an annual update on how your pension is growing – as an active member, you should receive one by 31 August each year</a:t>
            </a:r>
          </a:p>
          <a:p>
            <a:pPr marL="171450" indent="-171450">
              <a:buFont typeface="Arial" panose="020B0604020202020204" pitchFamily="34" charset="0"/>
              <a:buChar char="•"/>
            </a:pPr>
            <a:r>
              <a:rPr lang="en-GB" dirty="0"/>
              <a:t>It gives you the current value of your benefits and a projection to your Normal Pension Age</a:t>
            </a:r>
          </a:p>
          <a:p>
            <a:pPr marL="171450" indent="-171450">
              <a:buFont typeface="Arial" panose="020B0604020202020204" pitchFamily="34" charset="0"/>
              <a:buChar char="•"/>
            </a:pPr>
            <a:r>
              <a:rPr lang="en-GB" dirty="0"/>
              <a:t>Your statement also provides estimates of the death grant and partner’s pension that would be paid if you die as an active member</a:t>
            </a:r>
          </a:p>
          <a:p>
            <a:pPr marL="171450" indent="-171450">
              <a:buFont typeface="Arial" panose="020B0604020202020204" pitchFamily="34" charset="0"/>
              <a:buChar char="•"/>
            </a:pPr>
            <a:r>
              <a:rPr lang="en-GB" dirty="0"/>
              <a:t>Reminder – keep expression of wish for death grant up to date </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27</a:t>
            </a:fld>
            <a:endParaRPr lang="en-GB"/>
          </a:p>
        </p:txBody>
      </p:sp>
    </p:spTree>
    <p:extLst>
      <p:ext uri="{BB962C8B-B14F-4D97-AF65-F5344CB8AC3E}">
        <p14:creationId xmlns:p14="http://schemas.microsoft.com/office/powerpoint/2010/main" val="2924002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It is important to check your statement each year</a:t>
            </a:r>
          </a:p>
          <a:p>
            <a:pPr marL="171450" indent="-171450">
              <a:buFont typeface="Arial" panose="020B0604020202020204" pitchFamily="34" charset="0"/>
              <a:buChar char="•"/>
            </a:pPr>
            <a:r>
              <a:rPr lang="en-GB" dirty="0"/>
              <a:t>The figures in your statement are based on what has been provided by your employer, [please contact your employer / the pension fund by **/** date if you think any details are incorrect]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[Signpost to where members can access their annual statement and obtain support </a:t>
            </a:r>
            <a:r>
              <a:rPr lang="en-GB" dirty="0" err="1"/>
              <a:t>i.e</a:t>
            </a:r>
            <a:r>
              <a:rPr lang="en-GB" dirty="0"/>
              <a:t> portal, guides, video etc]</a:t>
            </a:r>
          </a:p>
          <a:p>
            <a:endParaRPr lang="en-GB" dirty="0"/>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28</a:t>
            </a:fld>
            <a:endParaRPr lang="en-GB"/>
          </a:p>
        </p:txBody>
      </p:sp>
    </p:spTree>
    <p:extLst>
      <p:ext uri="{BB962C8B-B14F-4D97-AF65-F5344CB8AC3E}">
        <p14:creationId xmlns:p14="http://schemas.microsoft.com/office/powerpoint/2010/main" val="5591844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29</a:t>
            </a:fld>
            <a:endParaRPr lang="en-GB"/>
          </a:p>
        </p:txBody>
      </p:sp>
    </p:spTree>
    <p:extLst>
      <p:ext uri="{BB962C8B-B14F-4D97-AF65-F5344CB8AC3E}">
        <p14:creationId xmlns:p14="http://schemas.microsoft.com/office/powerpoint/2010/main" val="3629951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pension is a great way to save for retirement, and a public sector pension like the LGPS is one of the best.</a:t>
            </a:r>
          </a:p>
          <a:p>
            <a:endParaRPr lang="en-GB" dirty="0"/>
          </a:p>
          <a:p>
            <a:r>
              <a:rPr lang="en-GB" dirty="0"/>
              <a:t>So what is a pension? It is a way of saving for retirement that will pay you an income for life after you have finished working. </a:t>
            </a:r>
          </a:p>
          <a:p>
            <a:endParaRPr lang="en-GB" dirty="0"/>
          </a:p>
          <a:p>
            <a:r>
              <a:rPr lang="en-GB" dirty="0"/>
              <a:t>Pensions come in many shapes and sizes. Today we’ll be looking at the unique features and benefits of the LGPS.</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3</a:t>
            </a:fld>
            <a:endParaRPr lang="en-GB"/>
          </a:p>
        </p:txBody>
      </p:sp>
    </p:spTree>
    <p:extLst>
      <p:ext uri="{BB962C8B-B14F-4D97-AF65-F5344CB8AC3E}">
        <p14:creationId xmlns:p14="http://schemas.microsoft.com/office/powerpoint/2010/main" val="22043470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[Funds should customise this slide to include the links most useful to members and what they can use them for]</a:t>
            </a:r>
          </a:p>
        </p:txBody>
      </p:sp>
      <p:sp>
        <p:nvSpPr>
          <p:cNvPr id="4" name="Slide Number Placeholder 3"/>
          <p:cNvSpPr>
            <a:spLocks noGrp="1"/>
          </p:cNvSpPr>
          <p:nvPr>
            <p:ph type="sldNum" sz="quarter" idx="5"/>
          </p:nvPr>
        </p:nvSpPr>
        <p:spPr/>
        <p:txBody>
          <a:bodyPr/>
          <a:lstStyle/>
          <a:p>
            <a:fld id="{31A0DC62-F792-419E-9599-454A67565114}" type="slidenum">
              <a:rPr lang="en-GB" smtClean="0"/>
              <a:t>30</a:t>
            </a:fld>
            <a:endParaRPr lang="en-GB"/>
          </a:p>
        </p:txBody>
      </p:sp>
    </p:spTree>
    <p:extLst>
      <p:ext uri="{BB962C8B-B14F-4D97-AF65-F5344CB8AC3E}">
        <p14:creationId xmlns:p14="http://schemas.microsoft.com/office/powerpoint/2010/main" val="916231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Rules set nationally in regulations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Unlike many public sector schemes, it is not administered nationally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11 funds across Scotland administer locally, in touch with what matters to the members in that region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[Introduce your pension fund, plus which council is the administering authority and any local arrangements such as third-party administrator]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What does the administering authority do? Responsible for managing and administering the scheme </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4</a:t>
            </a:fld>
            <a:endParaRPr lang="en-GB"/>
          </a:p>
        </p:txBody>
      </p:sp>
    </p:spTree>
    <p:extLst>
      <p:ext uri="{BB962C8B-B14F-4D97-AF65-F5344CB8AC3E}">
        <p14:creationId xmlns:p14="http://schemas.microsoft.com/office/powerpoint/2010/main" val="3402511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broadly three types of members – </a:t>
            </a:r>
          </a:p>
          <a:p>
            <a:r>
              <a:rPr lang="en-GB" dirty="0"/>
              <a:t>Active: currently paying into the scheme</a:t>
            </a:r>
          </a:p>
          <a:p>
            <a:r>
              <a:rPr lang="en-GB" dirty="0"/>
              <a:t>Pensioner: receiving benefits from the scheme (two groups: those who paid into the LGPS in the past and their partners or children who are receiving survivor pensions)</a:t>
            </a:r>
          </a:p>
          <a:p>
            <a:r>
              <a:rPr lang="en-GB" dirty="0"/>
              <a:t>Deferred: paid into the LGPS in the past and have not yet been paid their pension</a:t>
            </a:r>
          </a:p>
          <a:p>
            <a:endParaRPr lang="en-GB" dirty="0"/>
          </a:p>
          <a:p>
            <a:r>
              <a:rPr lang="en-GB" dirty="0"/>
              <a:t>Individuals have a separate pension account for each LG employment. One person could be more than one type of member – an active member could also be a pensioner member, for example.</a:t>
            </a:r>
          </a:p>
        </p:txBody>
      </p:sp>
      <p:sp>
        <p:nvSpPr>
          <p:cNvPr id="4" name="Slide Number Placeholder 3"/>
          <p:cNvSpPr>
            <a:spLocks noGrp="1"/>
          </p:cNvSpPr>
          <p:nvPr>
            <p:ph type="sldNum" sz="quarter" idx="5"/>
          </p:nvPr>
        </p:nvSpPr>
        <p:spPr/>
        <p:txBody>
          <a:bodyPr/>
          <a:lstStyle/>
          <a:p>
            <a:fld id="{31A0DC62-F792-419E-9599-454A67565114}" type="slidenum">
              <a:rPr lang="en-GB" smtClean="0"/>
              <a:t>5</a:t>
            </a:fld>
            <a:endParaRPr lang="en-GB"/>
          </a:p>
        </p:txBody>
      </p:sp>
    </p:spTree>
    <p:extLst>
      <p:ext uri="{BB962C8B-B14F-4D97-AF65-F5344CB8AC3E}">
        <p14:creationId xmlns:p14="http://schemas.microsoft.com/office/powerpoint/2010/main" val="41470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benefits you build up are based on your pay and how long you’re in the scheme. It is </a:t>
            </a:r>
            <a:r>
              <a:rPr lang="en-GB" b="1" dirty="0"/>
              <a:t>not like </a:t>
            </a:r>
            <a:r>
              <a:rPr lang="en-GB" b="0" dirty="0"/>
              <a:t>many schemes which are defined contribution schemes – build up benefits based on how much is paid 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No investment risk associated with your core pension savings</a:t>
            </a:r>
            <a:endParaRPr lang="en-GB" b="1" dirty="0"/>
          </a:p>
          <a:p>
            <a:endParaRPr lang="en-GB" dirty="0"/>
          </a:p>
          <a:p>
            <a:r>
              <a:rPr lang="en-GB" dirty="0"/>
              <a:t>The rules of the scheme guarantee that the pension you build up will be paid to you, whatever happens i.e. stock market crashes etc</a:t>
            </a:r>
          </a:p>
          <a:p>
            <a:endParaRPr lang="en-GB" dirty="0"/>
          </a:p>
          <a:p>
            <a:r>
              <a:rPr lang="en-GB" dirty="0"/>
              <a:t>Both you and your employer pay into the local fund – these contributions do not relate to your benefits, they are how the Scheme is paid for (along with investment growth)</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6</a:t>
            </a:fld>
            <a:endParaRPr lang="en-GB"/>
          </a:p>
        </p:txBody>
      </p:sp>
    </p:spTree>
    <p:extLst>
      <p:ext uri="{BB962C8B-B14F-4D97-AF65-F5344CB8AC3E}">
        <p14:creationId xmlns:p14="http://schemas.microsoft.com/office/powerpoint/2010/main" val="3184219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Since 2015 the LGPS has been a career average scheme. Members who paid in before built up final salary benefits. We’ll explain that in more detail later in this session.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Every year 1/49</a:t>
            </a:r>
            <a:r>
              <a:rPr lang="en-GB" baseline="30000" dirty="0"/>
              <a:t>th</a:t>
            </a:r>
            <a:r>
              <a:rPr lang="en-GB" dirty="0"/>
              <a:t> of your pensionable pay is added into your ‘pension account’ and increased annually for the cost of living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you retire, all these yearly ‘chunks’ are added together – and that’s the pension you get. It’s that simple…. More or less</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7</a:t>
            </a:fld>
            <a:endParaRPr lang="en-GB"/>
          </a:p>
        </p:txBody>
      </p:sp>
    </p:spTree>
    <p:extLst>
      <p:ext uri="{BB962C8B-B14F-4D97-AF65-F5344CB8AC3E}">
        <p14:creationId xmlns:p14="http://schemas.microsoft.com/office/powerpoint/2010/main" val="2085705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Great way to save for retirement</a:t>
            </a:r>
          </a:p>
          <a:p>
            <a:endParaRPr lang="en-GB" dirty="0"/>
          </a:p>
          <a:p>
            <a:r>
              <a:rPr lang="en-GB" dirty="0"/>
              <a:t>Cost effective and tax efficient</a:t>
            </a:r>
          </a:p>
          <a:p>
            <a:endParaRPr lang="en-GB" dirty="0"/>
          </a:p>
          <a:p>
            <a:r>
              <a:rPr lang="en-GB" dirty="0"/>
              <a:t>Flexible – you can take pension only or a mix of pension and a one-off tax-free lump sum when you retire</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8</a:t>
            </a:fld>
            <a:endParaRPr lang="en-GB"/>
          </a:p>
        </p:txBody>
      </p:sp>
    </p:spTree>
    <p:extLst>
      <p:ext uri="{BB962C8B-B14F-4D97-AF65-F5344CB8AC3E}">
        <p14:creationId xmlns:p14="http://schemas.microsoft.com/office/powerpoint/2010/main" val="366988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 salary pension scheme up to 1 April 2015. NPA for final salary benefits is generally 65.</a:t>
            </a:r>
          </a:p>
          <a:p>
            <a:pPr marL="171450" indent="-171450">
              <a:buFont typeface="Arial" panose="020B0604020202020204" pitchFamily="34" charset="0"/>
              <a:buChar char="•"/>
            </a:pPr>
            <a:r>
              <a:rPr lang="en-GB" dirty="0"/>
              <a:t>For each year before 1 April 2009, you get a yearly pension of 1/80th of your final pay, plus a lump sum of 3 times your pension. </a:t>
            </a:r>
          </a:p>
          <a:p>
            <a:pPr marL="171450" indent="-171450">
              <a:buFont typeface="Arial" panose="020B0604020202020204" pitchFamily="34" charset="0"/>
              <a:buChar char="•"/>
            </a:pPr>
            <a:r>
              <a:rPr lang="en-GB" dirty="0"/>
              <a:t>If you work part time, final pay is the full time equivalent pay for your job.</a:t>
            </a:r>
          </a:p>
          <a:p>
            <a:pPr marL="171450" indent="-171450">
              <a:buFont typeface="Arial" panose="020B0604020202020204" pitchFamily="34" charset="0"/>
              <a:buChar char="•"/>
            </a:pPr>
            <a:r>
              <a:rPr lang="en-GB" dirty="0"/>
              <a:t>For each year 1 April 2009 to 31 March 2015, you get a yearly pension of 1/60th of your final pay</a:t>
            </a:r>
          </a:p>
          <a:p>
            <a:r>
              <a:rPr lang="en-GB" dirty="0"/>
              <a:t>Career average revalued earnings (CARE) scheme from 1 April 2015</a:t>
            </a:r>
          </a:p>
          <a:p>
            <a:pPr marL="171450" indent="-171450">
              <a:buFont typeface="Arial" panose="020B0604020202020204" pitchFamily="34" charset="0"/>
              <a:buChar char="•"/>
            </a:pPr>
            <a:r>
              <a:rPr lang="en-GB" dirty="0"/>
              <a:t>Each Scheme year (starts 1 April), 1/49th of your pay is added to your pension account – revalued with inflation</a:t>
            </a:r>
          </a:p>
          <a:p>
            <a:pPr marL="171450" indent="-171450">
              <a:buFont typeface="Arial" panose="020B0604020202020204" pitchFamily="34" charset="0"/>
              <a:buChar char="•"/>
            </a:pPr>
            <a:r>
              <a:rPr lang="en-GB" dirty="0"/>
              <a:t>1/98th if you were in 50/50 section</a:t>
            </a:r>
          </a:p>
          <a:p>
            <a:pPr marL="171450" indent="-171450">
              <a:buFont typeface="Arial" panose="020B0604020202020204" pitchFamily="34" charset="0"/>
              <a:buChar char="•"/>
            </a:pPr>
            <a:r>
              <a:rPr lang="en-GB" dirty="0"/>
              <a:t>NPA for CARE benefits is your State Pension Age</a:t>
            </a:r>
          </a:p>
        </p:txBody>
      </p:sp>
      <p:sp>
        <p:nvSpPr>
          <p:cNvPr id="4" name="Slide Number Placeholder 3"/>
          <p:cNvSpPr>
            <a:spLocks noGrp="1"/>
          </p:cNvSpPr>
          <p:nvPr>
            <p:ph type="sldNum" sz="quarter" idx="5"/>
          </p:nvPr>
        </p:nvSpPr>
        <p:spPr/>
        <p:txBody>
          <a:bodyPr/>
          <a:lstStyle/>
          <a:p>
            <a:fld id="{31A0DC62-F792-419E-9599-454A67565114}" type="slidenum">
              <a:rPr lang="en-GB" smtClean="0"/>
              <a:t>9</a:t>
            </a:fld>
            <a:endParaRPr lang="en-GB"/>
          </a:p>
        </p:txBody>
      </p:sp>
    </p:spTree>
    <p:extLst>
      <p:ext uri="{BB962C8B-B14F-4D97-AF65-F5344CB8AC3E}">
        <p14:creationId xmlns:p14="http://schemas.microsoft.com/office/powerpoint/2010/main" val="23695180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BEDDBD-CE6C-4170-8016-5F012B3A3424}" type="datetimeFigureOut">
              <a:rPr lang="en-GB" smtClean="0"/>
              <a:t>14/07/2025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8D97E5-BADB-422D-9CC6-911AB6538096}" type="slidenum">
              <a:rPr lang="en-GB" smtClean="0"/>
              <a:t>‹#›</a:t>
            </a:fld>
            <a:endParaRPr lang="en-GB"/>
          </a:p>
        </p:txBody>
      </p:sp>
      <p:sp>
        <p:nvSpPr>
          <p:cNvPr id="9" name="Rectangle 8">
            <a:extLst>
              <a:ext uri="{FF2B5EF4-FFF2-40B4-BE49-F238E27FC236}">
                <a16:creationId xmlns:a16="http://schemas.microsoft.com/office/drawing/2014/main" id="{165163FF-0DF0-A267-8380-535E6B7583B2}"/>
              </a:ext>
            </a:extLst>
          </p:cNvPr>
          <p:cNvSpPr/>
          <p:nvPr userDrawn="1"/>
        </p:nvSpPr>
        <p:spPr>
          <a:xfrm>
            <a:off x="0" y="5967053"/>
            <a:ext cx="9144000" cy="890947"/>
          </a:xfrm>
          <a:prstGeom prst="rect">
            <a:avLst/>
          </a:prstGeom>
          <a:solidFill>
            <a:srgbClr val="633B71"/>
          </a:solidFill>
          <a:ln>
            <a:solidFill>
              <a:srgbClr val="633B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3D4EC055-08E5-9F88-DFA2-740757733DC3}"/>
              </a:ext>
            </a:extLst>
          </p:cNvPr>
          <p:cNvPicPr>
            <a:picLocks noChangeAspect="1"/>
          </p:cNvPicPr>
          <p:nvPr userDrawn="1"/>
        </p:nvPicPr>
        <p:blipFill>
          <a:blip r:embed="rId2"/>
          <a:stretch>
            <a:fillRect/>
          </a:stretch>
        </p:blipFill>
        <p:spPr>
          <a:xfrm>
            <a:off x="6668344" y="5396857"/>
            <a:ext cx="2013539" cy="531995"/>
          </a:xfrm>
          <a:prstGeom prst="rect">
            <a:avLst/>
          </a:prstGeom>
        </p:spPr>
      </p:pic>
    </p:spTree>
    <p:extLst>
      <p:ext uri="{BB962C8B-B14F-4D97-AF65-F5344CB8AC3E}">
        <p14:creationId xmlns:p14="http://schemas.microsoft.com/office/powerpoint/2010/main" val="2625688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BEDDBD-CE6C-4170-8016-5F012B3A3424}" type="datetimeFigureOut">
              <a:rPr lang="en-GB" smtClean="0"/>
              <a:t>14/07/2025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1001780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BEDDBD-CE6C-4170-8016-5F012B3A3424}" type="datetimeFigureOut">
              <a:rPr lang="en-GB" smtClean="0"/>
              <a:t>14/07/2025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2082074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ABEDDBD-CE6C-4170-8016-5F012B3A3424}" type="datetimeFigureOut">
              <a:rPr lang="en-GB" smtClean="0"/>
              <a:t>14/07/2025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426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BEDDBD-CE6C-4170-8016-5F012B3A3424}" type="datetimeFigureOut">
              <a:rPr lang="en-GB" smtClean="0"/>
              <a:t>14/07/2025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1841522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BEDDBD-CE6C-4170-8016-5F012B3A3424}" type="datetimeFigureOut">
              <a:rPr lang="en-GB" smtClean="0"/>
              <a:t>14/07/2025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335582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BEDDBD-CE6C-4170-8016-5F012B3A3424}" type="datetimeFigureOut">
              <a:rPr lang="en-GB" smtClean="0"/>
              <a:t>14/07/2025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377068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BEDDBD-CE6C-4170-8016-5F012B3A3424}" type="datetimeFigureOut">
              <a:rPr lang="en-GB" smtClean="0"/>
              <a:t>14/07/2025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3016122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BEDDBD-CE6C-4170-8016-5F012B3A3424}" type="datetimeFigureOut">
              <a:rPr lang="en-GB" smtClean="0"/>
              <a:t>14/07/2025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2021722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BEDDBD-CE6C-4170-8016-5F012B3A3424}" type="datetimeFigureOut">
              <a:rPr lang="en-GB" smtClean="0"/>
              <a:t>14/07/2025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3478533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BEDDBD-CE6C-4170-8016-5F012B3A3424}" type="datetimeFigureOut">
              <a:rPr lang="en-GB" smtClean="0"/>
              <a:t>14/07/2025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3344320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BEDDBD-CE6C-4170-8016-5F012B3A3424}" type="datetimeFigureOut">
              <a:rPr lang="en-GB" smtClean="0"/>
              <a:t>14/07/2025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D97E5-BADB-422D-9CC6-911AB6538096}" type="slidenum">
              <a:rPr lang="en-GB" smtClean="0"/>
              <a:t>‹#›</a:t>
            </a:fld>
            <a:endParaRPr lang="en-GB"/>
          </a:p>
        </p:txBody>
      </p:sp>
      <p:sp>
        <p:nvSpPr>
          <p:cNvPr id="11" name="Rectangle 10">
            <a:extLst>
              <a:ext uri="{FF2B5EF4-FFF2-40B4-BE49-F238E27FC236}">
                <a16:creationId xmlns:a16="http://schemas.microsoft.com/office/drawing/2014/main" id="{79A434B6-EBE5-2464-37FB-6F998CFA2E1A}"/>
              </a:ext>
            </a:extLst>
          </p:cNvPr>
          <p:cNvSpPr/>
          <p:nvPr userDrawn="1"/>
        </p:nvSpPr>
        <p:spPr>
          <a:xfrm>
            <a:off x="0" y="5967053"/>
            <a:ext cx="9144000" cy="890947"/>
          </a:xfrm>
          <a:prstGeom prst="rect">
            <a:avLst/>
          </a:prstGeom>
          <a:solidFill>
            <a:srgbClr val="633B71"/>
          </a:solidFill>
          <a:ln>
            <a:solidFill>
              <a:srgbClr val="633B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0856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lgpsmember.org/help-and-support/tools-and-calculators/buy-extra-pension-calculator/"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hyperlink" Target="https://www.scotlgpsmember.org/help-and-support/tools-and-calculators/buy-extra-pension-calculator/"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ideo" Target="https://player.vimeo.com/video/869563156?app_id=122963"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video" Target="https://www.youtube.com/embed/jTHmLTC553s?feature=oembed" TargetMode="External"/><Relationship Id="rId6" Type="http://schemas.openxmlformats.org/officeDocument/2006/relationships/image" Target="../media/image20.jpeg"/><Relationship Id="rId5" Type="http://schemas.openxmlformats.org/officeDocument/2006/relationships/hyperlink" Target="https://www.fca.org.uk/consumers/warning-list-unauthorised-firms" TargetMode="External"/><Relationship Id="rId4" Type="http://schemas.openxmlformats.org/officeDocument/2006/relationships/hyperlink" Target="https://register.fca.org.uk/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www.scotlgpsmember.org/help-and-support/tools-and-calculators/lump-sum-calculator/"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2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scotlgpsmember.org/"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91C9FF-3E69-224C-D530-44DB50AE2E24}"/>
              </a:ext>
            </a:extLst>
          </p:cNvPr>
          <p:cNvSpPr>
            <a:spLocks noGrp="1"/>
          </p:cNvSpPr>
          <p:nvPr>
            <p:ph idx="1"/>
          </p:nvPr>
        </p:nvSpPr>
        <p:spPr>
          <a:xfrm>
            <a:off x="4088657" y="4634436"/>
            <a:ext cx="4453988" cy="522514"/>
          </a:xfrm>
        </p:spPr>
        <p:txBody>
          <a:bodyPr/>
          <a:lstStyle/>
          <a:p>
            <a:pPr marL="0" indent="0">
              <a:buNone/>
            </a:pPr>
            <a:r>
              <a:rPr lang="en-GB" dirty="0">
                <a:highlight>
                  <a:srgbClr val="FFFF00"/>
                </a:highlight>
              </a:rPr>
              <a:t>Fund details</a:t>
            </a:r>
          </a:p>
        </p:txBody>
      </p:sp>
      <p:sp>
        <p:nvSpPr>
          <p:cNvPr id="2" name="TextBox 1">
            <a:extLst>
              <a:ext uri="{FF2B5EF4-FFF2-40B4-BE49-F238E27FC236}">
                <a16:creationId xmlns:a16="http://schemas.microsoft.com/office/drawing/2014/main" id="{E982BD0A-CE8A-1AEE-3FEA-7A7AC38AD8CE}"/>
              </a:ext>
            </a:extLst>
          </p:cNvPr>
          <p:cNvSpPr txBox="1"/>
          <p:nvPr/>
        </p:nvSpPr>
        <p:spPr>
          <a:xfrm>
            <a:off x="422756" y="557138"/>
            <a:ext cx="6685156" cy="2169825"/>
          </a:xfrm>
          <a:prstGeom prst="rect">
            <a:avLst/>
          </a:prstGeom>
          <a:noFill/>
        </p:spPr>
        <p:txBody>
          <a:bodyPr wrap="square">
            <a:spAutoFit/>
          </a:bodyPr>
          <a:lstStyle/>
          <a:p>
            <a:r>
              <a:rPr lang="en-GB" sz="13500" b="1" i="0" u="none" strike="noStrike" baseline="0" dirty="0">
                <a:solidFill>
                  <a:srgbClr val="ED7D31"/>
                </a:solidFill>
                <a:latin typeface="GothamNarrow-Bold"/>
              </a:rPr>
              <a:t>PENSION</a:t>
            </a:r>
            <a:endParaRPr lang="en-GB" sz="13500" dirty="0"/>
          </a:p>
        </p:txBody>
      </p:sp>
      <p:sp>
        <p:nvSpPr>
          <p:cNvPr id="5" name="TextBox 4">
            <a:extLst>
              <a:ext uri="{FF2B5EF4-FFF2-40B4-BE49-F238E27FC236}">
                <a16:creationId xmlns:a16="http://schemas.microsoft.com/office/drawing/2014/main" id="{17E063ED-85B9-3D07-31C7-1E81B738DBC0}"/>
              </a:ext>
            </a:extLst>
          </p:cNvPr>
          <p:cNvSpPr txBox="1"/>
          <p:nvPr/>
        </p:nvSpPr>
        <p:spPr>
          <a:xfrm>
            <a:off x="3543300" y="2537186"/>
            <a:ext cx="5090746" cy="1384995"/>
          </a:xfrm>
          <a:prstGeom prst="rect">
            <a:avLst/>
          </a:prstGeom>
          <a:noFill/>
        </p:spPr>
        <p:txBody>
          <a:bodyPr wrap="square">
            <a:spAutoFit/>
          </a:bodyPr>
          <a:lstStyle/>
          <a:p>
            <a:r>
              <a:rPr lang="en-GB" sz="4800" b="1" dirty="0">
                <a:solidFill>
                  <a:srgbClr val="4F7040"/>
                </a:solidFill>
                <a:latin typeface="GothamNarrow-Book"/>
              </a:rPr>
              <a:t>AWARENESS WEEK</a:t>
            </a:r>
            <a:endParaRPr lang="en-GB" sz="4800" b="1" i="0" u="none" strike="noStrike" baseline="0" dirty="0">
              <a:solidFill>
                <a:srgbClr val="4F7040"/>
              </a:solidFill>
              <a:latin typeface="GothamNarrow-Book"/>
            </a:endParaRPr>
          </a:p>
          <a:p>
            <a:r>
              <a:rPr lang="en-GB" sz="3600" b="0" i="0" u="none" strike="noStrike" baseline="0" dirty="0">
                <a:solidFill>
                  <a:srgbClr val="B94F3F"/>
                </a:solidFill>
                <a:latin typeface="GothamNarrow-Book"/>
              </a:rPr>
              <a:t>15 - 19 SEPTEMBER 2025</a:t>
            </a:r>
            <a:endParaRPr lang="en-GB" sz="3600" dirty="0"/>
          </a:p>
        </p:txBody>
      </p:sp>
      <p:pic>
        <p:nvPicPr>
          <p:cNvPr id="6" name="Picture 5">
            <a:extLst>
              <a:ext uri="{FF2B5EF4-FFF2-40B4-BE49-F238E27FC236}">
                <a16:creationId xmlns:a16="http://schemas.microsoft.com/office/drawing/2014/main" id="{866DCCC2-34AD-C0B9-AAB1-635C6DCAEFE5}"/>
              </a:ext>
            </a:extLst>
          </p:cNvPr>
          <p:cNvPicPr>
            <a:picLocks noChangeAspect="1"/>
          </p:cNvPicPr>
          <p:nvPr/>
        </p:nvPicPr>
        <p:blipFill>
          <a:blip r:embed="rId3"/>
          <a:stretch>
            <a:fillRect/>
          </a:stretch>
        </p:blipFill>
        <p:spPr>
          <a:xfrm>
            <a:off x="6979751" y="1066835"/>
            <a:ext cx="1905266" cy="1247949"/>
          </a:xfrm>
          <a:prstGeom prst="rect">
            <a:avLst/>
          </a:prstGeom>
        </p:spPr>
      </p:pic>
      <p:pic>
        <p:nvPicPr>
          <p:cNvPr id="8" name="Picture 7">
            <a:extLst>
              <a:ext uri="{FF2B5EF4-FFF2-40B4-BE49-F238E27FC236}">
                <a16:creationId xmlns:a16="http://schemas.microsoft.com/office/drawing/2014/main" id="{97B4FA10-635E-2B3E-7BDA-999FE204F32B}"/>
              </a:ext>
            </a:extLst>
          </p:cNvPr>
          <p:cNvPicPr>
            <a:picLocks noChangeAspect="1"/>
          </p:cNvPicPr>
          <p:nvPr/>
        </p:nvPicPr>
        <p:blipFill>
          <a:blip r:embed="rId4"/>
          <a:stretch>
            <a:fillRect/>
          </a:stretch>
        </p:blipFill>
        <p:spPr>
          <a:xfrm>
            <a:off x="422755" y="2451057"/>
            <a:ext cx="2743525" cy="1419066"/>
          </a:xfrm>
          <a:prstGeom prst="rect">
            <a:avLst/>
          </a:prstGeom>
        </p:spPr>
      </p:pic>
    </p:spTree>
    <p:extLst>
      <p:ext uri="{BB962C8B-B14F-4D97-AF65-F5344CB8AC3E}">
        <p14:creationId xmlns:p14="http://schemas.microsoft.com/office/powerpoint/2010/main" val="2538999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066001D1-B3B4-4E6E-4AAA-A11B4CBE2221}"/>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9" name="Picture 8" descr="Death condolences.eps">
            <a:extLst>
              <a:ext uri="{FF2B5EF4-FFF2-40B4-BE49-F238E27FC236}">
                <a16:creationId xmlns:a16="http://schemas.microsoft.com/office/drawing/2014/main" id="{902CBCFB-B3E5-32C2-67BD-EF22785DA9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999" y="1591729"/>
            <a:ext cx="2247779" cy="2247779"/>
          </a:xfrm>
          <a:prstGeom prst="rect">
            <a:avLst/>
          </a:prstGeom>
        </p:spPr>
      </p:pic>
      <p:pic>
        <p:nvPicPr>
          <p:cNvPr id="10" name="Picture 9" descr="Family.eps">
            <a:extLst>
              <a:ext uri="{FF2B5EF4-FFF2-40B4-BE49-F238E27FC236}">
                <a16:creationId xmlns:a16="http://schemas.microsoft.com/office/drawing/2014/main" id="{1DF8C95C-1EE0-545E-AA15-9354105B4D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981" y="1591729"/>
            <a:ext cx="2247780" cy="2247780"/>
          </a:xfrm>
          <a:prstGeom prst="rect">
            <a:avLst/>
          </a:prstGeom>
        </p:spPr>
      </p:pic>
      <p:pic>
        <p:nvPicPr>
          <p:cNvPr id="11" name="Picture 10" descr="Health logo.eps">
            <a:extLst>
              <a:ext uri="{FF2B5EF4-FFF2-40B4-BE49-F238E27FC236}">
                <a16:creationId xmlns:a16="http://schemas.microsoft.com/office/drawing/2014/main" id="{D6315ED1-D0CF-0744-0142-6E430B2CAE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4964" y="1503896"/>
            <a:ext cx="2335612" cy="2335612"/>
          </a:xfrm>
          <a:prstGeom prst="rect">
            <a:avLst/>
          </a:prstGeom>
        </p:spPr>
      </p:pic>
      <p:sp>
        <p:nvSpPr>
          <p:cNvPr id="21" name="TextBox 20">
            <a:extLst>
              <a:ext uri="{FF2B5EF4-FFF2-40B4-BE49-F238E27FC236}">
                <a16:creationId xmlns:a16="http://schemas.microsoft.com/office/drawing/2014/main" id="{A9EEACE4-3359-914B-0678-D96DA483BD4F}"/>
              </a:ext>
            </a:extLst>
          </p:cNvPr>
          <p:cNvSpPr txBox="1"/>
          <p:nvPr/>
        </p:nvSpPr>
        <p:spPr>
          <a:xfrm>
            <a:off x="356237" y="697264"/>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Protection for you and your family</a:t>
            </a:r>
            <a:endParaRPr lang="en-GB" sz="3200" b="1" dirty="0">
              <a:solidFill>
                <a:schemeClr val="accent2"/>
              </a:solidFill>
              <a:latin typeface="Franklin Gothic Medium" panose="020B0603020102020204" pitchFamily="34" charset="0"/>
            </a:endParaRPr>
          </a:p>
        </p:txBody>
      </p:sp>
      <p:sp>
        <p:nvSpPr>
          <p:cNvPr id="22" name="TextBox 21">
            <a:extLst>
              <a:ext uri="{FF2B5EF4-FFF2-40B4-BE49-F238E27FC236}">
                <a16:creationId xmlns:a16="http://schemas.microsoft.com/office/drawing/2014/main" id="{9D1F854A-6FA8-8815-B993-8C3CAA4189B5}"/>
              </a:ext>
            </a:extLst>
          </p:cNvPr>
          <p:cNvSpPr txBox="1"/>
          <p:nvPr/>
        </p:nvSpPr>
        <p:spPr>
          <a:xfrm>
            <a:off x="913231" y="4258275"/>
            <a:ext cx="2396414" cy="646331"/>
          </a:xfrm>
          <a:prstGeom prst="rect">
            <a:avLst/>
          </a:prstGeom>
          <a:noFill/>
        </p:spPr>
        <p:txBody>
          <a:bodyPr wrap="square">
            <a:spAutoFit/>
          </a:bodyPr>
          <a:lstStyle/>
          <a:p>
            <a:pPr algn="ctr"/>
            <a:r>
              <a:rPr lang="en-GB" dirty="0">
                <a:solidFill>
                  <a:srgbClr val="000000"/>
                </a:solidFill>
                <a:latin typeface="Nunito" pitchFamily="2" charset="0"/>
                <a:cs typeface="Times New Roman" panose="02020603050405020304" pitchFamily="18" charset="0"/>
              </a:rPr>
              <a:t>Death grant of three times your pay</a:t>
            </a:r>
            <a:endParaRPr lang="en-GB" dirty="0"/>
          </a:p>
        </p:txBody>
      </p:sp>
      <p:sp>
        <p:nvSpPr>
          <p:cNvPr id="23" name="TextBox 22">
            <a:extLst>
              <a:ext uri="{FF2B5EF4-FFF2-40B4-BE49-F238E27FC236}">
                <a16:creationId xmlns:a16="http://schemas.microsoft.com/office/drawing/2014/main" id="{60962171-A88F-DD04-A78B-B17DDFB96001}"/>
              </a:ext>
            </a:extLst>
          </p:cNvPr>
          <p:cNvSpPr txBox="1"/>
          <p:nvPr/>
        </p:nvSpPr>
        <p:spPr>
          <a:xfrm>
            <a:off x="3539436" y="4285652"/>
            <a:ext cx="2321719" cy="646331"/>
          </a:xfrm>
          <a:prstGeom prst="rect">
            <a:avLst/>
          </a:prstGeom>
          <a:noFill/>
        </p:spPr>
        <p:txBody>
          <a:bodyPr wrap="square">
            <a:spAutoFit/>
          </a:bodyPr>
          <a:lstStyle/>
          <a:p>
            <a:pPr algn="ctr"/>
            <a:r>
              <a:rPr lang="en-GB" dirty="0">
                <a:solidFill>
                  <a:srgbClr val="000000"/>
                </a:solidFill>
                <a:latin typeface="Nunito" pitchFamily="2" charset="0"/>
                <a:cs typeface="Times New Roman" panose="02020603050405020304" pitchFamily="18" charset="0"/>
              </a:rPr>
              <a:t>Security for your family</a:t>
            </a:r>
            <a:endParaRPr lang="en-GB" dirty="0"/>
          </a:p>
        </p:txBody>
      </p:sp>
      <p:sp>
        <p:nvSpPr>
          <p:cNvPr id="25" name="TextBox 24">
            <a:extLst>
              <a:ext uri="{FF2B5EF4-FFF2-40B4-BE49-F238E27FC236}">
                <a16:creationId xmlns:a16="http://schemas.microsoft.com/office/drawing/2014/main" id="{74BB0D18-044F-88F1-0BA5-DB193ABF9256}"/>
              </a:ext>
            </a:extLst>
          </p:cNvPr>
          <p:cNvSpPr txBox="1"/>
          <p:nvPr/>
        </p:nvSpPr>
        <p:spPr>
          <a:xfrm>
            <a:off x="6024964" y="4253350"/>
            <a:ext cx="2565293" cy="369332"/>
          </a:xfrm>
          <a:prstGeom prst="rect">
            <a:avLst/>
          </a:prstGeom>
          <a:noFill/>
        </p:spPr>
        <p:txBody>
          <a:bodyPr wrap="square">
            <a:spAutoFit/>
          </a:bodyPr>
          <a:lstStyle/>
          <a:p>
            <a:pPr algn="ctr"/>
            <a:r>
              <a:rPr lang="en-GB" dirty="0">
                <a:solidFill>
                  <a:srgbClr val="000000"/>
                </a:solidFill>
                <a:latin typeface="Nunito" pitchFamily="2" charset="0"/>
                <a:cs typeface="Times New Roman" panose="02020603050405020304" pitchFamily="18" charset="0"/>
              </a:rPr>
              <a:t>Ill health retirement</a:t>
            </a:r>
            <a:endParaRPr lang="en-GB" dirty="0"/>
          </a:p>
        </p:txBody>
      </p:sp>
    </p:spTree>
    <p:extLst>
      <p:ext uri="{BB962C8B-B14F-4D97-AF65-F5344CB8AC3E}">
        <p14:creationId xmlns:p14="http://schemas.microsoft.com/office/powerpoint/2010/main" val="2294895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77456E1-BFB7-6D54-1ED3-88247AA8D06C}"/>
              </a:ext>
            </a:extLst>
          </p:cNvPr>
          <p:cNvSpPr txBox="1"/>
          <p:nvPr/>
        </p:nvSpPr>
        <p:spPr>
          <a:xfrm>
            <a:off x="345688" y="604197"/>
            <a:ext cx="8529950" cy="584775"/>
          </a:xfrm>
          <a:prstGeom prst="rect">
            <a:avLst/>
          </a:prstGeom>
          <a:noFill/>
        </p:spPr>
        <p:txBody>
          <a:bodyPr wrap="square">
            <a:spAutoFit/>
          </a:bodyPr>
          <a:lstStyle/>
          <a:p>
            <a:r>
              <a:rPr lang="en-GB" sz="3200" b="1" dirty="0">
                <a:solidFill>
                  <a:schemeClr val="accent2"/>
                </a:solidFill>
                <a:effectLst/>
                <a:latin typeface="Nunito" pitchFamily="2" charset="0"/>
                <a:ea typeface="Calibri" panose="020F0502020204030204" pitchFamily="34" charset="0"/>
                <a:cs typeface="Times New Roman" panose="02020603050405020304" pitchFamily="18" charset="0"/>
              </a:rPr>
              <a:t>What does it cost?</a:t>
            </a:r>
            <a:endParaRPr lang="en-GB" sz="3200" b="1" dirty="0">
              <a:solidFill>
                <a:schemeClr val="accent2"/>
              </a:solidFill>
              <a:latin typeface="Franklin Gothic Medium" panose="020B0603020102020204" pitchFamily="34" charset="0"/>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D68EDE44-CDC6-5F40-DDCF-A79D4F8C0494}"/>
              </a:ext>
            </a:extLst>
          </p:cNvPr>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5077640" y="2878089"/>
            <a:ext cx="3330594" cy="1876391"/>
          </a:xfrm>
          <a:prstGeom prst="roundRect">
            <a:avLst>
              <a:gd name="adj" fmla="val 5060"/>
            </a:avLst>
          </a:prstGeom>
          <a:noFill/>
          <a:ln>
            <a:noFill/>
          </a:ln>
        </p:spPr>
      </p:pic>
      <p:sp>
        <p:nvSpPr>
          <p:cNvPr id="4" name="TextBox 3">
            <a:extLst>
              <a:ext uri="{FF2B5EF4-FFF2-40B4-BE49-F238E27FC236}">
                <a16:creationId xmlns:a16="http://schemas.microsoft.com/office/drawing/2014/main" id="{73216EAD-44C9-1543-6572-72888EB85D32}"/>
              </a:ext>
            </a:extLst>
          </p:cNvPr>
          <p:cNvSpPr txBox="1"/>
          <p:nvPr/>
        </p:nvSpPr>
        <p:spPr>
          <a:xfrm>
            <a:off x="345688" y="1399467"/>
            <a:ext cx="8798312" cy="1097736"/>
          </a:xfrm>
          <a:prstGeom prst="rect">
            <a:avLst/>
          </a:prstGeom>
          <a:noFill/>
        </p:spPr>
        <p:txBody>
          <a:bodyPr wrap="square">
            <a:spAutoFit/>
          </a:bodyPr>
          <a:lstStyle/>
          <a:p>
            <a:pPr marL="0" marR="0" lvl="0" indent="0" algn="l" defTabSz="914400" rtl="0" eaLnBrk="1" fontAlgn="auto" latinLnBrk="0" hangingPunct="1">
              <a:lnSpc>
                <a:spcPts val="1950"/>
              </a:lnSpc>
              <a:spcBef>
                <a:spcPts val="900"/>
              </a:spcBef>
              <a:spcAft>
                <a:spcPts val="0"/>
              </a:spcAft>
              <a:buClrTx/>
              <a:buSzTx/>
              <a:buFontTx/>
              <a:buNone/>
              <a:tabLst/>
              <a:defRPr/>
            </a:pPr>
            <a:r>
              <a:rPr lang="en-GB" sz="1800" dirty="0">
                <a:solidFill>
                  <a:srgbClr val="000000"/>
                </a:solidFill>
                <a:effectLst/>
                <a:latin typeface="Nunito" pitchFamily="2" charset="0"/>
                <a:ea typeface="Calibri" panose="020F0502020204030204" pitchFamily="34" charset="0"/>
                <a:cs typeface="Times New Roman" panose="02020603050405020304" pitchFamily="18" charset="0"/>
              </a:rPr>
              <a:t>Average contribution rate based on five pay bands in the table below</a:t>
            </a:r>
          </a:p>
          <a:p>
            <a:pPr marL="0" marR="0" lvl="0" indent="0" algn="l" defTabSz="914400" rtl="0" eaLnBrk="1" fontAlgn="auto" latinLnBrk="0" hangingPunct="1">
              <a:lnSpc>
                <a:spcPts val="1950"/>
              </a:lnSpc>
              <a:spcBef>
                <a:spcPts val="900"/>
              </a:spcBef>
              <a:spcAft>
                <a:spcPts val="0"/>
              </a:spcAft>
              <a:buClrTx/>
              <a:buSzTx/>
              <a:buFontTx/>
              <a:buNone/>
              <a:tabLst/>
              <a:defRPr/>
            </a:pPr>
            <a:r>
              <a:rPr lang="en-GB" sz="1800" dirty="0">
                <a:solidFill>
                  <a:srgbClr val="000000"/>
                </a:solidFill>
                <a:effectLst/>
                <a:latin typeface="Nunito" pitchFamily="2" charset="0"/>
                <a:ea typeface="Calibri" panose="020F0502020204030204" pitchFamily="34" charset="0"/>
                <a:cs typeface="Times New Roman" panose="02020603050405020304" pitchFamily="18" charset="0"/>
              </a:rPr>
              <a:t>Sam earns £30,000 a year, so has a contribution rate of 5.6%. </a:t>
            </a:r>
          </a:p>
          <a:p>
            <a:pPr marL="0" marR="0" lvl="0" indent="0" algn="l" defTabSz="914400" rtl="0" eaLnBrk="1" fontAlgn="auto" latinLnBrk="0" hangingPunct="1">
              <a:lnSpc>
                <a:spcPts val="1950"/>
              </a:lnSpc>
              <a:spcBef>
                <a:spcPts val="900"/>
              </a:spcBef>
              <a:spcAft>
                <a:spcPts val="0"/>
              </a:spcAft>
              <a:buClrTx/>
              <a:buSzTx/>
              <a:buFontTx/>
              <a:buNone/>
              <a:tabLst/>
              <a:defRPr/>
            </a:pPr>
            <a:r>
              <a:rPr lang="en-GB" sz="1800" dirty="0">
                <a:solidFill>
                  <a:srgbClr val="000000"/>
                </a:solidFill>
                <a:effectLst/>
                <a:latin typeface="Nunito" pitchFamily="2" charset="0"/>
                <a:ea typeface="Calibri" panose="020F0502020204030204" pitchFamily="34" charset="0"/>
                <a:cs typeface="Times New Roman" panose="02020603050405020304" pitchFamily="18" charset="0"/>
              </a:rPr>
              <a:t>The monthly cost would be £140, but with tax relief the net cost is </a:t>
            </a:r>
            <a:r>
              <a:rPr lang="en-GB" sz="1800" b="1" dirty="0">
                <a:solidFill>
                  <a:srgbClr val="000000"/>
                </a:solidFill>
                <a:effectLst/>
                <a:latin typeface="Nunito" pitchFamily="2" charset="0"/>
                <a:ea typeface="Calibri" panose="020F0502020204030204" pitchFamily="34" charset="0"/>
                <a:cs typeface="Times New Roman" panose="02020603050405020304" pitchFamily="18" charset="0"/>
              </a:rPr>
              <a:t>£110.60.</a:t>
            </a:r>
          </a:p>
        </p:txBody>
      </p:sp>
      <p:graphicFrame>
        <p:nvGraphicFramePr>
          <p:cNvPr id="7" name="Table 6">
            <a:extLst>
              <a:ext uri="{FF2B5EF4-FFF2-40B4-BE49-F238E27FC236}">
                <a16:creationId xmlns:a16="http://schemas.microsoft.com/office/drawing/2014/main" id="{B5ECFD8F-1412-6877-2C44-383C74A75A36}"/>
              </a:ext>
            </a:extLst>
          </p:cNvPr>
          <p:cNvGraphicFramePr>
            <a:graphicFrameLocks/>
          </p:cNvGraphicFramePr>
          <p:nvPr>
            <p:extLst>
              <p:ext uri="{D42A27DB-BD31-4B8C-83A1-F6EECF244321}">
                <p14:modId xmlns:p14="http://schemas.microsoft.com/office/powerpoint/2010/main" val="2897515086"/>
              </p:ext>
            </p:extLst>
          </p:nvPr>
        </p:nvGraphicFramePr>
        <p:xfrm>
          <a:off x="431799" y="2795569"/>
          <a:ext cx="3992574" cy="2041432"/>
        </p:xfrm>
        <a:graphic>
          <a:graphicData uri="http://schemas.openxmlformats.org/drawingml/2006/table">
            <a:tbl>
              <a:tblPr firstRow="1" bandRow="1">
                <a:tableStyleId>{5C22544A-7EE6-4342-B048-85BDC9FD1C3A}</a:tableStyleId>
              </a:tblPr>
              <a:tblGrid>
                <a:gridCol w="2243952">
                  <a:extLst>
                    <a:ext uri="{9D8B030D-6E8A-4147-A177-3AD203B41FA5}">
                      <a16:colId xmlns:a16="http://schemas.microsoft.com/office/drawing/2014/main" val="2763470734"/>
                    </a:ext>
                  </a:extLst>
                </a:gridCol>
                <a:gridCol w="1748622">
                  <a:extLst>
                    <a:ext uri="{9D8B030D-6E8A-4147-A177-3AD203B41FA5}">
                      <a16:colId xmlns:a16="http://schemas.microsoft.com/office/drawing/2014/main" val="697083295"/>
                    </a:ext>
                  </a:extLst>
                </a:gridCol>
              </a:tblGrid>
              <a:tr h="416572">
                <a:tc>
                  <a:txBody>
                    <a:bodyPr/>
                    <a:lstStyle/>
                    <a:p>
                      <a:r>
                        <a:rPr lang="en-GB" sz="1400" dirty="0">
                          <a:solidFill>
                            <a:schemeClr val="bg1"/>
                          </a:solidFill>
                          <a:effectLst/>
                          <a:latin typeface="Nunito" pitchFamily="2" charset="0"/>
                          <a:cs typeface="Times New Roman" panose="02020603050405020304" pitchFamily="18" charset="0"/>
                        </a:rPr>
                        <a:t>Pensionable earnings</a:t>
                      </a:r>
                      <a:endParaRPr lang="en-US" sz="1400" dirty="0"/>
                    </a:p>
                  </a:txBody>
                  <a:tcPr anchor="ctr">
                    <a:solidFill>
                      <a:srgbClr val="4F7040"/>
                    </a:solidFill>
                  </a:tcPr>
                </a:tc>
                <a:tc>
                  <a:txBody>
                    <a:bodyPr/>
                    <a:lstStyle/>
                    <a:p>
                      <a:pPr algn="ctr"/>
                      <a:r>
                        <a:rPr lang="en-GB" sz="1400" dirty="0">
                          <a:solidFill>
                            <a:schemeClr val="bg1"/>
                          </a:solidFill>
                          <a:effectLst/>
                          <a:latin typeface="Nunito" pitchFamily="2" charset="0"/>
                          <a:ea typeface="Calibri" panose="020F0502020204030204" pitchFamily="34" charset="0"/>
                          <a:cs typeface="Times New Roman" panose="02020603050405020304" pitchFamily="18" charset="0"/>
                        </a:rPr>
                        <a:t>Contribution rate</a:t>
                      </a:r>
                      <a:endParaRPr lang="en-US" sz="1400" dirty="0"/>
                    </a:p>
                  </a:txBody>
                  <a:tcPr anchor="ctr">
                    <a:solidFill>
                      <a:srgbClr val="4F7040"/>
                    </a:solidFill>
                  </a:tcPr>
                </a:tc>
                <a:extLst>
                  <a:ext uri="{0D108BD9-81ED-4DB2-BD59-A6C34878D82A}">
                    <a16:rowId xmlns:a16="http://schemas.microsoft.com/office/drawing/2014/main" val="698011480"/>
                  </a:ext>
                </a:extLst>
              </a:tr>
              <a:tr h="324972">
                <a:tc>
                  <a:txBody>
                    <a:bodyPr/>
                    <a:lstStyle/>
                    <a:p>
                      <a:r>
                        <a:rPr lang="en-GB" sz="1400" dirty="0">
                          <a:solidFill>
                            <a:srgbClr val="000000"/>
                          </a:solidFill>
                          <a:effectLst/>
                          <a:latin typeface="Nunito" pitchFamily="2" charset="0"/>
                          <a:ea typeface="Calibri" panose="020F0502020204030204" pitchFamily="34" charset="0"/>
                          <a:cs typeface="Times New Roman" panose="02020603050405020304" pitchFamily="18" charset="0"/>
                        </a:rPr>
                        <a:t>Up to £27,500</a:t>
                      </a:r>
                      <a:endParaRPr lang="en-US" sz="1400" dirty="0"/>
                    </a:p>
                  </a:txBody>
                  <a:tcPr marL="72000" marR="0" anchor="ctr">
                    <a:solidFill>
                      <a:schemeClr val="accent2">
                        <a:lumMod val="20000"/>
                        <a:lumOff val="80000"/>
                      </a:schemeClr>
                    </a:solidFill>
                  </a:tcPr>
                </a:tc>
                <a:tc>
                  <a:txBody>
                    <a:bodyPr/>
                    <a:lstStyle/>
                    <a:p>
                      <a:pPr algn="ctr"/>
                      <a:r>
                        <a:rPr lang="en-GB" sz="1400" dirty="0">
                          <a:solidFill>
                            <a:srgbClr val="000000"/>
                          </a:solidFill>
                          <a:effectLst/>
                          <a:latin typeface="Nunito" pitchFamily="2" charset="0"/>
                          <a:ea typeface="Calibri" panose="020F0502020204030204" pitchFamily="34" charset="0"/>
                          <a:cs typeface="Times New Roman" panose="02020603050405020304" pitchFamily="18" charset="0"/>
                        </a:rPr>
                        <a:t>5.5%</a:t>
                      </a:r>
                      <a:endParaRPr lang="en-US" sz="1400" dirty="0"/>
                    </a:p>
                  </a:txBody>
                  <a:tcPr anchor="ctr">
                    <a:solidFill>
                      <a:schemeClr val="accent2">
                        <a:lumMod val="20000"/>
                        <a:lumOff val="80000"/>
                      </a:schemeClr>
                    </a:solidFill>
                  </a:tcPr>
                </a:tc>
                <a:extLst>
                  <a:ext uri="{0D108BD9-81ED-4DB2-BD59-A6C34878D82A}">
                    <a16:rowId xmlns:a16="http://schemas.microsoft.com/office/drawing/2014/main" val="3925172880"/>
                  </a:ext>
                </a:extLst>
              </a:tr>
              <a:tr h="324972">
                <a:tc>
                  <a:txBody>
                    <a:bodyPr/>
                    <a:lstStyle/>
                    <a:p>
                      <a:r>
                        <a:rPr lang="en-GB" sz="1400" dirty="0">
                          <a:solidFill>
                            <a:srgbClr val="000000"/>
                          </a:solidFill>
                          <a:effectLst/>
                          <a:latin typeface="Nunito" pitchFamily="2" charset="0"/>
                          <a:ea typeface="Calibri" panose="020F0502020204030204" pitchFamily="34" charset="0"/>
                          <a:cs typeface="Times New Roman" panose="02020603050405020304" pitchFamily="18" charset="0"/>
                        </a:rPr>
                        <a:t>From £27,501 to £33,600</a:t>
                      </a:r>
                      <a:endParaRPr lang="en-US" sz="1400" dirty="0"/>
                    </a:p>
                  </a:txBody>
                  <a:tcPr marL="72000" marR="0" anchor="ctr">
                    <a:solidFill>
                      <a:schemeClr val="accent6">
                        <a:lumMod val="20000"/>
                        <a:lumOff val="80000"/>
                      </a:schemeClr>
                    </a:solidFill>
                  </a:tcPr>
                </a:tc>
                <a:tc>
                  <a:txBody>
                    <a:bodyPr/>
                    <a:lstStyle/>
                    <a:p>
                      <a:pPr algn="ctr"/>
                      <a:r>
                        <a:rPr lang="en-GB" sz="1400" dirty="0">
                          <a:solidFill>
                            <a:srgbClr val="000000"/>
                          </a:solidFill>
                          <a:effectLst/>
                          <a:latin typeface="Nunito" pitchFamily="2" charset="0"/>
                          <a:ea typeface="Calibri" panose="020F0502020204030204" pitchFamily="34" charset="0"/>
                          <a:cs typeface="Times New Roman" panose="02020603050405020304" pitchFamily="18" charset="0"/>
                        </a:rPr>
                        <a:t>7.25%</a:t>
                      </a:r>
                      <a:endParaRPr lang="en-US" sz="1400" dirty="0"/>
                    </a:p>
                  </a:txBody>
                  <a:tcPr anchor="ctr">
                    <a:solidFill>
                      <a:schemeClr val="accent6">
                        <a:lumMod val="20000"/>
                        <a:lumOff val="80000"/>
                      </a:schemeClr>
                    </a:solidFill>
                  </a:tcPr>
                </a:tc>
                <a:extLst>
                  <a:ext uri="{0D108BD9-81ED-4DB2-BD59-A6C34878D82A}">
                    <a16:rowId xmlns:a16="http://schemas.microsoft.com/office/drawing/2014/main" val="12843485"/>
                  </a:ext>
                </a:extLst>
              </a:tr>
              <a:tr h="324972">
                <a:tc>
                  <a:txBody>
                    <a:bodyPr/>
                    <a:lstStyle/>
                    <a:p>
                      <a:r>
                        <a:rPr lang="en-GB" sz="1400" dirty="0">
                          <a:solidFill>
                            <a:srgbClr val="000000"/>
                          </a:solidFill>
                          <a:effectLst/>
                          <a:latin typeface="Nunito" pitchFamily="2" charset="0"/>
                          <a:ea typeface="Calibri" panose="020F0502020204030204" pitchFamily="34" charset="0"/>
                          <a:cs typeface="Times New Roman" panose="02020603050405020304" pitchFamily="18" charset="0"/>
                        </a:rPr>
                        <a:t>From £33,601 to £46,100</a:t>
                      </a:r>
                      <a:endParaRPr lang="en-US" sz="1400" dirty="0"/>
                    </a:p>
                  </a:txBody>
                  <a:tcPr marL="72000" marR="0" anchor="ctr">
                    <a:solidFill>
                      <a:schemeClr val="accent2">
                        <a:lumMod val="20000"/>
                        <a:lumOff val="80000"/>
                      </a:schemeClr>
                    </a:solidFill>
                  </a:tcPr>
                </a:tc>
                <a:tc>
                  <a:txBody>
                    <a:bodyPr/>
                    <a:lstStyle/>
                    <a:p>
                      <a:pPr algn="ctr"/>
                      <a:r>
                        <a:rPr lang="en-GB" sz="1400" dirty="0">
                          <a:solidFill>
                            <a:srgbClr val="000000"/>
                          </a:solidFill>
                          <a:effectLst/>
                          <a:latin typeface="Nunito" pitchFamily="2" charset="0"/>
                          <a:cs typeface="Times New Roman" panose="02020603050405020304" pitchFamily="18" charset="0"/>
                        </a:rPr>
                        <a:t>8.5%</a:t>
                      </a:r>
                      <a:endParaRPr lang="en-US" sz="1400" dirty="0"/>
                    </a:p>
                  </a:txBody>
                  <a:tcPr anchor="ctr">
                    <a:solidFill>
                      <a:schemeClr val="accent2">
                        <a:lumMod val="20000"/>
                        <a:lumOff val="80000"/>
                      </a:schemeClr>
                    </a:solidFill>
                  </a:tcPr>
                </a:tc>
                <a:extLst>
                  <a:ext uri="{0D108BD9-81ED-4DB2-BD59-A6C34878D82A}">
                    <a16:rowId xmlns:a16="http://schemas.microsoft.com/office/drawing/2014/main" val="587188328"/>
                  </a:ext>
                </a:extLst>
              </a:tr>
              <a:tr h="324972">
                <a:tc>
                  <a:txBody>
                    <a:bodyPr/>
                    <a:lstStyle/>
                    <a:p>
                      <a:r>
                        <a:rPr lang="en-GB" sz="1400" dirty="0">
                          <a:solidFill>
                            <a:srgbClr val="000000"/>
                          </a:solidFill>
                          <a:effectLst/>
                          <a:latin typeface="Nunito" pitchFamily="2" charset="0"/>
                          <a:cs typeface="Times New Roman" panose="02020603050405020304" pitchFamily="18" charset="0"/>
                        </a:rPr>
                        <a:t>From £46,101 to £61,400</a:t>
                      </a:r>
                      <a:endParaRPr lang="en-US" sz="1400" dirty="0"/>
                    </a:p>
                  </a:txBody>
                  <a:tcPr marL="72000" marR="0" anchor="ctr">
                    <a:solidFill>
                      <a:schemeClr val="accent6">
                        <a:lumMod val="20000"/>
                        <a:lumOff val="80000"/>
                      </a:schemeClr>
                    </a:solidFill>
                  </a:tcPr>
                </a:tc>
                <a:tc>
                  <a:txBody>
                    <a:bodyPr/>
                    <a:lstStyle/>
                    <a:p>
                      <a:pPr algn="ctr"/>
                      <a:r>
                        <a:rPr lang="en-GB" sz="1400" dirty="0">
                          <a:solidFill>
                            <a:srgbClr val="000000"/>
                          </a:solidFill>
                          <a:effectLst/>
                          <a:latin typeface="Nunito" pitchFamily="2" charset="0"/>
                          <a:ea typeface="Calibri" panose="020F0502020204030204" pitchFamily="34" charset="0"/>
                          <a:cs typeface="Times New Roman" panose="02020603050405020304" pitchFamily="18" charset="0"/>
                        </a:rPr>
                        <a:t>9.5%</a:t>
                      </a:r>
                      <a:endParaRPr lang="en-US" sz="1400" dirty="0"/>
                    </a:p>
                  </a:txBody>
                  <a:tcPr anchor="ctr">
                    <a:solidFill>
                      <a:schemeClr val="accent6">
                        <a:lumMod val="20000"/>
                        <a:lumOff val="80000"/>
                      </a:schemeClr>
                    </a:solidFill>
                  </a:tcPr>
                </a:tc>
                <a:extLst>
                  <a:ext uri="{0D108BD9-81ED-4DB2-BD59-A6C34878D82A}">
                    <a16:rowId xmlns:a16="http://schemas.microsoft.com/office/drawing/2014/main" val="2600413890"/>
                  </a:ext>
                </a:extLst>
              </a:tr>
              <a:tr h="324972">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400" dirty="0">
                          <a:solidFill>
                            <a:srgbClr val="000000"/>
                          </a:solidFill>
                          <a:effectLst/>
                          <a:latin typeface="Nunito" pitchFamily="2" charset="0"/>
                          <a:cs typeface="Times New Roman" panose="02020603050405020304" pitchFamily="18" charset="0"/>
                        </a:rPr>
                        <a:t>Above £61,401</a:t>
                      </a:r>
                      <a:endParaRPr lang="en-US" sz="1400" dirty="0"/>
                    </a:p>
                  </a:txBody>
                  <a:tcPr marL="72000" marR="0" anchor="ctr">
                    <a:solidFill>
                      <a:schemeClr val="accent2">
                        <a:lumMod val="20000"/>
                        <a:lumOff val="80000"/>
                      </a:schemeClr>
                    </a:solidFill>
                  </a:tcPr>
                </a:tc>
                <a:tc>
                  <a:txBody>
                    <a:bodyPr/>
                    <a:lstStyle/>
                    <a:p>
                      <a:pPr algn="ctr"/>
                      <a:r>
                        <a:rPr lang="en-GB" sz="1400" dirty="0">
                          <a:solidFill>
                            <a:srgbClr val="000000"/>
                          </a:solidFill>
                          <a:effectLst/>
                          <a:latin typeface="Nunito" pitchFamily="2" charset="0"/>
                          <a:cs typeface="Times New Roman" panose="02020603050405020304" pitchFamily="18" charset="0"/>
                        </a:rPr>
                        <a:t>12%</a:t>
                      </a:r>
                      <a:endParaRPr lang="en-US" sz="1400" dirty="0"/>
                    </a:p>
                  </a:txBody>
                  <a:tcPr anchor="ctr">
                    <a:solidFill>
                      <a:schemeClr val="accent2">
                        <a:lumMod val="20000"/>
                        <a:lumOff val="80000"/>
                      </a:schemeClr>
                    </a:solidFill>
                  </a:tcPr>
                </a:tc>
                <a:extLst>
                  <a:ext uri="{0D108BD9-81ED-4DB2-BD59-A6C34878D82A}">
                    <a16:rowId xmlns:a16="http://schemas.microsoft.com/office/drawing/2014/main" val="10005"/>
                  </a:ext>
                </a:extLst>
              </a:tr>
            </a:tbl>
          </a:graphicData>
        </a:graphic>
      </p:graphicFrame>
      <p:sp>
        <p:nvSpPr>
          <p:cNvPr id="16" name="TextBox 15">
            <a:extLst>
              <a:ext uri="{FF2B5EF4-FFF2-40B4-BE49-F238E27FC236}">
                <a16:creationId xmlns:a16="http://schemas.microsoft.com/office/drawing/2014/main" id="{2C519737-A37C-001C-2D0D-501EC9D94200}"/>
              </a:ext>
            </a:extLst>
          </p:cNvPr>
          <p:cNvSpPr txBox="1"/>
          <p:nvPr/>
        </p:nvSpPr>
        <p:spPr>
          <a:xfrm>
            <a:off x="431799" y="5135367"/>
            <a:ext cx="4070368" cy="646331"/>
          </a:xfrm>
          <a:prstGeom prst="rect">
            <a:avLst/>
          </a:prstGeom>
          <a:noFill/>
        </p:spPr>
        <p:txBody>
          <a:bodyPr wrap="square">
            <a:spAutoFit/>
          </a:bodyPr>
          <a:lstStyle/>
          <a:p>
            <a:pPr algn="ctr"/>
            <a:r>
              <a:rPr lang="en-GB" sz="1800" dirty="0">
                <a:solidFill>
                  <a:srgbClr val="000000"/>
                </a:solidFill>
                <a:effectLst/>
                <a:latin typeface="Nunito" pitchFamily="2" charset="0"/>
                <a:ea typeface="Calibri" panose="020F0502020204030204" pitchFamily="34" charset="0"/>
                <a:cs typeface="Times New Roman" panose="02020603050405020304" pitchFamily="18" charset="0"/>
              </a:rPr>
              <a:t>Your employer also contributes towards your pension</a:t>
            </a:r>
            <a:r>
              <a:rPr kumimoji="0" lang="en-GB" sz="1800" b="0" i="0" u="none" strike="noStrike" kern="1200" cap="none" spc="0" normalizeH="0" baseline="0" noProof="0" dirty="0">
                <a:ln>
                  <a:noFill/>
                </a:ln>
                <a:solidFill>
                  <a:srgbClr val="000000"/>
                </a:solidFill>
                <a:effectLst/>
                <a:uLnTx/>
                <a:uFillTx/>
                <a:latin typeface="Franklin Gothic Book"/>
                <a:ea typeface="+mn-ea"/>
                <a:cs typeface="+mn-cs"/>
              </a:rPr>
              <a:t> </a:t>
            </a:r>
            <a:endParaRPr lang="en-GB" dirty="0"/>
          </a:p>
        </p:txBody>
      </p:sp>
      <p:sp>
        <p:nvSpPr>
          <p:cNvPr id="19" name="Content Placeholder 4">
            <a:extLst>
              <a:ext uri="{FF2B5EF4-FFF2-40B4-BE49-F238E27FC236}">
                <a16:creationId xmlns:a16="http://schemas.microsoft.com/office/drawing/2014/main" id="{E782EEBB-6C45-A15B-724A-94A73E8895B4}"/>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Tree>
    <p:extLst>
      <p:ext uri="{BB962C8B-B14F-4D97-AF65-F5344CB8AC3E}">
        <p14:creationId xmlns:p14="http://schemas.microsoft.com/office/powerpoint/2010/main" val="4039366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88E95F1-996E-1913-E751-CBD2C8369937}"/>
              </a:ext>
            </a:extLst>
          </p:cNvPr>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5751217" y="2220369"/>
            <a:ext cx="2813179" cy="1876391"/>
          </a:xfrm>
          <a:prstGeom prst="roundRect">
            <a:avLst>
              <a:gd name="adj" fmla="val 4724"/>
            </a:avLst>
          </a:prstGeom>
          <a:noFill/>
          <a:ln>
            <a:noFill/>
          </a:ln>
        </p:spPr>
      </p:pic>
      <p:sp>
        <p:nvSpPr>
          <p:cNvPr id="27" name="Content Placeholder 4">
            <a:extLst>
              <a:ext uri="{FF2B5EF4-FFF2-40B4-BE49-F238E27FC236}">
                <a16:creationId xmlns:a16="http://schemas.microsoft.com/office/drawing/2014/main" id="{3F5D9FC2-26FB-DCBB-0D09-A29A48C3A5AF}"/>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28" name="TextBox 27">
            <a:extLst>
              <a:ext uri="{FF2B5EF4-FFF2-40B4-BE49-F238E27FC236}">
                <a16:creationId xmlns:a16="http://schemas.microsoft.com/office/drawing/2014/main" id="{20F5CFC5-B9AF-656A-BC4D-BE8917598B61}"/>
              </a:ext>
            </a:extLst>
          </p:cNvPr>
          <p:cNvSpPr txBox="1"/>
          <p:nvPr/>
        </p:nvSpPr>
        <p:spPr>
          <a:xfrm>
            <a:off x="356237" y="697264"/>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Did you know…</a:t>
            </a:r>
            <a:endParaRPr lang="en-GB" sz="3200" b="1" dirty="0">
              <a:solidFill>
                <a:schemeClr val="accent2"/>
              </a:solidFill>
              <a:latin typeface="Franklin Gothic Medium" panose="020B0603020102020204" pitchFamily="34" charset="0"/>
            </a:endParaRPr>
          </a:p>
        </p:txBody>
      </p:sp>
      <p:sp>
        <p:nvSpPr>
          <p:cNvPr id="30" name="TextBox 29">
            <a:extLst>
              <a:ext uri="{FF2B5EF4-FFF2-40B4-BE49-F238E27FC236}">
                <a16:creationId xmlns:a16="http://schemas.microsoft.com/office/drawing/2014/main" id="{1D89F64A-52CF-0A8A-D503-71AFB3C0066A}"/>
              </a:ext>
            </a:extLst>
          </p:cNvPr>
          <p:cNvSpPr txBox="1"/>
          <p:nvPr/>
        </p:nvSpPr>
        <p:spPr>
          <a:xfrm>
            <a:off x="5743879" y="4551664"/>
            <a:ext cx="2985692" cy="369332"/>
          </a:xfrm>
          <a:prstGeom prst="rect">
            <a:avLst/>
          </a:prstGeom>
          <a:noFill/>
        </p:spPr>
        <p:txBody>
          <a:bodyPr wrap="square">
            <a:spAutoFit/>
          </a:bodyPr>
          <a:lstStyle/>
          <a:p>
            <a:pPr algn="ctr"/>
            <a:r>
              <a:rPr lang="en-GB" dirty="0">
                <a:solidFill>
                  <a:srgbClr val="000000"/>
                </a:solidFill>
                <a:latin typeface="Nunito" pitchFamily="2" charset="0"/>
                <a:cs typeface="Times New Roman" panose="02020603050405020304" pitchFamily="18" charset="0"/>
              </a:rPr>
              <a:t>Howard’s salary £24,500</a:t>
            </a:r>
            <a:endParaRPr lang="en-GB" dirty="0"/>
          </a:p>
        </p:txBody>
      </p:sp>
      <p:sp>
        <p:nvSpPr>
          <p:cNvPr id="33" name="TextBox 32">
            <a:extLst>
              <a:ext uri="{FF2B5EF4-FFF2-40B4-BE49-F238E27FC236}">
                <a16:creationId xmlns:a16="http://schemas.microsoft.com/office/drawing/2014/main" id="{4F510209-453F-E75F-3563-64C4681F1D88}"/>
              </a:ext>
            </a:extLst>
          </p:cNvPr>
          <p:cNvSpPr txBox="1"/>
          <p:nvPr/>
        </p:nvSpPr>
        <p:spPr>
          <a:xfrm>
            <a:off x="398704" y="2264266"/>
            <a:ext cx="1756764" cy="923330"/>
          </a:xfrm>
          <a:prstGeom prst="rect">
            <a:avLst/>
          </a:prstGeom>
          <a:noFill/>
        </p:spPr>
        <p:txBody>
          <a:bodyPr wrap="square">
            <a:spAutoFit/>
          </a:bodyPr>
          <a:lstStyle/>
          <a:p>
            <a:r>
              <a:rPr lang="en-GB">
                <a:solidFill>
                  <a:srgbClr val="000000"/>
                </a:solidFill>
                <a:latin typeface="Nunito" pitchFamily="2" charset="0"/>
                <a:cs typeface="Times New Roman" panose="02020603050405020304" pitchFamily="18" charset="0"/>
              </a:rPr>
              <a:t>Main section contribution </a:t>
            </a:r>
            <a:r>
              <a:rPr lang="en-GB" dirty="0">
                <a:solidFill>
                  <a:srgbClr val="000000"/>
                </a:solidFill>
                <a:latin typeface="Nunito" pitchFamily="2" charset="0"/>
                <a:cs typeface="Times New Roman" panose="02020603050405020304" pitchFamily="18" charset="0"/>
              </a:rPr>
              <a:t>rate</a:t>
            </a:r>
            <a:endParaRPr lang="en-GB" dirty="0"/>
          </a:p>
        </p:txBody>
      </p:sp>
      <p:sp>
        <p:nvSpPr>
          <p:cNvPr id="34" name="TextBox 33">
            <a:extLst>
              <a:ext uri="{FF2B5EF4-FFF2-40B4-BE49-F238E27FC236}">
                <a16:creationId xmlns:a16="http://schemas.microsoft.com/office/drawing/2014/main" id="{52191022-EB5C-27C7-7A09-4A88295A4B0E}"/>
              </a:ext>
            </a:extLst>
          </p:cNvPr>
          <p:cNvSpPr txBox="1"/>
          <p:nvPr/>
        </p:nvSpPr>
        <p:spPr>
          <a:xfrm>
            <a:off x="356237" y="3371022"/>
            <a:ext cx="1756764" cy="646331"/>
          </a:xfrm>
          <a:prstGeom prst="rect">
            <a:avLst/>
          </a:prstGeom>
          <a:noFill/>
        </p:spPr>
        <p:txBody>
          <a:bodyPr wrap="square">
            <a:spAutoFit/>
          </a:bodyPr>
          <a:lstStyle/>
          <a:p>
            <a:r>
              <a:rPr lang="en-GB" dirty="0">
                <a:solidFill>
                  <a:srgbClr val="000000"/>
                </a:solidFill>
                <a:latin typeface="Nunito" pitchFamily="2" charset="0"/>
                <a:cs typeface="Times New Roman" panose="02020603050405020304" pitchFamily="18" charset="0"/>
              </a:rPr>
              <a:t>Yearly pension build up</a:t>
            </a:r>
            <a:endParaRPr lang="en-GB" dirty="0"/>
          </a:p>
        </p:txBody>
      </p:sp>
      <p:sp>
        <p:nvSpPr>
          <p:cNvPr id="35" name="TextBox 34">
            <a:extLst>
              <a:ext uri="{FF2B5EF4-FFF2-40B4-BE49-F238E27FC236}">
                <a16:creationId xmlns:a16="http://schemas.microsoft.com/office/drawing/2014/main" id="{58DD941D-0D65-6EDC-EBEE-F5CC97504775}"/>
              </a:ext>
            </a:extLst>
          </p:cNvPr>
          <p:cNvSpPr txBox="1"/>
          <p:nvPr/>
        </p:nvSpPr>
        <p:spPr>
          <a:xfrm>
            <a:off x="356237" y="4314581"/>
            <a:ext cx="1756764" cy="923330"/>
          </a:xfrm>
          <a:prstGeom prst="rect">
            <a:avLst/>
          </a:prstGeom>
          <a:noFill/>
        </p:spPr>
        <p:txBody>
          <a:bodyPr wrap="square">
            <a:spAutoFit/>
          </a:bodyPr>
          <a:lstStyle/>
          <a:p>
            <a:r>
              <a:rPr lang="en-GB" dirty="0">
                <a:solidFill>
                  <a:srgbClr val="000000"/>
                </a:solidFill>
                <a:latin typeface="Nunito" pitchFamily="2" charset="0"/>
                <a:cs typeface="Times New Roman" panose="02020603050405020304" pitchFamily="18" charset="0"/>
              </a:rPr>
              <a:t>Death in service lump sum</a:t>
            </a:r>
            <a:endParaRPr lang="en-GB" dirty="0"/>
          </a:p>
        </p:txBody>
      </p:sp>
      <p:sp>
        <p:nvSpPr>
          <p:cNvPr id="36" name="TextBox 35">
            <a:extLst>
              <a:ext uri="{FF2B5EF4-FFF2-40B4-BE49-F238E27FC236}">
                <a16:creationId xmlns:a16="http://schemas.microsoft.com/office/drawing/2014/main" id="{A27B7A78-5764-ABD7-A124-60B317D6C480}"/>
              </a:ext>
            </a:extLst>
          </p:cNvPr>
          <p:cNvSpPr txBox="1"/>
          <p:nvPr/>
        </p:nvSpPr>
        <p:spPr>
          <a:xfrm>
            <a:off x="398704" y="1412212"/>
            <a:ext cx="8619698" cy="369332"/>
          </a:xfrm>
          <a:prstGeom prst="rect">
            <a:avLst/>
          </a:prstGeom>
          <a:noFill/>
        </p:spPr>
        <p:txBody>
          <a:bodyPr wrap="square">
            <a:spAutoFit/>
          </a:bodyPr>
          <a:lstStyle/>
          <a:p>
            <a:r>
              <a:rPr lang="en-GB" dirty="0">
                <a:solidFill>
                  <a:srgbClr val="000000"/>
                </a:solidFill>
                <a:latin typeface="Nunito" pitchFamily="2" charset="0"/>
                <a:cs typeface="Times New Roman" panose="02020603050405020304" pitchFamily="18" charset="0"/>
              </a:rPr>
              <a:t>…in times of financial hardship, you can join the 50/50 section of the scheme?</a:t>
            </a:r>
            <a:endParaRPr lang="en-GB" dirty="0"/>
          </a:p>
        </p:txBody>
      </p:sp>
      <p:sp>
        <p:nvSpPr>
          <p:cNvPr id="2" name="TextBox 1">
            <a:extLst>
              <a:ext uri="{FF2B5EF4-FFF2-40B4-BE49-F238E27FC236}">
                <a16:creationId xmlns:a16="http://schemas.microsoft.com/office/drawing/2014/main" id="{C8115E90-266B-85A7-4236-9F5C42129E84}"/>
              </a:ext>
            </a:extLst>
          </p:cNvPr>
          <p:cNvSpPr txBox="1"/>
          <p:nvPr/>
        </p:nvSpPr>
        <p:spPr>
          <a:xfrm>
            <a:off x="1993194" y="2186987"/>
            <a:ext cx="3600000" cy="792000"/>
          </a:xfrm>
          <a:prstGeom prst="rect">
            <a:avLst/>
          </a:prstGeom>
          <a:solidFill>
            <a:srgbClr val="FBE5D6"/>
          </a:solidFill>
        </p:spPr>
        <p:txBody>
          <a:bodyPr wrap="square" rtlCol="0" anchor="ctr">
            <a:spAutoFit/>
          </a:bodyPr>
          <a:lstStyle/>
          <a:p>
            <a:pPr algn="ctr">
              <a:spcBef>
                <a:spcPts val="1200"/>
              </a:spcBef>
              <a:spcAft>
                <a:spcPts val="1200"/>
              </a:spcAft>
            </a:pPr>
            <a:r>
              <a:rPr lang="en-GB" dirty="0">
                <a:latin typeface="Nunito" pitchFamily="2" charset="0"/>
              </a:rPr>
              <a:t>5.5%</a:t>
            </a:r>
          </a:p>
        </p:txBody>
      </p:sp>
      <p:sp>
        <p:nvSpPr>
          <p:cNvPr id="3" name="TextBox 2">
            <a:extLst>
              <a:ext uri="{FF2B5EF4-FFF2-40B4-BE49-F238E27FC236}">
                <a16:creationId xmlns:a16="http://schemas.microsoft.com/office/drawing/2014/main" id="{2736213F-85FF-B415-B108-B59A15C93CED}"/>
              </a:ext>
            </a:extLst>
          </p:cNvPr>
          <p:cNvSpPr txBox="1"/>
          <p:nvPr/>
        </p:nvSpPr>
        <p:spPr>
          <a:xfrm>
            <a:off x="1993194" y="3289347"/>
            <a:ext cx="3600000" cy="792000"/>
          </a:xfrm>
          <a:prstGeom prst="rect">
            <a:avLst/>
          </a:prstGeom>
          <a:solidFill>
            <a:srgbClr val="E2F0D9"/>
          </a:solidFill>
        </p:spPr>
        <p:txBody>
          <a:bodyPr wrap="square" rtlCol="0" anchor="ctr">
            <a:spAutoFit/>
          </a:bodyPr>
          <a:lstStyle/>
          <a:p>
            <a:pPr algn="ctr">
              <a:spcBef>
                <a:spcPts val="1200"/>
              </a:spcBef>
              <a:spcAft>
                <a:spcPts val="1200"/>
              </a:spcAft>
            </a:pPr>
            <a:r>
              <a:rPr lang="en-GB" dirty="0">
                <a:latin typeface="Nunito" pitchFamily="2" charset="0"/>
              </a:rPr>
              <a:t>£500</a:t>
            </a:r>
          </a:p>
        </p:txBody>
      </p:sp>
      <p:sp>
        <p:nvSpPr>
          <p:cNvPr id="5" name="TextBox 4">
            <a:extLst>
              <a:ext uri="{FF2B5EF4-FFF2-40B4-BE49-F238E27FC236}">
                <a16:creationId xmlns:a16="http://schemas.microsoft.com/office/drawing/2014/main" id="{E5D5D980-1F17-0A70-7AB7-016649C4FE66}"/>
              </a:ext>
            </a:extLst>
          </p:cNvPr>
          <p:cNvSpPr txBox="1"/>
          <p:nvPr/>
        </p:nvSpPr>
        <p:spPr>
          <a:xfrm>
            <a:off x="1993194" y="4391707"/>
            <a:ext cx="3600000" cy="792000"/>
          </a:xfrm>
          <a:prstGeom prst="rect">
            <a:avLst/>
          </a:prstGeom>
          <a:solidFill>
            <a:srgbClr val="8FB9BB"/>
          </a:solidFill>
        </p:spPr>
        <p:txBody>
          <a:bodyPr wrap="square" rtlCol="0" anchor="ctr">
            <a:spAutoFit/>
          </a:bodyPr>
          <a:lstStyle/>
          <a:p>
            <a:pPr algn="ctr">
              <a:spcBef>
                <a:spcPts val="1200"/>
              </a:spcBef>
              <a:spcAft>
                <a:spcPts val="1200"/>
              </a:spcAft>
            </a:pPr>
            <a:r>
              <a:rPr lang="en-GB" dirty="0">
                <a:latin typeface="Nunito" pitchFamily="2" charset="0"/>
              </a:rPr>
              <a:t>£73,500</a:t>
            </a:r>
          </a:p>
        </p:txBody>
      </p:sp>
    </p:spTree>
    <p:extLst>
      <p:ext uri="{BB962C8B-B14F-4D97-AF65-F5344CB8AC3E}">
        <p14:creationId xmlns:p14="http://schemas.microsoft.com/office/powerpoint/2010/main" val="3500733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88E95F1-996E-1913-E751-CBD2C8369937}"/>
              </a:ext>
            </a:extLst>
          </p:cNvPr>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5751217" y="2220369"/>
            <a:ext cx="2813179" cy="1876391"/>
          </a:xfrm>
          <a:prstGeom prst="roundRect">
            <a:avLst>
              <a:gd name="adj" fmla="val 4724"/>
            </a:avLst>
          </a:prstGeom>
          <a:noFill/>
          <a:ln>
            <a:noFill/>
          </a:ln>
        </p:spPr>
      </p:pic>
      <p:sp>
        <p:nvSpPr>
          <p:cNvPr id="27" name="Content Placeholder 4">
            <a:extLst>
              <a:ext uri="{FF2B5EF4-FFF2-40B4-BE49-F238E27FC236}">
                <a16:creationId xmlns:a16="http://schemas.microsoft.com/office/drawing/2014/main" id="{3F5D9FC2-26FB-DCBB-0D09-A29A48C3A5AF}"/>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28" name="TextBox 27">
            <a:extLst>
              <a:ext uri="{FF2B5EF4-FFF2-40B4-BE49-F238E27FC236}">
                <a16:creationId xmlns:a16="http://schemas.microsoft.com/office/drawing/2014/main" id="{20F5CFC5-B9AF-656A-BC4D-BE8917598B61}"/>
              </a:ext>
            </a:extLst>
          </p:cNvPr>
          <p:cNvSpPr txBox="1"/>
          <p:nvPr/>
        </p:nvSpPr>
        <p:spPr>
          <a:xfrm>
            <a:off x="356237" y="697264"/>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Did you know…</a:t>
            </a:r>
            <a:endParaRPr lang="en-GB" sz="3200" b="1" dirty="0">
              <a:solidFill>
                <a:schemeClr val="accent2"/>
              </a:solidFill>
              <a:latin typeface="Franklin Gothic Medium" panose="020B0603020102020204" pitchFamily="34" charset="0"/>
            </a:endParaRPr>
          </a:p>
        </p:txBody>
      </p:sp>
      <p:sp>
        <p:nvSpPr>
          <p:cNvPr id="30" name="TextBox 29">
            <a:extLst>
              <a:ext uri="{FF2B5EF4-FFF2-40B4-BE49-F238E27FC236}">
                <a16:creationId xmlns:a16="http://schemas.microsoft.com/office/drawing/2014/main" id="{1D89F64A-52CF-0A8A-D503-71AFB3C0066A}"/>
              </a:ext>
            </a:extLst>
          </p:cNvPr>
          <p:cNvSpPr txBox="1"/>
          <p:nvPr/>
        </p:nvSpPr>
        <p:spPr>
          <a:xfrm>
            <a:off x="5743879" y="4551664"/>
            <a:ext cx="2985692" cy="369332"/>
          </a:xfrm>
          <a:prstGeom prst="rect">
            <a:avLst/>
          </a:prstGeom>
          <a:noFill/>
        </p:spPr>
        <p:txBody>
          <a:bodyPr wrap="square">
            <a:spAutoFit/>
          </a:bodyPr>
          <a:lstStyle/>
          <a:p>
            <a:pPr algn="ctr"/>
            <a:r>
              <a:rPr lang="en-GB" dirty="0">
                <a:solidFill>
                  <a:srgbClr val="000000"/>
                </a:solidFill>
                <a:latin typeface="Nunito" pitchFamily="2" charset="0"/>
                <a:cs typeface="Times New Roman" panose="02020603050405020304" pitchFamily="18" charset="0"/>
              </a:rPr>
              <a:t>Howard’s salary £24,500</a:t>
            </a:r>
            <a:endParaRPr lang="en-GB" dirty="0"/>
          </a:p>
        </p:txBody>
      </p:sp>
      <p:sp>
        <p:nvSpPr>
          <p:cNvPr id="33" name="TextBox 32">
            <a:extLst>
              <a:ext uri="{FF2B5EF4-FFF2-40B4-BE49-F238E27FC236}">
                <a16:creationId xmlns:a16="http://schemas.microsoft.com/office/drawing/2014/main" id="{4F510209-453F-E75F-3563-64C4681F1D88}"/>
              </a:ext>
            </a:extLst>
          </p:cNvPr>
          <p:cNvSpPr txBox="1"/>
          <p:nvPr/>
        </p:nvSpPr>
        <p:spPr>
          <a:xfrm>
            <a:off x="398704" y="2264266"/>
            <a:ext cx="1756764" cy="646331"/>
          </a:xfrm>
          <a:prstGeom prst="rect">
            <a:avLst/>
          </a:prstGeom>
          <a:noFill/>
        </p:spPr>
        <p:txBody>
          <a:bodyPr wrap="square">
            <a:spAutoFit/>
          </a:bodyPr>
          <a:lstStyle/>
          <a:p>
            <a:r>
              <a:rPr lang="en-GB" dirty="0">
                <a:solidFill>
                  <a:srgbClr val="000000"/>
                </a:solidFill>
                <a:latin typeface="Nunito" pitchFamily="2" charset="0"/>
                <a:cs typeface="Times New Roman" panose="02020603050405020304" pitchFamily="18" charset="0"/>
              </a:rPr>
              <a:t>Contribution rate</a:t>
            </a:r>
            <a:endParaRPr lang="en-GB" dirty="0"/>
          </a:p>
        </p:txBody>
      </p:sp>
      <p:sp>
        <p:nvSpPr>
          <p:cNvPr id="34" name="TextBox 33">
            <a:extLst>
              <a:ext uri="{FF2B5EF4-FFF2-40B4-BE49-F238E27FC236}">
                <a16:creationId xmlns:a16="http://schemas.microsoft.com/office/drawing/2014/main" id="{52191022-EB5C-27C7-7A09-4A88295A4B0E}"/>
              </a:ext>
            </a:extLst>
          </p:cNvPr>
          <p:cNvSpPr txBox="1"/>
          <p:nvPr/>
        </p:nvSpPr>
        <p:spPr>
          <a:xfrm>
            <a:off x="356237" y="3377492"/>
            <a:ext cx="1756764" cy="646331"/>
          </a:xfrm>
          <a:prstGeom prst="rect">
            <a:avLst/>
          </a:prstGeom>
          <a:noFill/>
        </p:spPr>
        <p:txBody>
          <a:bodyPr wrap="square">
            <a:spAutoFit/>
          </a:bodyPr>
          <a:lstStyle/>
          <a:p>
            <a:r>
              <a:rPr lang="en-GB" dirty="0">
                <a:solidFill>
                  <a:srgbClr val="000000"/>
                </a:solidFill>
                <a:latin typeface="Nunito" pitchFamily="2" charset="0"/>
                <a:cs typeface="Times New Roman" panose="02020603050405020304" pitchFamily="18" charset="0"/>
              </a:rPr>
              <a:t>Yearly pension build up</a:t>
            </a:r>
            <a:endParaRPr lang="en-GB" dirty="0"/>
          </a:p>
        </p:txBody>
      </p:sp>
      <p:sp>
        <p:nvSpPr>
          <p:cNvPr id="35" name="TextBox 34">
            <a:extLst>
              <a:ext uri="{FF2B5EF4-FFF2-40B4-BE49-F238E27FC236}">
                <a16:creationId xmlns:a16="http://schemas.microsoft.com/office/drawing/2014/main" id="{58DD941D-0D65-6EDC-EBEE-F5CC97504775}"/>
              </a:ext>
            </a:extLst>
          </p:cNvPr>
          <p:cNvSpPr txBox="1"/>
          <p:nvPr/>
        </p:nvSpPr>
        <p:spPr>
          <a:xfrm>
            <a:off x="356237" y="4315538"/>
            <a:ext cx="1756764" cy="923330"/>
          </a:xfrm>
          <a:prstGeom prst="rect">
            <a:avLst/>
          </a:prstGeom>
          <a:noFill/>
        </p:spPr>
        <p:txBody>
          <a:bodyPr wrap="square">
            <a:spAutoFit/>
          </a:bodyPr>
          <a:lstStyle/>
          <a:p>
            <a:r>
              <a:rPr lang="en-GB" dirty="0">
                <a:solidFill>
                  <a:srgbClr val="000000"/>
                </a:solidFill>
                <a:latin typeface="Nunito" pitchFamily="2" charset="0"/>
                <a:cs typeface="Times New Roman" panose="02020603050405020304" pitchFamily="18" charset="0"/>
              </a:rPr>
              <a:t>Death in service lump sum</a:t>
            </a:r>
            <a:endParaRPr lang="en-GB" dirty="0"/>
          </a:p>
        </p:txBody>
      </p:sp>
      <p:sp>
        <p:nvSpPr>
          <p:cNvPr id="36" name="TextBox 35">
            <a:extLst>
              <a:ext uri="{FF2B5EF4-FFF2-40B4-BE49-F238E27FC236}">
                <a16:creationId xmlns:a16="http://schemas.microsoft.com/office/drawing/2014/main" id="{A27B7A78-5764-ABD7-A124-60B317D6C480}"/>
              </a:ext>
            </a:extLst>
          </p:cNvPr>
          <p:cNvSpPr txBox="1"/>
          <p:nvPr/>
        </p:nvSpPr>
        <p:spPr>
          <a:xfrm>
            <a:off x="398704" y="1412212"/>
            <a:ext cx="8619698" cy="369332"/>
          </a:xfrm>
          <a:prstGeom prst="rect">
            <a:avLst/>
          </a:prstGeom>
          <a:noFill/>
        </p:spPr>
        <p:txBody>
          <a:bodyPr wrap="square">
            <a:spAutoFit/>
          </a:bodyPr>
          <a:lstStyle/>
          <a:p>
            <a:r>
              <a:rPr lang="en-GB" dirty="0">
                <a:solidFill>
                  <a:srgbClr val="000000"/>
                </a:solidFill>
                <a:latin typeface="Nunito" pitchFamily="2" charset="0"/>
                <a:cs typeface="Times New Roman" panose="02020603050405020304" pitchFamily="18" charset="0"/>
              </a:rPr>
              <a:t>…in times of financial hardship, you can join the 50/50 section of the scheme?</a:t>
            </a:r>
            <a:endParaRPr lang="en-GB" dirty="0"/>
          </a:p>
        </p:txBody>
      </p:sp>
      <p:sp>
        <p:nvSpPr>
          <p:cNvPr id="2" name="TextBox 1">
            <a:extLst>
              <a:ext uri="{FF2B5EF4-FFF2-40B4-BE49-F238E27FC236}">
                <a16:creationId xmlns:a16="http://schemas.microsoft.com/office/drawing/2014/main" id="{C8115E90-266B-85A7-4236-9F5C42129E84}"/>
              </a:ext>
            </a:extLst>
          </p:cNvPr>
          <p:cNvSpPr txBox="1"/>
          <p:nvPr/>
        </p:nvSpPr>
        <p:spPr>
          <a:xfrm>
            <a:off x="1971035" y="2165941"/>
            <a:ext cx="1800000" cy="792000"/>
          </a:xfrm>
          <a:prstGeom prst="rect">
            <a:avLst/>
          </a:prstGeom>
          <a:solidFill>
            <a:srgbClr val="FBE5D6"/>
          </a:solidFill>
        </p:spPr>
        <p:txBody>
          <a:bodyPr wrap="square" rtlCol="0" anchor="ctr">
            <a:spAutoFit/>
          </a:bodyPr>
          <a:lstStyle/>
          <a:p>
            <a:pPr algn="ctr">
              <a:spcBef>
                <a:spcPts val="1200"/>
              </a:spcBef>
              <a:spcAft>
                <a:spcPts val="1200"/>
              </a:spcAft>
            </a:pPr>
            <a:r>
              <a:rPr lang="en-GB" dirty="0">
                <a:latin typeface="Nunito" pitchFamily="2" charset="0"/>
              </a:rPr>
              <a:t>2.75%</a:t>
            </a:r>
          </a:p>
        </p:txBody>
      </p:sp>
      <p:sp>
        <p:nvSpPr>
          <p:cNvPr id="3" name="TextBox 2">
            <a:extLst>
              <a:ext uri="{FF2B5EF4-FFF2-40B4-BE49-F238E27FC236}">
                <a16:creationId xmlns:a16="http://schemas.microsoft.com/office/drawing/2014/main" id="{2736213F-85FF-B415-B108-B59A15C93CED}"/>
              </a:ext>
            </a:extLst>
          </p:cNvPr>
          <p:cNvSpPr txBox="1"/>
          <p:nvPr/>
        </p:nvSpPr>
        <p:spPr>
          <a:xfrm>
            <a:off x="1993194" y="3304760"/>
            <a:ext cx="1800000" cy="792000"/>
          </a:xfrm>
          <a:prstGeom prst="rect">
            <a:avLst/>
          </a:prstGeom>
          <a:solidFill>
            <a:srgbClr val="E2F0D9"/>
          </a:solidFill>
        </p:spPr>
        <p:txBody>
          <a:bodyPr wrap="square" rtlCol="0" anchor="ctr">
            <a:spAutoFit/>
          </a:bodyPr>
          <a:lstStyle/>
          <a:p>
            <a:pPr algn="ctr">
              <a:spcBef>
                <a:spcPts val="1200"/>
              </a:spcBef>
              <a:spcAft>
                <a:spcPts val="1200"/>
              </a:spcAft>
            </a:pPr>
            <a:r>
              <a:rPr lang="en-GB" dirty="0">
                <a:latin typeface="Nunito" pitchFamily="2" charset="0"/>
              </a:rPr>
              <a:t>£250</a:t>
            </a:r>
          </a:p>
        </p:txBody>
      </p:sp>
      <p:sp>
        <p:nvSpPr>
          <p:cNvPr id="5" name="TextBox 4">
            <a:extLst>
              <a:ext uri="{FF2B5EF4-FFF2-40B4-BE49-F238E27FC236}">
                <a16:creationId xmlns:a16="http://schemas.microsoft.com/office/drawing/2014/main" id="{E5D5D980-1F17-0A70-7AB7-016649C4FE66}"/>
              </a:ext>
            </a:extLst>
          </p:cNvPr>
          <p:cNvSpPr txBox="1"/>
          <p:nvPr/>
        </p:nvSpPr>
        <p:spPr>
          <a:xfrm>
            <a:off x="1993194" y="4391707"/>
            <a:ext cx="3600000" cy="792000"/>
          </a:xfrm>
          <a:prstGeom prst="rect">
            <a:avLst/>
          </a:prstGeom>
          <a:solidFill>
            <a:srgbClr val="8FB9BB"/>
          </a:solidFill>
        </p:spPr>
        <p:txBody>
          <a:bodyPr wrap="square" rtlCol="0" anchor="ctr">
            <a:spAutoFit/>
          </a:bodyPr>
          <a:lstStyle/>
          <a:p>
            <a:pPr algn="ctr">
              <a:spcBef>
                <a:spcPts val="1200"/>
              </a:spcBef>
              <a:spcAft>
                <a:spcPts val="1200"/>
              </a:spcAft>
            </a:pPr>
            <a:r>
              <a:rPr lang="en-GB" dirty="0">
                <a:latin typeface="Nunito" pitchFamily="2" charset="0"/>
              </a:rPr>
              <a:t>£73,500</a:t>
            </a:r>
          </a:p>
        </p:txBody>
      </p:sp>
      <p:sp>
        <p:nvSpPr>
          <p:cNvPr id="6" name="Isosceles Triangle 5">
            <a:extLst>
              <a:ext uri="{FF2B5EF4-FFF2-40B4-BE49-F238E27FC236}">
                <a16:creationId xmlns:a16="http://schemas.microsoft.com/office/drawing/2014/main" id="{23E1B1C7-2762-6E14-B3EA-5C164B1BB84B}"/>
              </a:ext>
            </a:extLst>
          </p:cNvPr>
          <p:cNvSpPr/>
          <p:nvPr/>
        </p:nvSpPr>
        <p:spPr>
          <a:xfrm rot="16200000">
            <a:off x="3715823" y="2484356"/>
            <a:ext cx="353130" cy="230623"/>
          </a:xfrm>
          <a:prstGeom prst="triangle">
            <a:avLst/>
          </a:prstGeom>
          <a:solidFill>
            <a:srgbClr val="FBE5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0A437DDC-04F1-8FC2-BB2B-ECC2B0D931DD}"/>
              </a:ext>
            </a:extLst>
          </p:cNvPr>
          <p:cNvCxnSpPr>
            <a:cxnSpLocks/>
          </p:cNvCxnSpPr>
          <p:nvPr/>
        </p:nvCxnSpPr>
        <p:spPr>
          <a:xfrm>
            <a:off x="4068210" y="2598490"/>
            <a:ext cx="1357999" cy="0"/>
          </a:xfrm>
          <a:prstGeom prst="line">
            <a:avLst/>
          </a:prstGeom>
          <a:ln w="57150" cap="rnd" cmpd="sng">
            <a:solidFill>
              <a:srgbClr val="FBE5D6"/>
            </a:solidFill>
            <a:prstDash val="sysDot"/>
          </a:ln>
        </p:spPr>
        <p:style>
          <a:lnRef idx="1">
            <a:schemeClr val="accent1"/>
          </a:lnRef>
          <a:fillRef idx="0">
            <a:schemeClr val="accent1"/>
          </a:fillRef>
          <a:effectRef idx="0">
            <a:schemeClr val="accent1"/>
          </a:effectRef>
          <a:fontRef idx="minor">
            <a:schemeClr val="tx1"/>
          </a:fontRef>
        </p:style>
      </p:cxnSp>
      <p:sp>
        <p:nvSpPr>
          <p:cNvPr id="9" name="Isosceles Triangle 8">
            <a:extLst>
              <a:ext uri="{FF2B5EF4-FFF2-40B4-BE49-F238E27FC236}">
                <a16:creationId xmlns:a16="http://schemas.microsoft.com/office/drawing/2014/main" id="{DBF24C39-3BBD-7B95-7290-12CC8BF3680D}"/>
              </a:ext>
            </a:extLst>
          </p:cNvPr>
          <p:cNvSpPr/>
          <p:nvPr/>
        </p:nvSpPr>
        <p:spPr>
          <a:xfrm rot="16200000">
            <a:off x="3709782" y="3531125"/>
            <a:ext cx="353130" cy="230623"/>
          </a:xfrm>
          <a:prstGeom prst="triangle">
            <a:avLst/>
          </a:prstGeom>
          <a:solidFill>
            <a:srgbClr val="E2F0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618B83F1-517D-4B09-DAA4-70EF10067641}"/>
              </a:ext>
            </a:extLst>
          </p:cNvPr>
          <p:cNvCxnSpPr>
            <a:cxnSpLocks/>
          </p:cNvCxnSpPr>
          <p:nvPr/>
        </p:nvCxnSpPr>
        <p:spPr>
          <a:xfrm flipV="1">
            <a:off x="4068210" y="3638024"/>
            <a:ext cx="1357999" cy="8412"/>
          </a:xfrm>
          <a:prstGeom prst="line">
            <a:avLst/>
          </a:prstGeom>
          <a:ln w="57150" cap="rnd" cmpd="sng">
            <a:solidFill>
              <a:srgbClr val="E2F0D9"/>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904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6D901307-DC1B-F575-BCA1-1F3E9354CFEB}"/>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6705ECFB-B488-9AE8-3CE1-FF9EB8E3FEC1}"/>
              </a:ext>
            </a:extLst>
          </p:cNvPr>
          <p:cNvSpPr txBox="1"/>
          <p:nvPr/>
        </p:nvSpPr>
        <p:spPr>
          <a:xfrm>
            <a:off x="431800" y="695573"/>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Thinking of paying extra?</a:t>
            </a:r>
            <a:endParaRPr lang="en-GB" sz="3200" b="1" dirty="0">
              <a:solidFill>
                <a:schemeClr val="accent2"/>
              </a:solidFill>
              <a:latin typeface="Franklin Gothic Medium" panose="020B0603020102020204" pitchFamily="34" charset="0"/>
            </a:endParaRPr>
          </a:p>
        </p:txBody>
      </p:sp>
      <p:sp>
        <p:nvSpPr>
          <p:cNvPr id="21" name="Rectangle: Rounded Corners 20">
            <a:extLst>
              <a:ext uri="{FF2B5EF4-FFF2-40B4-BE49-F238E27FC236}">
                <a16:creationId xmlns:a16="http://schemas.microsoft.com/office/drawing/2014/main" id="{B120A628-802A-9F00-BAFD-1DA794CE4D22}"/>
              </a:ext>
            </a:extLst>
          </p:cNvPr>
          <p:cNvSpPr/>
          <p:nvPr/>
        </p:nvSpPr>
        <p:spPr>
          <a:xfrm>
            <a:off x="411740" y="1741282"/>
            <a:ext cx="3677041" cy="3747339"/>
          </a:xfrm>
          <a:prstGeom prst="roundRect">
            <a:avLst/>
          </a:prstGeom>
          <a:solidFill>
            <a:srgbClr val="FBE5D6"/>
          </a:solidFill>
          <a:ln>
            <a:solidFill>
              <a:srgbClr val="FBE5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buClr>
                <a:srgbClr val="CE141D"/>
              </a:buClr>
            </a:pPr>
            <a:endParaRPr lang="cy-GB" dirty="0"/>
          </a:p>
        </p:txBody>
      </p:sp>
      <p:sp>
        <p:nvSpPr>
          <p:cNvPr id="20" name="Rectangle: Rounded Corners 19">
            <a:extLst>
              <a:ext uri="{FF2B5EF4-FFF2-40B4-BE49-F238E27FC236}">
                <a16:creationId xmlns:a16="http://schemas.microsoft.com/office/drawing/2014/main" id="{ADD703DE-0B33-146A-73C6-5A49979D4201}"/>
              </a:ext>
            </a:extLst>
          </p:cNvPr>
          <p:cNvSpPr/>
          <p:nvPr/>
        </p:nvSpPr>
        <p:spPr>
          <a:xfrm>
            <a:off x="5055220" y="1741282"/>
            <a:ext cx="3677041" cy="3685399"/>
          </a:xfrm>
          <a:prstGeom prst="roundRect">
            <a:avLst/>
          </a:prstGeom>
          <a:solidFill>
            <a:srgbClr val="E2F0D9"/>
          </a:solidFill>
          <a:ln>
            <a:solidFill>
              <a:srgbClr val="E2F0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buClr>
                <a:srgbClr val="CE141D"/>
              </a:buClr>
            </a:pPr>
            <a:endParaRPr lang="cy-GB" dirty="0"/>
          </a:p>
        </p:txBody>
      </p:sp>
      <p:sp>
        <p:nvSpPr>
          <p:cNvPr id="12" name="Rectangle: Rounded Corners 11">
            <a:extLst>
              <a:ext uri="{FF2B5EF4-FFF2-40B4-BE49-F238E27FC236}">
                <a16:creationId xmlns:a16="http://schemas.microsoft.com/office/drawing/2014/main" id="{65EFCE35-10E2-D993-091D-DA43BF19C02D}"/>
              </a:ext>
            </a:extLst>
          </p:cNvPr>
          <p:cNvSpPr/>
          <p:nvPr/>
        </p:nvSpPr>
        <p:spPr>
          <a:xfrm>
            <a:off x="704627" y="1373116"/>
            <a:ext cx="2823044" cy="862243"/>
          </a:xfrm>
          <a:prstGeom prst="roundRect">
            <a:avLst/>
          </a:prstGeom>
          <a:solidFill>
            <a:schemeClr val="bg1"/>
          </a:solidFill>
          <a:ln>
            <a:solidFill>
              <a:srgbClr val="FBE5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000" b="1" dirty="0">
                <a:solidFill>
                  <a:schemeClr val="tx1"/>
                </a:solidFill>
                <a:latin typeface="Nunito" pitchFamily="2" charset="0"/>
              </a:rPr>
              <a:t>Additional Pension Contributions (APCs)</a:t>
            </a:r>
          </a:p>
        </p:txBody>
      </p:sp>
      <p:sp>
        <p:nvSpPr>
          <p:cNvPr id="13" name="Rectangle: Rounded Corners 12">
            <a:extLst>
              <a:ext uri="{FF2B5EF4-FFF2-40B4-BE49-F238E27FC236}">
                <a16:creationId xmlns:a16="http://schemas.microsoft.com/office/drawing/2014/main" id="{D4BC78D0-9A4F-64BB-2B40-755A9015E098}"/>
              </a:ext>
            </a:extLst>
          </p:cNvPr>
          <p:cNvSpPr/>
          <p:nvPr/>
        </p:nvSpPr>
        <p:spPr>
          <a:xfrm>
            <a:off x="5360677" y="1332590"/>
            <a:ext cx="3091266" cy="862243"/>
          </a:xfrm>
          <a:prstGeom prst="roundRect">
            <a:avLst/>
          </a:prstGeom>
          <a:solidFill>
            <a:schemeClr val="bg1"/>
          </a:solidFill>
          <a:ln>
            <a:solidFill>
              <a:srgbClr val="E2F0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000" b="1" dirty="0">
                <a:solidFill>
                  <a:schemeClr val="tx1"/>
                </a:solidFill>
                <a:latin typeface="Nunito" pitchFamily="2" charset="0"/>
              </a:rPr>
              <a:t>Additional Voluntary Contributions (AVCs)</a:t>
            </a:r>
          </a:p>
        </p:txBody>
      </p:sp>
      <p:sp>
        <p:nvSpPr>
          <p:cNvPr id="14" name="TextBox 13">
            <a:extLst>
              <a:ext uri="{FF2B5EF4-FFF2-40B4-BE49-F238E27FC236}">
                <a16:creationId xmlns:a16="http://schemas.microsoft.com/office/drawing/2014/main" id="{77529E8C-28A6-5CD9-62D6-584F4A33B662}"/>
              </a:ext>
            </a:extLst>
          </p:cNvPr>
          <p:cNvSpPr txBox="1"/>
          <p:nvPr/>
        </p:nvSpPr>
        <p:spPr>
          <a:xfrm>
            <a:off x="5202020" y="2292166"/>
            <a:ext cx="3408580" cy="2790508"/>
          </a:xfrm>
          <a:prstGeom prst="rect">
            <a:avLst/>
          </a:prstGeom>
          <a:noFill/>
        </p:spPr>
        <p:txBody>
          <a:bodyPr wrap="square" rtlCol="0">
            <a:spAutoFit/>
          </a:bodyPr>
          <a:lstStyle/>
          <a:p>
            <a:pPr marL="285750" indent="-285750">
              <a:buFont typeface="Arial" panose="020B0604020202020204" pitchFamily="34" charset="0"/>
              <a:buChar char="•"/>
            </a:pPr>
            <a:endParaRPr lang="en-GB" sz="500" dirty="0">
              <a:latin typeface="Nunito" pitchFamily="2" charset="0"/>
            </a:endParaRPr>
          </a:p>
          <a:p>
            <a:pPr marL="285750" indent="-285750">
              <a:spcAft>
                <a:spcPts val="1000"/>
              </a:spcAft>
              <a:buFont typeface="Arial" panose="020B0604020202020204" pitchFamily="34" charset="0"/>
              <a:buChar char="•"/>
            </a:pPr>
            <a:r>
              <a:rPr lang="en-GB" dirty="0">
                <a:latin typeface="Nunito" pitchFamily="2" charset="0"/>
              </a:rPr>
              <a:t>AVCs are taken from your pay and transferred to your own personal account with [</a:t>
            </a:r>
            <a:r>
              <a:rPr lang="en-GB" dirty="0">
                <a:highlight>
                  <a:srgbClr val="FFFF00"/>
                </a:highlight>
                <a:latin typeface="Nunito" pitchFamily="2" charset="0"/>
              </a:rPr>
              <a:t>AVC Provider</a:t>
            </a:r>
            <a:r>
              <a:rPr lang="en-GB" dirty="0">
                <a:latin typeface="Nunito" pitchFamily="2" charset="0"/>
              </a:rPr>
              <a:t>]</a:t>
            </a:r>
            <a:endParaRPr lang="en-GB" sz="1100" dirty="0">
              <a:latin typeface="Nunito" pitchFamily="2" charset="0"/>
            </a:endParaRPr>
          </a:p>
          <a:p>
            <a:pPr marL="285750" indent="-285750">
              <a:buFont typeface="Arial" panose="020B0604020202020204" pitchFamily="34" charset="0"/>
              <a:buChar char="•"/>
            </a:pPr>
            <a:r>
              <a:rPr lang="en-GB" dirty="0">
                <a:latin typeface="Nunito" pitchFamily="2" charset="0"/>
              </a:rPr>
              <a:t>Use AVCs to purchase extra annual pension from the LGPS or another provider, or take up to 100% of AVCs as tax-free lump sum</a:t>
            </a:r>
          </a:p>
        </p:txBody>
      </p:sp>
      <p:sp>
        <p:nvSpPr>
          <p:cNvPr id="15" name="TextBox 14">
            <a:extLst>
              <a:ext uri="{FF2B5EF4-FFF2-40B4-BE49-F238E27FC236}">
                <a16:creationId xmlns:a16="http://schemas.microsoft.com/office/drawing/2014/main" id="{A1845917-36D3-28C7-85A5-D37BA8840CA9}"/>
              </a:ext>
            </a:extLst>
          </p:cNvPr>
          <p:cNvSpPr txBox="1"/>
          <p:nvPr/>
        </p:nvSpPr>
        <p:spPr>
          <a:xfrm>
            <a:off x="533400" y="2237563"/>
            <a:ext cx="3428999" cy="2339102"/>
          </a:xfrm>
          <a:prstGeom prst="rect">
            <a:avLst/>
          </a:prstGeom>
          <a:noFill/>
        </p:spPr>
        <p:txBody>
          <a:bodyPr wrap="square" rtlCol="0">
            <a:spAutoFit/>
          </a:bodyPr>
          <a:lstStyle/>
          <a:p>
            <a:pPr marL="285750" lvl="0" indent="-285750">
              <a:buFont typeface="Arial" panose="020B0604020202020204" pitchFamily="34" charset="0"/>
              <a:buChar char="•"/>
            </a:pPr>
            <a:endParaRPr lang="en-GB" sz="500" dirty="0">
              <a:latin typeface="Nunito" pitchFamily="2" charset="0"/>
            </a:endParaRPr>
          </a:p>
          <a:p>
            <a:pPr marL="285750" lvl="0" indent="-285750">
              <a:spcAft>
                <a:spcPts val="600"/>
              </a:spcAft>
              <a:buFont typeface="Arial" panose="020B0604020202020204" pitchFamily="34" charset="0"/>
              <a:buChar char="•"/>
            </a:pPr>
            <a:r>
              <a:rPr lang="en-GB" dirty="0">
                <a:latin typeface="Nunito" pitchFamily="2" charset="0"/>
              </a:rPr>
              <a:t>APCs are extra contributions to buy extra annual pension </a:t>
            </a:r>
            <a:endParaRPr lang="en-GB" sz="1100" dirty="0">
              <a:latin typeface="Nunito" pitchFamily="2" charset="0"/>
            </a:endParaRPr>
          </a:p>
          <a:p>
            <a:pPr marL="285750" lvl="0" indent="-285750">
              <a:spcAft>
                <a:spcPts val="600"/>
              </a:spcAft>
              <a:buFont typeface="Arial" panose="020B0604020202020204" pitchFamily="34" charset="0"/>
              <a:buChar char="•"/>
            </a:pPr>
            <a:r>
              <a:rPr lang="en-GB" dirty="0">
                <a:latin typeface="Nunito" pitchFamily="2" charset="0"/>
              </a:rPr>
              <a:t>APCs taken directly from your pay</a:t>
            </a:r>
            <a:endParaRPr lang="en-GB" sz="1100" dirty="0">
              <a:latin typeface="Nunito" pitchFamily="2" charset="0"/>
            </a:endParaRPr>
          </a:p>
          <a:p>
            <a:pPr marL="285750" lvl="0" indent="-285750">
              <a:spcAft>
                <a:spcPts val="600"/>
              </a:spcAft>
              <a:buFont typeface="Arial" panose="020B0604020202020204" pitchFamily="34" charset="0"/>
              <a:buChar char="•"/>
            </a:pPr>
            <a:r>
              <a:rPr lang="en-GB" dirty="0">
                <a:latin typeface="Nunito" pitchFamily="2" charset="0"/>
              </a:rPr>
              <a:t>Extra pension is paid with your LGPS pension  </a:t>
            </a:r>
          </a:p>
          <a:p>
            <a:pPr marL="285750" indent="-285750">
              <a:spcAft>
                <a:spcPts val="600"/>
              </a:spcAft>
              <a:buFont typeface="Arial" panose="020B0604020202020204" pitchFamily="34" charset="0"/>
              <a:buChar char="•"/>
            </a:pPr>
            <a:r>
              <a:rPr lang="en-GB" dirty="0">
                <a:latin typeface="Nunito" pitchFamily="2" charset="0"/>
              </a:rPr>
              <a:t>APC calculator</a:t>
            </a:r>
            <a:endParaRPr lang="en-GB" dirty="0">
              <a:latin typeface="Nunito" pitchFamily="2" charset="0"/>
              <a:hlinkClick r:id="rId3"/>
            </a:endParaRPr>
          </a:p>
        </p:txBody>
      </p:sp>
      <p:sp>
        <p:nvSpPr>
          <p:cNvPr id="4" name="TextBox 3">
            <a:extLst>
              <a:ext uri="{FF2B5EF4-FFF2-40B4-BE49-F238E27FC236}">
                <a16:creationId xmlns:a16="http://schemas.microsoft.com/office/drawing/2014/main" id="{E2B9DDBE-E54A-CEBB-E308-95C434181020}"/>
              </a:ext>
            </a:extLst>
          </p:cNvPr>
          <p:cNvSpPr txBox="1"/>
          <p:nvPr/>
        </p:nvSpPr>
        <p:spPr>
          <a:xfrm>
            <a:off x="533400" y="4496450"/>
            <a:ext cx="2591333" cy="907941"/>
          </a:xfrm>
          <a:prstGeom prst="rect">
            <a:avLst/>
          </a:prstGeom>
          <a:noFill/>
        </p:spPr>
        <p:txBody>
          <a:bodyPr wrap="square" rtlCol="0">
            <a:spAutoFit/>
          </a:bodyPr>
          <a:lstStyle/>
          <a:p>
            <a:pPr marL="285750" lvl="0" indent="-285750">
              <a:buFont typeface="Arial" panose="020B0604020202020204" pitchFamily="34" charset="0"/>
              <a:buChar char="•"/>
            </a:pPr>
            <a:endParaRPr lang="en-GB" sz="500" dirty="0">
              <a:latin typeface="Nunito" pitchFamily="2" charset="0"/>
            </a:endParaRPr>
          </a:p>
          <a:p>
            <a:pPr>
              <a:spcAft>
                <a:spcPts val="600"/>
              </a:spcAft>
            </a:pPr>
            <a:r>
              <a:rPr lang="en-GB" sz="1200" dirty="0">
                <a:latin typeface="Nunito" pitchFamily="2" charset="0"/>
                <a:hlinkClick r:id="rId4"/>
              </a:rPr>
              <a:t>www.scotlgpsmember.org/help-and-support/tools-and-calculators/buy-extra-pension-calculator/ </a:t>
            </a:r>
            <a:endParaRPr lang="en-GB" sz="1200" dirty="0">
              <a:latin typeface="Nunito" pitchFamily="2" charset="0"/>
              <a:hlinkClick r:id="rId3"/>
            </a:endParaRPr>
          </a:p>
        </p:txBody>
      </p:sp>
      <p:pic>
        <p:nvPicPr>
          <p:cNvPr id="10" name="Picture 9">
            <a:extLst>
              <a:ext uri="{FF2B5EF4-FFF2-40B4-BE49-F238E27FC236}">
                <a16:creationId xmlns:a16="http://schemas.microsoft.com/office/drawing/2014/main" id="{AC6B2A94-5962-A08F-3096-BCCADFD8DA32}"/>
              </a:ext>
            </a:extLst>
          </p:cNvPr>
          <p:cNvPicPr>
            <a:picLocks noChangeAspect="1"/>
          </p:cNvPicPr>
          <p:nvPr/>
        </p:nvPicPr>
        <p:blipFill>
          <a:blip r:embed="rId5"/>
          <a:stretch>
            <a:fillRect/>
          </a:stretch>
        </p:blipFill>
        <p:spPr>
          <a:xfrm>
            <a:off x="3145073" y="4185834"/>
            <a:ext cx="1970165" cy="1976593"/>
          </a:xfrm>
          <a:prstGeom prst="rect">
            <a:avLst/>
          </a:prstGeom>
        </p:spPr>
      </p:pic>
    </p:spTree>
    <p:extLst>
      <p:ext uri="{BB962C8B-B14F-4D97-AF65-F5344CB8AC3E}">
        <p14:creationId xmlns:p14="http://schemas.microsoft.com/office/powerpoint/2010/main" val="724158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Rounded Corners 35">
            <a:extLst>
              <a:ext uri="{FF2B5EF4-FFF2-40B4-BE49-F238E27FC236}">
                <a16:creationId xmlns:a16="http://schemas.microsoft.com/office/drawing/2014/main" id="{C724DCC5-70CB-FFEF-D8BC-BC06F55892F8}"/>
              </a:ext>
            </a:extLst>
          </p:cNvPr>
          <p:cNvSpPr/>
          <p:nvPr/>
        </p:nvSpPr>
        <p:spPr>
          <a:xfrm>
            <a:off x="5197590" y="1156698"/>
            <a:ext cx="3677041" cy="4139149"/>
          </a:xfrm>
          <a:prstGeom prst="roundRect">
            <a:avLst/>
          </a:prstGeom>
          <a:solidFill>
            <a:srgbClr val="E2F0D9"/>
          </a:solidFill>
          <a:ln>
            <a:solidFill>
              <a:srgbClr val="E2F0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buClr>
                <a:srgbClr val="CE141D"/>
              </a:buClr>
            </a:pPr>
            <a:endParaRPr lang="cy-GB" dirty="0"/>
          </a:p>
        </p:txBody>
      </p:sp>
      <p:sp>
        <p:nvSpPr>
          <p:cNvPr id="34" name="Rectangle: Rounded Corners 33">
            <a:extLst>
              <a:ext uri="{FF2B5EF4-FFF2-40B4-BE49-F238E27FC236}">
                <a16:creationId xmlns:a16="http://schemas.microsoft.com/office/drawing/2014/main" id="{D5EE7DDB-7777-4320-8A8B-2158CC0D8821}"/>
              </a:ext>
            </a:extLst>
          </p:cNvPr>
          <p:cNvSpPr/>
          <p:nvPr/>
        </p:nvSpPr>
        <p:spPr>
          <a:xfrm>
            <a:off x="259104" y="1156698"/>
            <a:ext cx="3677041" cy="4149080"/>
          </a:xfrm>
          <a:prstGeom prst="roundRect">
            <a:avLst/>
          </a:prstGeom>
          <a:solidFill>
            <a:srgbClr val="FBE5D6"/>
          </a:solidFill>
          <a:ln>
            <a:solidFill>
              <a:srgbClr val="FBE5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buClr>
                <a:srgbClr val="CE141D"/>
              </a:buClr>
            </a:pPr>
            <a:endParaRPr lang="cy-GB" dirty="0"/>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6D901307-DC1B-F575-BCA1-1F3E9354CFEB}"/>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19" name="TextBox 18">
            <a:extLst>
              <a:ext uri="{FF2B5EF4-FFF2-40B4-BE49-F238E27FC236}">
                <a16:creationId xmlns:a16="http://schemas.microsoft.com/office/drawing/2014/main" id="{141840CF-8980-7451-70D8-D8F8CA90F1E6}"/>
              </a:ext>
            </a:extLst>
          </p:cNvPr>
          <p:cNvSpPr txBox="1"/>
          <p:nvPr/>
        </p:nvSpPr>
        <p:spPr>
          <a:xfrm>
            <a:off x="411616" y="1807450"/>
            <a:ext cx="3409962" cy="3583032"/>
          </a:xfrm>
          <a:prstGeom prst="rect">
            <a:avLst/>
          </a:prstGeom>
          <a:noFill/>
        </p:spPr>
        <p:txBody>
          <a:bodyPr wrap="square" rtlCol="0">
            <a:spAutoFit/>
          </a:bodyPr>
          <a:lstStyle/>
          <a:p>
            <a:pPr marL="285750" indent="-285750">
              <a:spcAft>
                <a:spcPts val="1100"/>
              </a:spcAft>
              <a:buFont typeface="Arial" panose="020B0604020202020204" pitchFamily="34" charset="0"/>
              <a:buChar char="•"/>
            </a:pPr>
            <a:r>
              <a:rPr lang="en-GB" sz="1600" dirty="0">
                <a:latin typeface="Nunito" pitchFamily="2" charset="0"/>
              </a:rPr>
              <a:t>Pay monthly or make a one-off lump sum payment</a:t>
            </a:r>
          </a:p>
          <a:p>
            <a:pPr marL="285750" indent="-285750">
              <a:spcAft>
                <a:spcPts val="1100"/>
              </a:spcAft>
              <a:buFont typeface="Arial" panose="020B0604020202020204" pitchFamily="34" charset="0"/>
              <a:buChar char="•"/>
            </a:pPr>
            <a:r>
              <a:rPr lang="en-GB" sz="1600" dirty="0">
                <a:latin typeface="Nunito" pitchFamily="2" charset="0"/>
              </a:rPr>
              <a:t>Cost depends on how much extra pension you want to buy, your age and how you spread payments</a:t>
            </a:r>
          </a:p>
          <a:p>
            <a:pPr marL="285750" indent="-285750">
              <a:spcAft>
                <a:spcPts val="1100"/>
              </a:spcAft>
              <a:buFont typeface="Arial" panose="020B0604020202020204" pitchFamily="34" charset="0"/>
              <a:buChar char="•"/>
            </a:pPr>
            <a:r>
              <a:rPr lang="en-GB" sz="1600" dirty="0">
                <a:latin typeface="Nunito" pitchFamily="2" charset="0"/>
              </a:rPr>
              <a:t>Increases/decreases in line with inflation</a:t>
            </a:r>
          </a:p>
          <a:p>
            <a:pPr marL="285750" indent="-285750">
              <a:spcAft>
                <a:spcPts val="1100"/>
              </a:spcAft>
              <a:buFont typeface="Arial" panose="020B0604020202020204" pitchFamily="34" charset="0"/>
              <a:buChar char="•"/>
            </a:pPr>
            <a:r>
              <a:rPr lang="en-GB" sz="1600" dirty="0">
                <a:latin typeface="Nunito" pitchFamily="2" charset="0"/>
              </a:rPr>
              <a:t>No investment opportunity</a:t>
            </a:r>
          </a:p>
          <a:p>
            <a:pPr marL="285750" indent="-285750">
              <a:spcAft>
                <a:spcPts val="1100"/>
              </a:spcAft>
              <a:buFont typeface="Arial" panose="020B0604020202020204" pitchFamily="34" charset="0"/>
              <a:buChar char="•"/>
            </a:pPr>
            <a:r>
              <a:rPr lang="en-GB" sz="1600" dirty="0">
                <a:latin typeface="Nunito" pitchFamily="2" charset="0"/>
              </a:rPr>
              <a:t>No option to buy additional survivor’s pension or benefits</a:t>
            </a:r>
          </a:p>
          <a:p>
            <a:pPr marL="171450" indent="-171450">
              <a:buFont typeface="Arial" panose="020B0604020202020204" pitchFamily="34" charset="0"/>
              <a:buChar char="•"/>
            </a:pPr>
            <a:endParaRPr lang="en-GB" sz="500" dirty="0"/>
          </a:p>
        </p:txBody>
      </p:sp>
      <p:sp>
        <p:nvSpPr>
          <p:cNvPr id="29" name="TextBox 28">
            <a:extLst>
              <a:ext uri="{FF2B5EF4-FFF2-40B4-BE49-F238E27FC236}">
                <a16:creationId xmlns:a16="http://schemas.microsoft.com/office/drawing/2014/main" id="{50B7F650-E59E-5FD0-0A92-3BB23277325F}"/>
              </a:ext>
            </a:extLst>
          </p:cNvPr>
          <p:cNvSpPr txBox="1"/>
          <p:nvPr/>
        </p:nvSpPr>
        <p:spPr>
          <a:xfrm>
            <a:off x="5322422" y="1774605"/>
            <a:ext cx="3409962" cy="3365024"/>
          </a:xfrm>
          <a:prstGeom prst="rect">
            <a:avLst/>
          </a:prstGeom>
          <a:noFill/>
        </p:spPr>
        <p:txBody>
          <a:bodyPr wrap="square" rtlCol="0">
            <a:spAutoFit/>
          </a:bodyPr>
          <a:lstStyle/>
          <a:p>
            <a:pPr marL="285750" indent="-285750">
              <a:spcAft>
                <a:spcPts val="1100"/>
              </a:spcAft>
              <a:buFont typeface="Arial" panose="020B0604020202020204" pitchFamily="34" charset="0"/>
              <a:buChar char="•"/>
            </a:pPr>
            <a:r>
              <a:rPr lang="en-GB" sz="1600" dirty="0">
                <a:latin typeface="Nunito" pitchFamily="2" charset="0"/>
              </a:rPr>
              <a:t>You decide how much you pay</a:t>
            </a:r>
          </a:p>
          <a:p>
            <a:pPr marL="285750" indent="-285750">
              <a:spcAft>
                <a:spcPts val="1100"/>
              </a:spcAft>
              <a:buFont typeface="Arial" panose="020B0604020202020204" pitchFamily="34" charset="0"/>
              <a:buChar char="•"/>
            </a:pPr>
            <a:r>
              <a:rPr lang="en-GB" sz="1600" dirty="0">
                <a:latin typeface="Nunito" pitchFamily="2" charset="0"/>
              </a:rPr>
              <a:t>You can change the amount at any time</a:t>
            </a:r>
          </a:p>
          <a:p>
            <a:pPr marL="285750" indent="-285750">
              <a:spcAft>
                <a:spcPts val="1100"/>
              </a:spcAft>
              <a:buFont typeface="Arial" panose="020B0604020202020204" pitchFamily="34" charset="0"/>
              <a:buChar char="•"/>
            </a:pPr>
            <a:r>
              <a:rPr lang="en-GB" sz="1600" dirty="0">
                <a:latin typeface="Nunito" pitchFamily="2" charset="0"/>
              </a:rPr>
              <a:t>You decide where to invest your money – review your choices regularly</a:t>
            </a:r>
          </a:p>
          <a:p>
            <a:pPr marL="285750" indent="-285750">
              <a:spcAft>
                <a:spcPts val="1100"/>
              </a:spcAft>
              <a:buFont typeface="Arial" panose="020B0604020202020204" pitchFamily="34" charset="0"/>
              <a:buChar char="•"/>
            </a:pPr>
            <a:r>
              <a:rPr lang="en-GB" sz="1600" dirty="0">
                <a:latin typeface="Nunito" pitchFamily="2" charset="0"/>
              </a:rPr>
              <a:t>AVCs will increase/decrease in line with investment performance</a:t>
            </a:r>
          </a:p>
          <a:p>
            <a:pPr marL="285750" indent="-285750">
              <a:spcAft>
                <a:spcPts val="1100"/>
              </a:spcAft>
              <a:buFont typeface="Arial" panose="020B0604020202020204" pitchFamily="34" charset="0"/>
              <a:buChar char="•"/>
            </a:pPr>
            <a:r>
              <a:rPr lang="en-GB" sz="1600" dirty="0">
                <a:latin typeface="Nunito" pitchFamily="2" charset="0"/>
              </a:rPr>
              <a:t>Option to increase survivor’s pension or life cover</a:t>
            </a:r>
          </a:p>
        </p:txBody>
      </p:sp>
      <p:grpSp>
        <p:nvGrpSpPr>
          <p:cNvPr id="25" name="Group 24">
            <a:extLst>
              <a:ext uri="{FF2B5EF4-FFF2-40B4-BE49-F238E27FC236}">
                <a16:creationId xmlns:a16="http://schemas.microsoft.com/office/drawing/2014/main" id="{F0F5B9B2-335D-FE5D-73AD-F4AD9A249C6C}"/>
              </a:ext>
            </a:extLst>
          </p:cNvPr>
          <p:cNvGrpSpPr/>
          <p:nvPr/>
        </p:nvGrpSpPr>
        <p:grpSpPr>
          <a:xfrm>
            <a:off x="3993213" y="1960508"/>
            <a:ext cx="1127776" cy="988133"/>
            <a:chOff x="4017416" y="2197078"/>
            <a:chExt cx="1127776" cy="988133"/>
          </a:xfrm>
        </p:grpSpPr>
        <p:sp>
          <p:nvSpPr>
            <p:cNvPr id="11" name="Oval 10">
              <a:extLst>
                <a:ext uri="{FF2B5EF4-FFF2-40B4-BE49-F238E27FC236}">
                  <a16:creationId xmlns:a16="http://schemas.microsoft.com/office/drawing/2014/main" id="{7A56D755-9634-2C56-CD49-148CE88E70C7}"/>
                </a:ext>
              </a:extLst>
            </p:cNvPr>
            <p:cNvSpPr/>
            <p:nvPr/>
          </p:nvSpPr>
          <p:spPr>
            <a:xfrm>
              <a:off x="4017416" y="2197078"/>
              <a:ext cx="1127776" cy="988133"/>
            </a:xfrm>
            <a:prstGeom prst="ellipse">
              <a:avLst/>
            </a:prstGeom>
            <a:solidFill>
              <a:srgbClr val="0B5E74"/>
            </a:solidFill>
            <a:ln>
              <a:solidFill>
                <a:srgbClr val="0B5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raphic 13" descr="Money with solid fill">
              <a:extLst>
                <a:ext uri="{FF2B5EF4-FFF2-40B4-BE49-F238E27FC236}">
                  <a16:creationId xmlns:a16="http://schemas.microsoft.com/office/drawing/2014/main" id="{046DD9C2-E2DD-3337-FB6F-1DB30439CF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15521" y="2307242"/>
              <a:ext cx="512956" cy="512956"/>
            </a:xfrm>
            <a:prstGeom prst="rect">
              <a:avLst/>
            </a:prstGeom>
          </p:spPr>
        </p:pic>
        <p:sp>
          <p:nvSpPr>
            <p:cNvPr id="28" name="TextBox 27">
              <a:extLst>
                <a:ext uri="{FF2B5EF4-FFF2-40B4-BE49-F238E27FC236}">
                  <a16:creationId xmlns:a16="http://schemas.microsoft.com/office/drawing/2014/main" id="{D6C8F033-B254-1902-23A1-C72192B9077C}"/>
                </a:ext>
              </a:extLst>
            </p:cNvPr>
            <p:cNvSpPr txBox="1"/>
            <p:nvPr/>
          </p:nvSpPr>
          <p:spPr>
            <a:xfrm>
              <a:off x="4224932" y="2757604"/>
              <a:ext cx="675616" cy="369332"/>
            </a:xfrm>
            <a:prstGeom prst="rect">
              <a:avLst/>
            </a:prstGeom>
            <a:noFill/>
          </p:spPr>
          <p:txBody>
            <a:bodyPr wrap="square" rtlCol="0">
              <a:spAutoFit/>
            </a:bodyPr>
            <a:lstStyle/>
            <a:p>
              <a:pPr algn="ctr"/>
              <a:r>
                <a:rPr lang="en-GB" dirty="0">
                  <a:solidFill>
                    <a:schemeClr val="bg1"/>
                  </a:solidFill>
                </a:rPr>
                <a:t>Cost</a:t>
              </a:r>
            </a:p>
          </p:txBody>
        </p:sp>
      </p:grpSp>
      <p:grpSp>
        <p:nvGrpSpPr>
          <p:cNvPr id="38" name="Group 37">
            <a:extLst>
              <a:ext uri="{FF2B5EF4-FFF2-40B4-BE49-F238E27FC236}">
                <a16:creationId xmlns:a16="http://schemas.microsoft.com/office/drawing/2014/main" id="{7EBE5128-395A-6C73-21E8-4F637A492617}"/>
              </a:ext>
            </a:extLst>
          </p:cNvPr>
          <p:cNvGrpSpPr/>
          <p:nvPr/>
        </p:nvGrpSpPr>
        <p:grpSpPr>
          <a:xfrm>
            <a:off x="3987130" y="4218191"/>
            <a:ext cx="1139942" cy="988133"/>
            <a:chOff x="4005250" y="4787463"/>
            <a:chExt cx="1139942" cy="988133"/>
          </a:xfrm>
        </p:grpSpPr>
        <p:sp>
          <p:nvSpPr>
            <p:cNvPr id="5" name="Oval 4">
              <a:extLst>
                <a:ext uri="{FF2B5EF4-FFF2-40B4-BE49-F238E27FC236}">
                  <a16:creationId xmlns:a16="http://schemas.microsoft.com/office/drawing/2014/main" id="{9B5CBF5E-6565-E34E-CBDA-B416335F714E}"/>
                </a:ext>
              </a:extLst>
            </p:cNvPr>
            <p:cNvSpPr/>
            <p:nvPr/>
          </p:nvSpPr>
          <p:spPr>
            <a:xfrm>
              <a:off x="4005250" y="4787463"/>
              <a:ext cx="1127776" cy="988133"/>
            </a:xfrm>
            <a:prstGeom prst="ellipse">
              <a:avLst/>
            </a:prstGeom>
            <a:solidFill>
              <a:srgbClr val="0B5E74"/>
            </a:solidFill>
            <a:ln>
              <a:solidFill>
                <a:srgbClr val="0B5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Home1 with solid fill">
              <a:extLst>
                <a:ext uri="{FF2B5EF4-FFF2-40B4-BE49-F238E27FC236}">
                  <a16:creationId xmlns:a16="http://schemas.microsoft.com/office/drawing/2014/main" id="{894300BC-F467-A40A-B490-7409EFEB1E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03987" y="4913276"/>
              <a:ext cx="530302" cy="530302"/>
            </a:xfrm>
            <a:prstGeom prst="rect">
              <a:avLst/>
            </a:prstGeom>
          </p:spPr>
        </p:pic>
        <p:sp>
          <p:nvSpPr>
            <p:cNvPr id="45" name="TextBox 44">
              <a:extLst>
                <a:ext uri="{FF2B5EF4-FFF2-40B4-BE49-F238E27FC236}">
                  <a16:creationId xmlns:a16="http://schemas.microsoft.com/office/drawing/2014/main" id="{A641EE3D-6284-2357-75CE-1A1EADAFE4A8}"/>
                </a:ext>
              </a:extLst>
            </p:cNvPr>
            <p:cNvSpPr txBox="1"/>
            <p:nvPr/>
          </p:nvSpPr>
          <p:spPr>
            <a:xfrm>
              <a:off x="4017416" y="5294245"/>
              <a:ext cx="1127776" cy="369332"/>
            </a:xfrm>
            <a:prstGeom prst="rect">
              <a:avLst/>
            </a:prstGeom>
            <a:noFill/>
          </p:spPr>
          <p:txBody>
            <a:bodyPr wrap="square" rtlCol="0">
              <a:spAutoFit/>
            </a:bodyPr>
            <a:lstStyle/>
            <a:p>
              <a:pPr algn="ctr"/>
              <a:r>
                <a:rPr lang="en-GB" dirty="0">
                  <a:solidFill>
                    <a:schemeClr val="bg1"/>
                  </a:solidFill>
                </a:rPr>
                <a:t>Survivors</a:t>
              </a:r>
            </a:p>
          </p:txBody>
        </p:sp>
      </p:grpSp>
      <p:grpSp>
        <p:nvGrpSpPr>
          <p:cNvPr id="39" name="Group 38">
            <a:extLst>
              <a:ext uri="{FF2B5EF4-FFF2-40B4-BE49-F238E27FC236}">
                <a16:creationId xmlns:a16="http://schemas.microsoft.com/office/drawing/2014/main" id="{9DBDEA42-AA04-235B-17C6-47ECF7757D45}"/>
              </a:ext>
            </a:extLst>
          </p:cNvPr>
          <p:cNvGrpSpPr/>
          <p:nvPr/>
        </p:nvGrpSpPr>
        <p:grpSpPr>
          <a:xfrm>
            <a:off x="4008111" y="3116415"/>
            <a:ext cx="1127776" cy="988133"/>
            <a:chOff x="4005250" y="3608845"/>
            <a:chExt cx="1127776" cy="988133"/>
          </a:xfrm>
        </p:grpSpPr>
        <p:sp>
          <p:nvSpPr>
            <p:cNvPr id="7" name="Oval 6">
              <a:extLst>
                <a:ext uri="{FF2B5EF4-FFF2-40B4-BE49-F238E27FC236}">
                  <a16:creationId xmlns:a16="http://schemas.microsoft.com/office/drawing/2014/main" id="{1B605B5D-D9A7-D871-1EE6-3022B3075C1B}"/>
                </a:ext>
              </a:extLst>
            </p:cNvPr>
            <p:cNvSpPr/>
            <p:nvPr/>
          </p:nvSpPr>
          <p:spPr>
            <a:xfrm>
              <a:off x="4005250" y="3608845"/>
              <a:ext cx="1127776" cy="988133"/>
            </a:xfrm>
            <a:prstGeom prst="ellipse">
              <a:avLst/>
            </a:prstGeom>
            <a:solidFill>
              <a:srgbClr val="0B5E74"/>
            </a:solidFill>
            <a:ln>
              <a:solidFill>
                <a:srgbClr val="0B5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450101DC-7639-B2D4-6D9C-344DFB405F60}"/>
                </a:ext>
              </a:extLst>
            </p:cNvPr>
            <p:cNvSpPr txBox="1"/>
            <p:nvPr/>
          </p:nvSpPr>
          <p:spPr>
            <a:xfrm>
              <a:off x="4075735" y="4096239"/>
              <a:ext cx="992528" cy="369332"/>
            </a:xfrm>
            <a:prstGeom prst="rect">
              <a:avLst/>
            </a:prstGeom>
            <a:noFill/>
          </p:spPr>
          <p:txBody>
            <a:bodyPr wrap="square" rtlCol="0">
              <a:spAutoFit/>
            </a:bodyPr>
            <a:lstStyle/>
            <a:p>
              <a:pPr algn="ctr"/>
              <a:r>
                <a:rPr lang="en-GB" dirty="0">
                  <a:solidFill>
                    <a:schemeClr val="bg1"/>
                  </a:solidFill>
                </a:rPr>
                <a:t>Growth</a:t>
              </a:r>
            </a:p>
          </p:txBody>
        </p:sp>
        <p:pic>
          <p:nvPicPr>
            <p:cNvPr id="49" name="Graphic 48" descr="Bar graph with upward trend with solid fill">
              <a:extLst>
                <a:ext uri="{FF2B5EF4-FFF2-40B4-BE49-F238E27FC236}">
                  <a16:creationId xmlns:a16="http://schemas.microsoft.com/office/drawing/2014/main" id="{30713B69-8B4A-C96D-5106-EC3D3AB6D66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20174" y="3728881"/>
              <a:ext cx="494346" cy="494346"/>
            </a:xfrm>
            <a:prstGeom prst="rect">
              <a:avLst/>
            </a:prstGeom>
          </p:spPr>
        </p:pic>
      </p:grpSp>
      <p:sp>
        <p:nvSpPr>
          <p:cNvPr id="35" name="Rectangle: Rounded Corners 34">
            <a:extLst>
              <a:ext uri="{FF2B5EF4-FFF2-40B4-BE49-F238E27FC236}">
                <a16:creationId xmlns:a16="http://schemas.microsoft.com/office/drawing/2014/main" id="{81C8337D-2AE1-F5EA-DDCA-EF4AD614396F}"/>
              </a:ext>
            </a:extLst>
          </p:cNvPr>
          <p:cNvSpPr/>
          <p:nvPr/>
        </p:nvSpPr>
        <p:spPr>
          <a:xfrm>
            <a:off x="585318" y="756144"/>
            <a:ext cx="2823044" cy="862243"/>
          </a:xfrm>
          <a:prstGeom prst="roundRect">
            <a:avLst/>
          </a:prstGeom>
          <a:solidFill>
            <a:schemeClr val="bg1"/>
          </a:solidFill>
          <a:ln>
            <a:solidFill>
              <a:srgbClr val="FBE5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000" b="1" dirty="0">
                <a:solidFill>
                  <a:schemeClr val="tx1"/>
                </a:solidFill>
                <a:latin typeface="Nunito" pitchFamily="2" charset="0"/>
              </a:rPr>
              <a:t>Additional Pension Contributions (APCs)</a:t>
            </a:r>
          </a:p>
        </p:txBody>
      </p:sp>
      <p:sp>
        <p:nvSpPr>
          <p:cNvPr id="37" name="Rectangle: Rounded Corners 36">
            <a:extLst>
              <a:ext uri="{FF2B5EF4-FFF2-40B4-BE49-F238E27FC236}">
                <a16:creationId xmlns:a16="http://schemas.microsoft.com/office/drawing/2014/main" id="{99E677B8-C6FA-DC07-1368-01F105E8F36E}"/>
              </a:ext>
            </a:extLst>
          </p:cNvPr>
          <p:cNvSpPr/>
          <p:nvPr/>
        </p:nvSpPr>
        <p:spPr>
          <a:xfrm>
            <a:off x="5572099" y="756144"/>
            <a:ext cx="2823044" cy="862243"/>
          </a:xfrm>
          <a:prstGeom prst="roundRect">
            <a:avLst/>
          </a:prstGeom>
          <a:solidFill>
            <a:schemeClr val="bg1"/>
          </a:solidFill>
          <a:ln>
            <a:solidFill>
              <a:srgbClr val="E2F0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Nunito" pitchFamily="2" charset="0"/>
              </a:rPr>
              <a:t>Additional Voluntary Contributions (AVCs)</a:t>
            </a:r>
          </a:p>
        </p:txBody>
      </p:sp>
    </p:spTree>
    <p:extLst>
      <p:ext uri="{BB962C8B-B14F-4D97-AF65-F5344CB8AC3E}">
        <p14:creationId xmlns:p14="http://schemas.microsoft.com/office/powerpoint/2010/main" val="2786853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3" name="Content Placeholder 4">
            <a:extLst>
              <a:ext uri="{FF2B5EF4-FFF2-40B4-BE49-F238E27FC236}">
                <a16:creationId xmlns:a16="http://schemas.microsoft.com/office/drawing/2014/main" id="{F8D1D43E-2DD1-ABB9-89FC-0238F366A6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4" name="TextBox 3">
            <a:extLst>
              <a:ext uri="{FF2B5EF4-FFF2-40B4-BE49-F238E27FC236}">
                <a16:creationId xmlns:a16="http://schemas.microsoft.com/office/drawing/2014/main" id="{707B41FE-FACE-1FB6-2850-3A9380AAB13A}"/>
              </a:ext>
            </a:extLst>
          </p:cNvPr>
          <p:cNvSpPr txBox="1"/>
          <p:nvPr/>
        </p:nvSpPr>
        <p:spPr>
          <a:xfrm>
            <a:off x="431800" y="695573"/>
            <a:ext cx="8529950" cy="584775"/>
          </a:xfrm>
          <a:prstGeom prst="rect">
            <a:avLst/>
          </a:prstGeom>
          <a:noFill/>
        </p:spPr>
        <p:txBody>
          <a:bodyPr wrap="square">
            <a:spAutoFit/>
          </a:bodyPr>
          <a:lstStyle/>
          <a:p>
            <a:r>
              <a:rPr lang="cy-GB" sz="3200" b="1" dirty="0">
                <a:solidFill>
                  <a:schemeClr val="accent2"/>
                </a:solidFill>
                <a:latin typeface="Nunito" pitchFamily="2" charset="0"/>
                <a:cs typeface="Times New Roman" panose="02020603050405020304" pitchFamily="18" charset="0"/>
              </a:rPr>
              <a:t>The McCloud Remedy</a:t>
            </a:r>
            <a:endParaRPr lang="en-GB" sz="3200" b="1" dirty="0">
              <a:solidFill>
                <a:schemeClr val="accent2"/>
              </a:solidFill>
              <a:latin typeface="Franklin Gothic Medium" panose="020B0603020102020204" pitchFamily="34" charset="0"/>
            </a:endParaRPr>
          </a:p>
        </p:txBody>
      </p:sp>
      <p:pic>
        <p:nvPicPr>
          <p:cNvPr id="6" name="Online Media 5" title="The McCloud Remedy">
            <a:hlinkClick r:id="" action="ppaction://media"/>
            <a:extLst>
              <a:ext uri="{FF2B5EF4-FFF2-40B4-BE49-F238E27FC236}">
                <a16:creationId xmlns:a16="http://schemas.microsoft.com/office/drawing/2014/main" id="{599E376D-7E30-18E6-70F7-596700C3C7CB}"/>
              </a:ext>
            </a:extLst>
          </p:cNvPr>
          <p:cNvPicPr>
            <a:picLocks noRot="1" noChangeAspect="1"/>
          </p:cNvPicPr>
          <p:nvPr>
            <a:videoFile r:link="rId1"/>
          </p:nvPr>
        </p:nvPicPr>
        <p:blipFill>
          <a:blip r:embed="rId4"/>
          <a:stretch>
            <a:fillRect/>
          </a:stretch>
        </p:blipFill>
        <p:spPr>
          <a:xfrm>
            <a:off x="2286000" y="2143125"/>
            <a:ext cx="4572000" cy="2571750"/>
          </a:xfrm>
          <a:prstGeom prst="rect">
            <a:avLst/>
          </a:prstGeom>
        </p:spPr>
      </p:pic>
      <p:pic>
        <p:nvPicPr>
          <p:cNvPr id="5" name="Picture 4">
            <a:extLst>
              <a:ext uri="{FF2B5EF4-FFF2-40B4-BE49-F238E27FC236}">
                <a16:creationId xmlns:a16="http://schemas.microsoft.com/office/drawing/2014/main" id="{9BB30D3B-D2C1-7E46-6D82-3DC858E9B922}"/>
              </a:ext>
            </a:extLst>
          </p:cNvPr>
          <p:cNvPicPr>
            <a:picLocks noChangeAspect="1"/>
          </p:cNvPicPr>
          <p:nvPr/>
        </p:nvPicPr>
        <p:blipFill>
          <a:blip r:embed="rId5"/>
          <a:stretch>
            <a:fillRect/>
          </a:stretch>
        </p:blipFill>
        <p:spPr>
          <a:xfrm>
            <a:off x="212344" y="4714875"/>
            <a:ext cx="1990086" cy="1995176"/>
          </a:xfrm>
          <a:prstGeom prst="rect">
            <a:avLst/>
          </a:prstGeom>
        </p:spPr>
      </p:pic>
    </p:spTree>
    <p:extLst>
      <p:ext uri="{BB962C8B-B14F-4D97-AF65-F5344CB8AC3E}">
        <p14:creationId xmlns:p14="http://schemas.microsoft.com/office/powerpoint/2010/main" val="387401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7">
            <a:extLst>
              <a:ext uri="{FF2B5EF4-FFF2-40B4-BE49-F238E27FC236}">
                <a16:creationId xmlns:a16="http://schemas.microsoft.com/office/drawing/2014/main" id="{2708C27B-C1B1-A21C-0533-C14E2C026001}"/>
              </a:ext>
            </a:extLst>
          </p:cNvPr>
          <p:cNvSpPr/>
          <p:nvPr/>
        </p:nvSpPr>
        <p:spPr>
          <a:xfrm>
            <a:off x="4649123" y="3304526"/>
            <a:ext cx="4058313" cy="1833960"/>
          </a:xfrm>
          <a:prstGeom prst="roundRect">
            <a:avLst>
              <a:gd name="adj" fmla="val 6408"/>
            </a:avLst>
          </a:prstGeom>
          <a:solidFill>
            <a:srgbClr val="E2F0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lnSpc>
                <a:spcPts val="1950"/>
              </a:lnSpc>
            </a:pPr>
            <a:endParaRPr lang="en-GB" dirty="0">
              <a:latin typeface="Nunito" pitchFamily="2" charset="0"/>
              <a:cs typeface="Calibri" panose="020F0502020204030204" pitchFamily="34" charset="0"/>
            </a:endParaRPr>
          </a:p>
          <a:p>
            <a:pPr algn="r">
              <a:lnSpc>
                <a:spcPts val="1950"/>
              </a:lnSpc>
            </a:pPr>
            <a:endParaRPr lang="en-GB" dirty="0">
              <a:latin typeface="Nunito" pitchFamily="2" charset="0"/>
              <a:cs typeface="Calibri" panose="020F0502020204030204" pitchFamily="34" charset="0"/>
            </a:endParaRPr>
          </a:p>
          <a:p>
            <a:pPr algn="r">
              <a:lnSpc>
                <a:spcPts val="1950"/>
              </a:lnSpc>
            </a:pPr>
            <a:endParaRPr lang="en-GB" dirty="0">
              <a:latin typeface="Nunito" pitchFamily="2" charset="0"/>
              <a:cs typeface="Calibri" panose="020F0502020204030204" pitchFamily="34" charset="0"/>
            </a:endParaRPr>
          </a:p>
          <a:p>
            <a:pPr algn="r">
              <a:lnSpc>
                <a:spcPts val="1950"/>
              </a:lnSpc>
            </a:pPr>
            <a:endParaRPr lang="en-GB" dirty="0">
              <a:latin typeface="Nunito" pitchFamily="2" charset="0"/>
              <a:cs typeface="Calibri" panose="020F0502020204030204" pitchFamily="34" charset="0"/>
            </a:endParaRPr>
          </a:p>
          <a:p>
            <a:pPr algn="r">
              <a:lnSpc>
                <a:spcPts val="1950"/>
              </a:lnSpc>
            </a:pPr>
            <a:r>
              <a:rPr lang="en-GB" dirty="0">
                <a:solidFill>
                  <a:schemeClr val="tx1"/>
                </a:solidFill>
                <a:latin typeface="Nunito" pitchFamily="2" charset="0"/>
                <a:cs typeface="Calibri" panose="020F0502020204030204" pitchFamily="34" charset="0"/>
              </a:rPr>
              <a:t>Take a refund of</a:t>
            </a:r>
          </a:p>
          <a:p>
            <a:pPr algn="r">
              <a:lnSpc>
                <a:spcPts val="1950"/>
              </a:lnSpc>
            </a:pPr>
            <a:r>
              <a:rPr lang="en-GB" dirty="0">
                <a:solidFill>
                  <a:schemeClr val="tx1"/>
                </a:solidFill>
                <a:latin typeface="Nunito" pitchFamily="2" charset="0"/>
                <a:cs typeface="Calibri" panose="020F0502020204030204" pitchFamily="34" charset="0"/>
              </a:rPr>
              <a:t>contributions</a:t>
            </a:r>
            <a:endParaRPr lang="en-US" dirty="0">
              <a:solidFill>
                <a:schemeClr val="tx1"/>
              </a:solidFill>
              <a:latin typeface="Nunito" pitchFamily="2" charset="0"/>
            </a:endParaRPr>
          </a:p>
        </p:txBody>
      </p:sp>
      <p:sp>
        <p:nvSpPr>
          <p:cNvPr id="11" name="Rounded Rectangle 16">
            <a:extLst>
              <a:ext uri="{FF2B5EF4-FFF2-40B4-BE49-F238E27FC236}">
                <a16:creationId xmlns:a16="http://schemas.microsoft.com/office/drawing/2014/main" id="{D318DFE8-6447-B531-B1BD-D4823887A47B}"/>
              </a:ext>
            </a:extLst>
          </p:cNvPr>
          <p:cNvSpPr/>
          <p:nvPr/>
        </p:nvSpPr>
        <p:spPr>
          <a:xfrm>
            <a:off x="4649124" y="1381536"/>
            <a:ext cx="4058313" cy="1833960"/>
          </a:xfrm>
          <a:prstGeom prst="roundRect">
            <a:avLst>
              <a:gd name="adj" fmla="val 6408"/>
            </a:avLst>
          </a:prstGeom>
          <a:solidFill>
            <a:srgbClr val="6CB3A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lnSpc>
                <a:spcPts val="1950"/>
              </a:lnSpc>
            </a:pPr>
            <a:r>
              <a:rPr lang="en-US" dirty="0">
                <a:solidFill>
                  <a:schemeClr val="tx1"/>
                </a:solidFill>
                <a:latin typeface="Nunito" pitchFamily="2" charset="0"/>
              </a:rPr>
              <a:t>Transfer your benefits to </a:t>
            </a:r>
          </a:p>
          <a:p>
            <a:pPr algn="r">
              <a:lnSpc>
                <a:spcPts val="1950"/>
              </a:lnSpc>
            </a:pPr>
            <a:r>
              <a:rPr lang="en-US" dirty="0">
                <a:solidFill>
                  <a:schemeClr val="tx1"/>
                </a:solidFill>
                <a:latin typeface="Nunito" pitchFamily="2" charset="0"/>
              </a:rPr>
              <a:t>another pension </a:t>
            </a:r>
          </a:p>
          <a:p>
            <a:pPr algn="r">
              <a:lnSpc>
                <a:spcPts val="1950"/>
              </a:lnSpc>
            </a:pPr>
            <a:r>
              <a:rPr lang="en-US" dirty="0">
                <a:solidFill>
                  <a:schemeClr val="tx1"/>
                </a:solidFill>
                <a:latin typeface="Nunito" pitchFamily="2" charset="0"/>
              </a:rPr>
              <a:t>arrangement</a:t>
            </a:r>
          </a:p>
          <a:p>
            <a:pPr algn="ctr"/>
            <a:endParaRPr lang="en-US" dirty="0"/>
          </a:p>
          <a:p>
            <a:pPr algn="ctr"/>
            <a:endParaRPr lang="en-US" dirty="0"/>
          </a:p>
          <a:p>
            <a:pPr algn="ctr"/>
            <a:endParaRPr lang="en-US" dirty="0"/>
          </a:p>
        </p:txBody>
      </p:sp>
      <p:sp>
        <p:nvSpPr>
          <p:cNvPr id="9" name="Rounded Rectangle 20">
            <a:extLst>
              <a:ext uri="{FF2B5EF4-FFF2-40B4-BE49-F238E27FC236}">
                <a16:creationId xmlns:a16="http://schemas.microsoft.com/office/drawing/2014/main" id="{20B4E348-A7F7-4D29-3184-BA4EDCD7BFE9}"/>
              </a:ext>
            </a:extLst>
          </p:cNvPr>
          <p:cNvSpPr/>
          <p:nvPr/>
        </p:nvSpPr>
        <p:spPr>
          <a:xfrm>
            <a:off x="439705" y="3304526"/>
            <a:ext cx="4058313" cy="1833960"/>
          </a:xfrm>
          <a:prstGeom prst="roundRect">
            <a:avLst>
              <a:gd name="adj" fmla="val 6408"/>
            </a:avLst>
          </a:prstGeom>
          <a:solidFill>
            <a:srgbClr val="FBE5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ts val="1950"/>
              </a:lnSpc>
            </a:pPr>
            <a:endParaRPr lang="en-US" dirty="0">
              <a:latin typeface="Nunito" pitchFamily="2" charset="0"/>
            </a:endParaRPr>
          </a:p>
          <a:p>
            <a:pPr>
              <a:lnSpc>
                <a:spcPts val="1950"/>
              </a:lnSpc>
            </a:pPr>
            <a:endParaRPr lang="en-US" dirty="0">
              <a:latin typeface="Nunito" pitchFamily="2" charset="0"/>
            </a:endParaRPr>
          </a:p>
          <a:p>
            <a:pPr>
              <a:lnSpc>
                <a:spcPts val="1950"/>
              </a:lnSpc>
            </a:pPr>
            <a:endParaRPr lang="en-US" dirty="0">
              <a:latin typeface="Nunito" pitchFamily="2" charset="0"/>
            </a:endParaRPr>
          </a:p>
          <a:p>
            <a:pPr>
              <a:lnSpc>
                <a:spcPts val="1950"/>
              </a:lnSpc>
            </a:pPr>
            <a:r>
              <a:rPr lang="en-US" dirty="0">
                <a:solidFill>
                  <a:schemeClr val="tx1"/>
                </a:solidFill>
                <a:latin typeface="Nunito" pitchFamily="2" charset="0"/>
              </a:rPr>
              <a:t>Combine your pension </a:t>
            </a:r>
          </a:p>
          <a:p>
            <a:pPr>
              <a:lnSpc>
                <a:spcPts val="1950"/>
              </a:lnSpc>
            </a:pPr>
            <a:r>
              <a:rPr lang="en-US" dirty="0">
                <a:solidFill>
                  <a:schemeClr val="tx1"/>
                </a:solidFill>
                <a:latin typeface="Nunito" pitchFamily="2" charset="0"/>
              </a:rPr>
              <a:t>benefits with a new </a:t>
            </a:r>
          </a:p>
          <a:p>
            <a:pPr>
              <a:lnSpc>
                <a:spcPts val="1950"/>
              </a:lnSpc>
            </a:pPr>
            <a:r>
              <a:rPr lang="en-US" dirty="0">
                <a:solidFill>
                  <a:schemeClr val="tx1"/>
                </a:solidFill>
                <a:latin typeface="Nunito" pitchFamily="2" charset="0"/>
              </a:rPr>
              <a:t>LGPS pension account</a:t>
            </a: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FDBB97BE-CA79-E1EB-ECBF-63B30A8F8B79}"/>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0B5E583C-454B-C7D6-B910-311FC7F4E0CF}"/>
              </a:ext>
            </a:extLst>
          </p:cNvPr>
          <p:cNvSpPr txBox="1"/>
          <p:nvPr/>
        </p:nvSpPr>
        <p:spPr>
          <a:xfrm>
            <a:off x="431800" y="784688"/>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Leaving the LGPS</a:t>
            </a:r>
            <a:endParaRPr lang="en-GB" sz="3200" b="1" dirty="0">
              <a:solidFill>
                <a:schemeClr val="accent2"/>
              </a:solidFill>
              <a:latin typeface="Franklin Gothic Medium" panose="020B0603020102020204" pitchFamily="34" charset="0"/>
            </a:endParaRPr>
          </a:p>
        </p:txBody>
      </p:sp>
      <p:sp>
        <p:nvSpPr>
          <p:cNvPr id="4" name="Rounded Rectangle 4">
            <a:extLst>
              <a:ext uri="{FF2B5EF4-FFF2-40B4-BE49-F238E27FC236}">
                <a16:creationId xmlns:a16="http://schemas.microsoft.com/office/drawing/2014/main" id="{900424D9-501F-977E-D485-48C8678327C5}"/>
              </a:ext>
            </a:extLst>
          </p:cNvPr>
          <p:cNvSpPr/>
          <p:nvPr/>
        </p:nvSpPr>
        <p:spPr>
          <a:xfrm>
            <a:off x="436563" y="1381536"/>
            <a:ext cx="4058313" cy="1833960"/>
          </a:xfrm>
          <a:prstGeom prst="roundRect">
            <a:avLst>
              <a:gd name="adj" fmla="val 6408"/>
            </a:avLst>
          </a:prstGeom>
          <a:solidFill>
            <a:srgbClr val="8FB9B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ts val="1950"/>
              </a:lnSpc>
            </a:pPr>
            <a:r>
              <a:rPr lang="en-US" dirty="0">
                <a:solidFill>
                  <a:schemeClr val="tx1"/>
                </a:solidFill>
                <a:latin typeface="Nunito" pitchFamily="2" charset="0"/>
              </a:rPr>
              <a:t>Leave your pension in the LGPS </a:t>
            </a:r>
          </a:p>
          <a:p>
            <a:pPr>
              <a:lnSpc>
                <a:spcPts val="1950"/>
              </a:lnSpc>
            </a:pPr>
            <a:r>
              <a:rPr lang="en-US" dirty="0">
                <a:solidFill>
                  <a:schemeClr val="tx1"/>
                </a:solidFill>
                <a:latin typeface="Nunito" pitchFamily="2" charset="0"/>
              </a:rPr>
              <a:t>until you choose to take it </a:t>
            </a:r>
          </a:p>
          <a:p>
            <a:pPr>
              <a:lnSpc>
                <a:spcPts val="1950"/>
              </a:lnSpc>
            </a:pPr>
            <a:endParaRPr lang="en-US" dirty="0">
              <a:latin typeface="Nunito" pitchFamily="2" charset="0"/>
            </a:endParaRPr>
          </a:p>
          <a:p>
            <a:pPr>
              <a:lnSpc>
                <a:spcPts val="1950"/>
              </a:lnSpc>
            </a:pPr>
            <a:endParaRPr lang="en-US" dirty="0">
              <a:latin typeface="Nunito" pitchFamily="2" charset="0"/>
            </a:endParaRPr>
          </a:p>
          <a:p>
            <a:pPr>
              <a:lnSpc>
                <a:spcPts val="1950"/>
              </a:lnSpc>
            </a:pPr>
            <a:endParaRPr lang="en-US" dirty="0">
              <a:latin typeface="Nunito" pitchFamily="2" charset="0"/>
            </a:endParaRPr>
          </a:p>
          <a:p>
            <a:pPr algn="ctr"/>
            <a:endParaRPr lang="en-US" dirty="0"/>
          </a:p>
        </p:txBody>
      </p:sp>
      <p:sp>
        <p:nvSpPr>
          <p:cNvPr id="7" name="Title 4">
            <a:extLst>
              <a:ext uri="{FF2B5EF4-FFF2-40B4-BE49-F238E27FC236}">
                <a16:creationId xmlns:a16="http://schemas.microsoft.com/office/drawing/2014/main" id="{6B4657ED-DB55-4C36-F99C-3E1A93EA62F7}"/>
              </a:ext>
            </a:extLst>
          </p:cNvPr>
          <p:cNvSpPr txBox="1">
            <a:spLocks/>
          </p:cNvSpPr>
          <p:nvPr/>
        </p:nvSpPr>
        <p:spPr>
          <a:xfrm>
            <a:off x="3364731" y="3270089"/>
            <a:ext cx="2414535" cy="896824"/>
          </a:xfrm>
          <a:prstGeom prst="rect">
            <a:avLst/>
          </a:prstGeom>
        </p:spPr>
        <p:txBody>
          <a:bodyPr vert="horz" lIns="0" tIns="0" rIns="0" bIns="0" rtlCol="0" anchor="t">
            <a:noAutofit/>
          </a:bodyPr>
          <a:lstStyle>
            <a:lvl1pPr algn="l" defTabSz="685800" rtl="0" eaLnBrk="1" latinLnBrk="0" hangingPunct="1">
              <a:lnSpc>
                <a:spcPts val="3300"/>
              </a:lnSpc>
              <a:spcBef>
                <a:spcPct val="0"/>
              </a:spcBef>
              <a:buNone/>
              <a:defRPr sz="3300" kern="1200" cap="all"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ts val="3000"/>
              </a:lnSpc>
            </a:pPr>
            <a:endParaRPr lang="en-US" sz="3600" dirty="0">
              <a:solidFill>
                <a:schemeClr val="bg1"/>
              </a:solidFill>
            </a:endParaRPr>
          </a:p>
        </p:txBody>
      </p:sp>
      <p:pic>
        <p:nvPicPr>
          <p:cNvPr id="16" name="Picture 15" descr="A person looking at a computer screen&#10;&#10;Description automatically generated">
            <a:extLst>
              <a:ext uri="{FF2B5EF4-FFF2-40B4-BE49-F238E27FC236}">
                <a16:creationId xmlns:a16="http://schemas.microsoft.com/office/drawing/2014/main" id="{2D702860-1214-36B5-E21B-F4250212D1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5616" y="2205772"/>
            <a:ext cx="3417651" cy="1951479"/>
          </a:xfrm>
          <a:prstGeom prst="roundRect">
            <a:avLst>
              <a:gd name="adj" fmla="val 6973"/>
            </a:avLst>
          </a:prstGeom>
          <a:ln w="12700">
            <a:noFill/>
          </a:ln>
        </p:spPr>
      </p:pic>
    </p:spTree>
    <p:extLst>
      <p:ext uri="{BB962C8B-B14F-4D97-AF65-F5344CB8AC3E}">
        <p14:creationId xmlns:p14="http://schemas.microsoft.com/office/powerpoint/2010/main" val="404130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9"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3" name="Content Placeholder 4">
            <a:extLst>
              <a:ext uri="{FF2B5EF4-FFF2-40B4-BE49-F238E27FC236}">
                <a16:creationId xmlns:a16="http://schemas.microsoft.com/office/drawing/2014/main" id="{F8D1D43E-2DD1-ABB9-89FC-0238F366A6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4" name="TextBox 3">
            <a:extLst>
              <a:ext uri="{FF2B5EF4-FFF2-40B4-BE49-F238E27FC236}">
                <a16:creationId xmlns:a16="http://schemas.microsoft.com/office/drawing/2014/main" id="{707B41FE-FACE-1FB6-2850-3A9380AAB13A}"/>
              </a:ext>
            </a:extLst>
          </p:cNvPr>
          <p:cNvSpPr txBox="1"/>
          <p:nvPr/>
        </p:nvSpPr>
        <p:spPr>
          <a:xfrm>
            <a:off x="431800" y="695573"/>
            <a:ext cx="8529950" cy="584775"/>
          </a:xfrm>
          <a:prstGeom prst="rect">
            <a:avLst/>
          </a:prstGeom>
          <a:noFill/>
        </p:spPr>
        <p:txBody>
          <a:bodyPr wrap="square">
            <a:spAutoFit/>
          </a:bodyPr>
          <a:lstStyle/>
          <a:p>
            <a:r>
              <a:rPr lang="en-GB" sz="3200" b="1" dirty="0">
                <a:solidFill>
                  <a:schemeClr val="accent2"/>
                </a:solidFill>
                <a:latin typeface="Nunito" pitchFamily="2" charset="0"/>
              </a:rPr>
              <a:t>Prepare, but be aware...</a:t>
            </a:r>
          </a:p>
        </p:txBody>
      </p:sp>
      <p:sp>
        <p:nvSpPr>
          <p:cNvPr id="7" name="Content Placeholder 2">
            <a:extLst>
              <a:ext uri="{FF2B5EF4-FFF2-40B4-BE49-F238E27FC236}">
                <a16:creationId xmlns:a16="http://schemas.microsoft.com/office/drawing/2014/main" id="{01E6F62D-998D-9A40-FA91-28A830FD9783}"/>
              </a:ext>
            </a:extLst>
          </p:cNvPr>
          <p:cNvSpPr txBox="1">
            <a:spLocks/>
          </p:cNvSpPr>
          <p:nvPr/>
        </p:nvSpPr>
        <p:spPr>
          <a:xfrm>
            <a:off x="431800" y="1394895"/>
            <a:ext cx="3801872" cy="4286847"/>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l">
              <a:lnSpc>
                <a:spcPct val="120000"/>
              </a:lnSpc>
              <a:spcBef>
                <a:spcPts val="0"/>
              </a:spcBef>
              <a:spcAft>
                <a:spcPts val="1200"/>
              </a:spcAft>
              <a:buNone/>
            </a:pPr>
            <a:r>
              <a:rPr lang="cy-GB" sz="2000" b="1" dirty="0">
                <a:latin typeface="Nunito" pitchFamily="2" charset="0"/>
              </a:rPr>
              <a:t>Beware of pension scams</a:t>
            </a:r>
          </a:p>
          <a:p>
            <a:pPr marL="342900" indent="-342900" algn="l">
              <a:lnSpc>
                <a:spcPct val="120000"/>
              </a:lnSpc>
              <a:spcBef>
                <a:spcPts val="0"/>
              </a:spcBef>
              <a:spcAft>
                <a:spcPts val="1200"/>
              </a:spcAft>
              <a:buFont typeface="Arial" panose="020B0604020202020204" pitchFamily="34" charset="0"/>
              <a:buChar char="•"/>
            </a:pPr>
            <a:r>
              <a:rPr lang="cy-GB" sz="2000" dirty="0">
                <a:latin typeface="Nunito" pitchFamily="2" charset="0"/>
              </a:rPr>
              <a:t>Reject unexpected offers</a:t>
            </a:r>
          </a:p>
          <a:p>
            <a:pPr marL="800100" lvl="1" indent="-342900" algn="l">
              <a:lnSpc>
                <a:spcPct val="120000"/>
              </a:lnSpc>
              <a:spcBef>
                <a:spcPts val="0"/>
              </a:spcBef>
              <a:spcAft>
                <a:spcPts val="1200"/>
              </a:spcAft>
              <a:buFont typeface="Arial" panose="020B0604020202020204" pitchFamily="34" charset="0"/>
              <a:buChar char="•"/>
            </a:pPr>
            <a:r>
              <a:rPr lang="cy-GB" sz="1800" dirty="0">
                <a:latin typeface="Nunito" pitchFamily="2" charset="0"/>
              </a:rPr>
              <a:t>Cold calls about pensions are illegal</a:t>
            </a:r>
          </a:p>
          <a:p>
            <a:pPr marL="342900" indent="-342900" algn="l">
              <a:lnSpc>
                <a:spcPct val="120000"/>
              </a:lnSpc>
              <a:spcBef>
                <a:spcPts val="0"/>
              </a:spcBef>
              <a:spcAft>
                <a:spcPts val="1200"/>
              </a:spcAft>
              <a:buFont typeface="Arial" panose="020B0604020202020204" pitchFamily="34" charset="0"/>
              <a:buChar char="•"/>
            </a:pPr>
            <a:r>
              <a:rPr lang="cy-GB" sz="1800" dirty="0">
                <a:latin typeface="Nunito" pitchFamily="2" charset="0"/>
              </a:rPr>
              <a:t>Check who you’re dealing with:</a:t>
            </a:r>
          </a:p>
          <a:p>
            <a:pPr marL="800100" lvl="1" indent="-342900" algn="l">
              <a:lnSpc>
                <a:spcPct val="120000"/>
              </a:lnSpc>
              <a:spcBef>
                <a:spcPts val="0"/>
              </a:spcBef>
              <a:spcAft>
                <a:spcPts val="1200"/>
              </a:spcAft>
              <a:buFont typeface="Arial" panose="020B0604020202020204" pitchFamily="34" charset="0"/>
              <a:buChar char="•"/>
            </a:pPr>
            <a:r>
              <a:rPr lang="cy-GB" sz="1800" dirty="0">
                <a:latin typeface="Nunito" pitchFamily="2" charset="0"/>
                <a:hlinkClick r:id="rId4"/>
              </a:rPr>
              <a:t>Financial Services Register</a:t>
            </a:r>
            <a:endParaRPr lang="cy-GB" sz="1800" dirty="0">
              <a:latin typeface="Nunito" pitchFamily="2" charset="0"/>
            </a:endParaRPr>
          </a:p>
          <a:p>
            <a:pPr marL="800100" lvl="1" indent="-342900" algn="l">
              <a:lnSpc>
                <a:spcPct val="120000"/>
              </a:lnSpc>
              <a:spcBef>
                <a:spcPts val="0"/>
              </a:spcBef>
              <a:spcAft>
                <a:spcPts val="1200"/>
              </a:spcAft>
              <a:buFont typeface="Arial" panose="020B0604020202020204" pitchFamily="34" charset="0"/>
              <a:buChar char="•"/>
            </a:pPr>
            <a:r>
              <a:rPr lang="cy-GB" sz="1800" dirty="0">
                <a:latin typeface="Nunito" pitchFamily="2" charset="0"/>
              </a:rPr>
              <a:t>Financial Conduct Authority: </a:t>
            </a:r>
            <a:br>
              <a:rPr lang="cy-GB" sz="1800" dirty="0">
                <a:latin typeface="Nunito" pitchFamily="2" charset="0"/>
              </a:rPr>
            </a:br>
            <a:r>
              <a:rPr lang="cy-GB" sz="1800" dirty="0">
                <a:latin typeface="Nunito" pitchFamily="2" charset="0"/>
              </a:rPr>
              <a:t>0800 111 6768</a:t>
            </a:r>
          </a:p>
          <a:p>
            <a:pPr marL="800100" lvl="1" indent="-342900" algn="l">
              <a:lnSpc>
                <a:spcPct val="120000"/>
              </a:lnSpc>
              <a:spcBef>
                <a:spcPts val="0"/>
              </a:spcBef>
              <a:spcAft>
                <a:spcPts val="1200"/>
              </a:spcAft>
              <a:buFont typeface="Arial" panose="020B0604020202020204" pitchFamily="34" charset="0"/>
              <a:buChar char="•"/>
            </a:pPr>
            <a:r>
              <a:rPr lang="cy-GB" sz="1800" dirty="0">
                <a:latin typeface="Nunito" pitchFamily="2" charset="0"/>
                <a:hlinkClick r:id="rId5"/>
              </a:rPr>
              <a:t>FCA Warning List</a:t>
            </a:r>
            <a:endParaRPr lang="cy-GB" sz="1800" dirty="0">
              <a:latin typeface="Nunito" pitchFamily="2" charset="0"/>
            </a:endParaRPr>
          </a:p>
          <a:p>
            <a:pPr marL="342900" indent="-342900" algn="l">
              <a:lnSpc>
                <a:spcPct val="120000"/>
              </a:lnSpc>
              <a:spcBef>
                <a:spcPts val="0"/>
              </a:spcBef>
              <a:spcAft>
                <a:spcPts val="1200"/>
              </a:spcAft>
              <a:buFont typeface="Arial" panose="020B0604020202020204" pitchFamily="34" charset="0"/>
              <a:buChar char="•"/>
            </a:pPr>
            <a:r>
              <a:rPr lang="cy-GB" sz="2000" dirty="0">
                <a:latin typeface="Nunito" pitchFamily="2" charset="0"/>
              </a:rPr>
              <a:t>Don’t be rushed or pressured</a:t>
            </a:r>
          </a:p>
          <a:p>
            <a:pPr marL="342900" indent="-342900" algn="l">
              <a:lnSpc>
                <a:spcPct val="120000"/>
              </a:lnSpc>
              <a:spcBef>
                <a:spcPts val="0"/>
              </a:spcBef>
              <a:spcAft>
                <a:spcPts val="1200"/>
              </a:spcAft>
              <a:buFont typeface="Arial" panose="020B0604020202020204" pitchFamily="34" charset="0"/>
              <a:buChar char="•"/>
            </a:pPr>
            <a:r>
              <a:rPr lang="cy-GB" sz="2000" dirty="0">
                <a:latin typeface="Nunito" pitchFamily="2" charset="0"/>
              </a:rPr>
              <a:t>Get impartial information or advice</a:t>
            </a:r>
            <a:endParaRPr lang="en-GB" dirty="0"/>
          </a:p>
          <a:p>
            <a:pPr lvl="1">
              <a:buClr>
                <a:srgbClr val="CE141D"/>
              </a:buClr>
            </a:pPr>
            <a:endParaRPr lang="cy-GB" sz="2400" dirty="0"/>
          </a:p>
          <a:p>
            <a:pPr lvl="1">
              <a:buClr>
                <a:srgbClr val="CE141D"/>
              </a:buClr>
            </a:pPr>
            <a:endParaRPr lang="en-GB" dirty="0"/>
          </a:p>
        </p:txBody>
      </p:sp>
      <p:pic>
        <p:nvPicPr>
          <p:cNvPr id="2" name="Online Media 1" title="Pauline warns pension savers to be scam aware (6min)">
            <a:hlinkClick r:id="" action="ppaction://media"/>
            <a:extLst>
              <a:ext uri="{FF2B5EF4-FFF2-40B4-BE49-F238E27FC236}">
                <a16:creationId xmlns:a16="http://schemas.microsoft.com/office/drawing/2014/main" id="{E16456CF-1873-04DC-252D-7D4B491A6F0C}"/>
              </a:ext>
            </a:extLst>
          </p:cNvPr>
          <p:cNvPicPr>
            <a:picLocks noRot="1" noChangeAspect="1"/>
          </p:cNvPicPr>
          <p:nvPr>
            <a:videoFile r:link="rId1"/>
          </p:nvPr>
        </p:nvPicPr>
        <p:blipFill>
          <a:blip r:embed="rId6"/>
          <a:stretch>
            <a:fillRect/>
          </a:stretch>
        </p:blipFill>
        <p:spPr>
          <a:xfrm>
            <a:off x="4313550" y="1835043"/>
            <a:ext cx="4572000" cy="2581275"/>
          </a:xfrm>
          <a:prstGeom prst="rect">
            <a:avLst/>
          </a:prstGeom>
        </p:spPr>
      </p:pic>
    </p:spTree>
    <p:extLst>
      <p:ext uri="{BB962C8B-B14F-4D97-AF65-F5344CB8AC3E}">
        <p14:creationId xmlns:p14="http://schemas.microsoft.com/office/powerpoint/2010/main" val="263239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3" name="Content Placeholder 4">
            <a:extLst>
              <a:ext uri="{FF2B5EF4-FFF2-40B4-BE49-F238E27FC236}">
                <a16:creationId xmlns:a16="http://schemas.microsoft.com/office/drawing/2014/main" id="{F8D1D43E-2DD1-ABB9-89FC-0238F366A6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4" name="TextBox 3">
            <a:extLst>
              <a:ext uri="{FF2B5EF4-FFF2-40B4-BE49-F238E27FC236}">
                <a16:creationId xmlns:a16="http://schemas.microsoft.com/office/drawing/2014/main" id="{707B41FE-FACE-1FB6-2850-3A9380AAB13A}"/>
              </a:ext>
            </a:extLst>
          </p:cNvPr>
          <p:cNvSpPr txBox="1"/>
          <p:nvPr/>
        </p:nvSpPr>
        <p:spPr>
          <a:xfrm>
            <a:off x="431800" y="695573"/>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Thinking of retiring? </a:t>
            </a:r>
            <a:endParaRPr lang="en-GB" sz="3200" b="1" dirty="0">
              <a:solidFill>
                <a:schemeClr val="accent2"/>
              </a:solidFill>
              <a:latin typeface="Franklin Gothic Medium" panose="020B0603020102020204" pitchFamily="34" charset="0"/>
            </a:endParaRPr>
          </a:p>
        </p:txBody>
      </p:sp>
      <p:sp>
        <p:nvSpPr>
          <p:cNvPr id="2" name="Rectangle: Rounded Corners 1">
            <a:extLst>
              <a:ext uri="{FF2B5EF4-FFF2-40B4-BE49-F238E27FC236}">
                <a16:creationId xmlns:a16="http://schemas.microsoft.com/office/drawing/2014/main" id="{19C8F1DB-19E4-B928-5DFE-9CEE6EB40BF1}"/>
              </a:ext>
            </a:extLst>
          </p:cNvPr>
          <p:cNvSpPr/>
          <p:nvPr/>
        </p:nvSpPr>
        <p:spPr>
          <a:xfrm>
            <a:off x="498060" y="1575226"/>
            <a:ext cx="2693074" cy="3707974"/>
          </a:xfrm>
          <a:prstGeom prst="roundRect">
            <a:avLst/>
          </a:prstGeom>
          <a:solidFill>
            <a:srgbClr val="FBE5D6"/>
          </a:solidFill>
          <a:ln>
            <a:solidFill>
              <a:srgbClr val="FBE5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buClr>
                <a:srgbClr val="CE141D"/>
              </a:buClr>
            </a:pPr>
            <a:endParaRPr lang="cy-GB" dirty="0"/>
          </a:p>
        </p:txBody>
      </p:sp>
      <p:sp>
        <p:nvSpPr>
          <p:cNvPr id="5" name="Rectangle: Rounded Corners 4">
            <a:extLst>
              <a:ext uri="{FF2B5EF4-FFF2-40B4-BE49-F238E27FC236}">
                <a16:creationId xmlns:a16="http://schemas.microsoft.com/office/drawing/2014/main" id="{8A67C285-78BD-2732-1425-B993DA0A66DB}"/>
              </a:ext>
            </a:extLst>
          </p:cNvPr>
          <p:cNvSpPr/>
          <p:nvPr/>
        </p:nvSpPr>
        <p:spPr>
          <a:xfrm>
            <a:off x="6071496" y="1563150"/>
            <a:ext cx="2693074" cy="3720050"/>
          </a:xfrm>
          <a:prstGeom prst="roundRect">
            <a:avLst/>
          </a:prstGeom>
          <a:solidFill>
            <a:srgbClr val="8FB9BB"/>
          </a:solidFill>
          <a:ln>
            <a:solidFill>
              <a:srgbClr val="8FB9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buClr>
                <a:srgbClr val="CE141D"/>
              </a:buClr>
            </a:pPr>
            <a:endParaRPr lang="en-GB" dirty="0">
              <a:solidFill>
                <a:schemeClr val="tx1"/>
              </a:solidFill>
            </a:endParaRPr>
          </a:p>
        </p:txBody>
      </p:sp>
      <p:sp>
        <p:nvSpPr>
          <p:cNvPr id="7" name="Rectangle: Rounded Corners 6">
            <a:extLst>
              <a:ext uri="{FF2B5EF4-FFF2-40B4-BE49-F238E27FC236}">
                <a16:creationId xmlns:a16="http://schemas.microsoft.com/office/drawing/2014/main" id="{9EF37B33-0977-E652-4435-9EC77A5D07F2}"/>
              </a:ext>
            </a:extLst>
          </p:cNvPr>
          <p:cNvSpPr/>
          <p:nvPr/>
        </p:nvSpPr>
        <p:spPr>
          <a:xfrm>
            <a:off x="3271526" y="1538460"/>
            <a:ext cx="2693074" cy="3744740"/>
          </a:xfrm>
          <a:prstGeom prst="roundRect">
            <a:avLst/>
          </a:prstGeom>
          <a:solidFill>
            <a:srgbClr val="E2F0D9"/>
          </a:solidFill>
          <a:ln>
            <a:solidFill>
              <a:srgbClr val="E2F0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endParaRPr lang="en-GB" dirty="0"/>
          </a:p>
        </p:txBody>
      </p:sp>
      <p:sp>
        <p:nvSpPr>
          <p:cNvPr id="9" name="Rectangle: Rounded Corners 8">
            <a:extLst>
              <a:ext uri="{FF2B5EF4-FFF2-40B4-BE49-F238E27FC236}">
                <a16:creationId xmlns:a16="http://schemas.microsoft.com/office/drawing/2014/main" id="{D71C7F26-2A28-53DC-ABF6-7A1FC13E387E}"/>
              </a:ext>
            </a:extLst>
          </p:cNvPr>
          <p:cNvSpPr/>
          <p:nvPr/>
        </p:nvSpPr>
        <p:spPr>
          <a:xfrm>
            <a:off x="710095" y="1280568"/>
            <a:ext cx="2169845" cy="862243"/>
          </a:xfrm>
          <a:prstGeom prst="roundRect">
            <a:avLst/>
          </a:prstGeom>
          <a:solidFill>
            <a:schemeClr val="bg1"/>
          </a:solidFill>
          <a:ln>
            <a:solidFill>
              <a:srgbClr val="FBE5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000" b="1" dirty="0">
                <a:solidFill>
                  <a:schemeClr val="tx1"/>
                </a:solidFill>
                <a:latin typeface="Nunito" pitchFamily="2" charset="0"/>
              </a:rPr>
              <a:t>Normal</a:t>
            </a:r>
          </a:p>
          <a:p>
            <a:pPr lvl="0" algn="ctr"/>
            <a:r>
              <a:rPr lang="en-GB" sz="2000" b="1" dirty="0">
                <a:solidFill>
                  <a:schemeClr val="tx1"/>
                </a:solidFill>
                <a:latin typeface="Nunito" pitchFamily="2" charset="0"/>
              </a:rPr>
              <a:t>Pension Age </a:t>
            </a:r>
          </a:p>
        </p:txBody>
      </p:sp>
      <p:sp>
        <p:nvSpPr>
          <p:cNvPr id="10" name="Rectangle: Rounded Corners 9">
            <a:extLst>
              <a:ext uri="{FF2B5EF4-FFF2-40B4-BE49-F238E27FC236}">
                <a16:creationId xmlns:a16="http://schemas.microsoft.com/office/drawing/2014/main" id="{9D889073-B939-9882-BD1F-06B714477A11}"/>
              </a:ext>
            </a:extLst>
          </p:cNvPr>
          <p:cNvSpPr/>
          <p:nvPr/>
        </p:nvSpPr>
        <p:spPr>
          <a:xfrm>
            <a:off x="3496812" y="1280348"/>
            <a:ext cx="2169845" cy="862243"/>
          </a:xfrm>
          <a:prstGeom prst="roundRect">
            <a:avLst/>
          </a:prstGeom>
          <a:solidFill>
            <a:schemeClr val="bg1"/>
          </a:solidFill>
          <a:ln>
            <a:solidFill>
              <a:srgbClr val="E2F0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000" b="1" dirty="0">
                <a:solidFill>
                  <a:schemeClr val="tx1"/>
                </a:solidFill>
                <a:latin typeface="Nunito" pitchFamily="2" charset="0"/>
              </a:rPr>
              <a:t>Early Retirement</a:t>
            </a:r>
          </a:p>
        </p:txBody>
      </p:sp>
      <p:sp>
        <p:nvSpPr>
          <p:cNvPr id="11" name="Rectangle: Rounded Corners 10">
            <a:extLst>
              <a:ext uri="{FF2B5EF4-FFF2-40B4-BE49-F238E27FC236}">
                <a16:creationId xmlns:a16="http://schemas.microsoft.com/office/drawing/2014/main" id="{91ACC622-24E2-91D0-20E8-00745E729434}"/>
              </a:ext>
            </a:extLst>
          </p:cNvPr>
          <p:cNvSpPr/>
          <p:nvPr/>
        </p:nvSpPr>
        <p:spPr>
          <a:xfrm>
            <a:off x="6296782" y="1280348"/>
            <a:ext cx="2169845" cy="862243"/>
          </a:xfrm>
          <a:prstGeom prst="roundRect">
            <a:avLst/>
          </a:prstGeom>
          <a:solidFill>
            <a:schemeClr val="bg1"/>
          </a:solidFill>
          <a:ln>
            <a:solidFill>
              <a:srgbClr val="8FB9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2000" b="1" dirty="0">
              <a:solidFill>
                <a:srgbClr val="08282D"/>
              </a:solidFill>
              <a:latin typeface="Nunito" pitchFamily="2" charset="0"/>
            </a:endParaRPr>
          </a:p>
          <a:p>
            <a:pPr lvl="0" algn="ctr"/>
            <a:r>
              <a:rPr lang="en-GB" sz="2000" b="1" dirty="0">
                <a:solidFill>
                  <a:schemeClr val="tx1"/>
                </a:solidFill>
                <a:latin typeface="Nunito" pitchFamily="2" charset="0"/>
              </a:rPr>
              <a:t>Late retirement</a:t>
            </a:r>
            <a:br>
              <a:rPr lang="en-GB" sz="2000" b="1" dirty="0">
                <a:solidFill>
                  <a:schemeClr val="tx1"/>
                </a:solidFill>
                <a:latin typeface="Nunito" pitchFamily="2" charset="0"/>
              </a:rPr>
            </a:br>
            <a:endParaRPr lang="en-GB" sz="2000" b="1" dirty="0">
              <a:solidFill>
                <a:schemeClr val="tx1"/>
              </a:solidFill>
              <a:latin typeface="Nunito" pitchFamily="2" charset="0"/>
            </a:endParaRPr>
          </a:p>
        </p:txBody>
      </p:sp>
      <p:sp>
        <p:nvSpPr>
          <p:cNvPr id="12" name="TextBox 11">
            <a:extLst>
              <a:ext uri="{FF2B5EF4-FFF2-40B4-BE49-F238E27FC236}">
                <a16:creationId xmlns:a16="http://schemas.microsoft.com/office/drawing/2014/main" id="{211673B1-A63E-9A5E-1272-1FA39AE3B14F}"/>
              </a:ext>
            </a:extLst>
          </p:cNvPr>
          <p:cNvSpPr txBox="1"/>
          <p:nvPr/>
        </p:nvSpPr>
        <p:spPr>
          <a:xfrm>
            <a:off x="431800" y="2105782"/>
            <a:ext cx="2799092" cy="1308050"/>
          </a:xfrm>
          <a:prstGeom prst="rect">
            <a:avLst/>
          </a:prstGeom>
          <a:noFill/>
        </p:spPr>
        <p:txBody>
          <a:bodyPr wrap="square" rtlCol="0">
            <a:spAutoFit/>
          </a:bodyPr>
          <a:lstStyle/>
          <a:p>
            <a:pPr marL="285750" indent="-285750">
              <a:buFont typeface="Arial" panose="020B0604020202020204" pitchFamily="34" charset="0"/>
              <a:buChar char="•"/>
            </a:pPr>
            <a:endParaRPr lang="en-GB" sz="500" dirty="0">
              <a:latin typeface="Nunito" pitchFamily="2" charset="0"/>
            </a:endParaRPr>
          </a:p>
          <a:p>
            <a:pPr marL="285750" indent="-285750">
              <a:spcAft>
                <a:spcPts val="1200"/>
              </a:spcAft>
              <a:buFont typeface="Arial" panose="020B0604020202020204" pitchFamily="34" charset="0"/>
              <a:buChar char="•"/>
            </a:pPr>
            <a:r>
              <a:rPr lang="en-GB" sz="1600" dirty="0">
                <a:latin typeface="Nunito" pitchFamily="2" charset="0"/>
              </a:rPr>
              <a:t>State Pension age (or 65 if later)</a:t>
            </a:r>
          </a:p>
          <a:p>
            <a:pPr marL="285750" indent="-285750">
              <a:buFont typeface="Arial" panose="020B0604020202020204" pitchFamily="34" charset="0"/>
              <a:buChar char="•"/>
            </a:pPr>
            <a:r>
              <a:rPr lang="en-GB" sz="1600" dirty="0">
                <a:latin typeface="Nunito" pitchFamily="2" charset="0"/>
              </a:rPr>
              <a:t>No employer consent needed</a:t>
            </a:r>
          </a:p>
        </p:txBody>
      </p:sp>
      <p:sp>
        <p:nvSpPr>
          <p:cNvPr id="13" name="TextBox 12">
            <a:extLst>
              <a:ext uri="{FF2B5EF4-FFF2-40B4-BE49-F238E27FC236}">
                <a16:creationId xmlns:a16="http://schemas.microsoft.com/office/drawing/2014/main" id="{A5A0CC76-E295-7E7D-633D-01A27B141AB5}"/>
              </a:ext>
            </a:extLst>
          </p:cNvPr>
          <p:cNvSpPr txBox="1"/>
          <p:nvPr/>
        </p:nvSpPr>
        <p:spPr>
          <a:xfrm>
            <a:off x="6071496" y="2116896"/>
            <a:ext cx="2693074" cy="2200602"/>
          </a:xfrm>
          <a:prstGeom prst="rect">
            <a:avLst/>
          </a:prstGeom>
          <a:noFill/>
        </p:spPr>
        <p:txBody>
          <a:bodyPr wrap="square" rtlCol="0">
            <a:spAutoFit/>
          </a:bodyPr>
          <a:lstStyle/>
          <a:p>
            <a:pPr marL="285750" indent="-285750">
              <a:buFont typeface="Arial" panose="020B0604020202020204" pitchFamily="34" charset="0"/>
              <a:buChar char="•"/>
            </a:pPr>
            <a:endParaRPr lang="en-GB" sz="500" dirty="0">
              <a:latin typeface="Nunito" pitchFamily="2" charset="0"/>
            </a:endParaRPr>
          </a:p>
          <a:p>
            <a:pPr marL="285750" indent="-285750">
              <a:spcAft>
                <a:spcPts val="1200"/>
              </a:spcAft>
              <a:buFont typeface="Arial" panose="020B0604020202020204" pitchFamily="34" charset="0"/>
              <a:buChar char="•"/>
            </a:pPr>
            <a:r>
              <a:rPr lang="en-GB" sz="1600" dirty="0">
                <a:latin typeface="Nunito" pitchFamily="2" charset="0"/>
              </a:rPr>
              <a:t>No later than age 75</a:t>
            </a:r>
          </a:p>
          <a:p>
            <a:pPr marL="285750" indent="-285750">
              <a:spcAft>
                <a:spcPts val="1200"/>
              </a:spcAft>
              <a:buFont typeface="Arial" panose="020B0604020202020204" pitchFamily="34" charset="0"/>
              <a:buChar char="•"/>
            </a:pPr>
            <a:r>
              <a:rPr lang="en-GB" sz="1600" dirty="0">
                <a:latin typeface="Nunito" pitchFamily="2" charset="0"/>
              </a:rPr>
              <a:t>Pension increased for taking it after Normal Pension Age</a:t>
            </a:r>
          </a:p>
          <a:p>
            <a:pPr marL="285750" indent="-285750">
              <a:buFont typeface="Arial" panose="020B0604020202020204" pitchFamily="34" charset="0"/>
              <a:buChar char="•"/>
            </a:pPr>
            <a:r>
              <a:rPr lang="en-GB" sz="1600" dirty="0">
                <a:latin typeface="Nunito" pitchFamily="2" charset="0"/>
              </a:rPr>
              <a:t>No employer consent needed</a:t>
            </a:r>
          </a:p>
          <a:p>
            <a:pPr marL="285750" indent="-285750">
              <a:buFont typeface="Arial" panose="020B0604020202020204" pitchFamily="34" charset="0"/>
              <a:buChar char="•"/>
            </a:pPr>
            <a:endParaRPr lang="en-GB" sz="1600" dirty="0">
              <a:latin typeface="Nunito" pitchFamily="2" charset="0"/>
            </a:endParaRPr>
          </a:p>
        </p:txBody>
      </p:sp>
      <p:sp>
        <p:nvSpPr>
          <p:cNvPr id="14" name="TextBox 13">
            <a:extLst>
              <a:ext uri="{FF2B5EF4-FFF2-40B4-BE49-F238E27FC236}">
                <a16:creationId xmlns:a16="http://schemas.microsoft.com/office/drawing/2014/main" id="{8D2A55EF-3605-8E28-1768-80F8E424E7DD}"/>
              </a:ext>
            </a:extLst>
          </p:cNvPr>
          <p:cNvSpPr txBox="1"/>
          <p:nvPr/>
        </p:nvSpPr>
        <p:spPr>
          <a:xfrm>
            <a:off x="3191134" y="2081594"/>
            <a:ext cx="2773465" cy="2846933"/>
          </a:xfrm>
          <a:prstGeom prst="rect">
            <a:avLst/>
          </a:prstGeom>
          <a:noFill/>
        </p:spPr>
        <p:txBody>
          <a:bodyPr wrap="square" rtlCol="0">
            <a:spAutoFit/>
          </a:bodyPr>
          <a:lstStyle/>
          <a:p>
            <a:pPr marL="285750" indent="-285750">
              <a:buFont typeface="Arial" panose="020B0604020202020204" pitchFamily="34" charset="0"/>
              <a:buChar char="•"/>
            </a:pPr>
            <a:endParaRPr lang="en-GB" sz="500" dirty="0">
              <a:latin typeface="Nunito" pitchFamily="2" charset="0"/>
            </a:endParaRPr>
          </a:p>
          <a:p>
            <a:pPr marL="285750" indent="-285750">
              <a:spcAft>
                <a:spcPts val="1200"/>
              </a:spcAft>
              <a:buFont typeface="Arial" panose="020B0604020202020204" pitchFamily="34" charset="0"/>
              <a:buChar char="•"/>
            </a:pPr>
            <a:r>
              <a:rPr lang="en-GB" sz="1600" dirty="0">
                <a:latin typeface="Nunito" pitchFamily="2" charset="0"/>
              </a:rPr>
              <a:t>Between age 55 and Normal Pension Age</a:t>
            </a:r>
            <a:endParaRPr lang="en-GB" sz="1400" dirty="0">
              <a:latin typeface="Nunito" pitchFamily="2" charset="0"/>
            </a:endParaRPr>
          </a:p>
          <a:p>
            <a:pPr marL="285750" indent="-285750">
              <a:spcAft>
                <a:spcPts val="1200"/>
              </a:spcAft>
              <a:buFont typeface="Arial" panose="020B0604020202020204" pitchFamily="34" charset="0"/>
              <a:buChar char="•"/>
            </a:pPr>
            <a:r>
              <a:rPr lang="en-GB" sz="1600" dirty="0">
                <a:latin typeface="Nunito" pitchFamily="2" charset="0"/>
              </a:rPr>
              <a:t>Minimum age 57 from </a:t>
            </a:r>
            <a:br>
              <a:rPr lang="en-GB" sz="1600" dirty="0">
                <a:latin typeface="Nunito" pitchFamily="2" charset="0"/>
              </a:rPr>
            </a:br>
            <a:r>
              <a:rPr lang="en-GB" sz="1600" dirty="0">
                <a:latin typeface="Nunito" pitchFamily="2" charset="0"/>
              </a:rPr>
              <a:t>6 April 2028 </a:t>
            </a:r>
            <a:endParaRPr lang="en-GB" sz="1400" dirty="0">
              <a:latin typeface="Nunito" pitchFamily="2" charset="0"/>
            </a:endParaRPr>
          </a:p>
          <a:p>
            <a:pPr marL="285750" indent="-285750">
              <a:spcAft>
                <a:spcPts val="1200"/>
              </a:spcAft>
              <a:buFont typeface="Arial" panose="020B0604020202020204" pitchFamily="34" charset="0"/>
              <a:buChar char="•"/>
            </a:pPr>
            <a:r>
              <a:rPr lang="en-GB" sz="1600" dirty="0">
                <a:latin typeface="Nunito" pitchFamily="2" charset="0"/>
              </a:rPr>
              <a:t>Pension reduced for taking it earlier than normal pension age</a:t>
            </a:r>
          </a:p>
          <a:p>
            <a:pPr marL="285750" indent="-285750">
              <a:buFont typeface="Arial" panose="020B0604020202020204" pitchFamily="34" charset="0"/>
              <a:buChar char="•"/>
            </a:pPr>
            <a:r>
              <a:rPr lang="en-GB" sz="1600" dirty="0">
                <a:latin typeface="Nunito" pitchFamily="2" charset="0"/>
              </a:rPr>
              <a:t>No employer consent needed</a:t>
            </a:r>
          </a:p>
        </p:txBody>
      </p:sp>
    </p:spTree>
    <p:extLst>
      <p:ext uri="{BB962C8B-B14F-4D97-AF65-F5344CB8AC3E}">
        <p14:creationId xmlns:p14="http://schemas.microsoft.com/office/powerpoint/2010/main" val="1072159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197629C4-2041-1040-8A0A-64DFB8481196}"/>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55EB707C-5C74-5D27-005E-59BBB592B182}"/>
              </a:ext>
            </a:extLst>
          </p:cNvPr>
          <p:cNvSpPr txBox="1"/>
          <p:nvPr/>
        </p:nvSpPr>
        <p:spPr>
          <a:xfrm>
            <a:off x="356237" y="734853"/>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Agenda</a:t>
            </a:r>
            <a:endParaRPr lang="en-GB" sz="3200" b="1" dirty="0">
              <a:solidFill>
                <a:schemeClr val="accent2"/>
              </a:solidFill>
              <a:latin typeface="Franklin Gothic Medium" panose="020B0603020102020204" pitchFamily="34" charset="0"/>
            </a:endParaRPr>
          </a:p>
        </p:txBody>
      </p:sp>
      <p:sp>
        <p:nvSpPr>
          <p:cNvPr id="5" name="TextBox 4">
            <a:extLst>
              <a:ext uri="{FF2B5EF4-FFF2-40B4-BE49-F238E27FC236}">
                <a16:creationId xmlns:a16="http://schemas.microsoft.com/office/drawing/2014/main" id="{520638FB-9263-E6F1-A55E-9CE2CE2BDB31}"/>
              </a:ext>
            </a:extLst>
          </p:cNvPr>
          <p:cNvSpPr txBox="1"/>
          <p:nvPr/>
        </p:nvSpPr>
        <p:spPr>
          <a:xfrm>
            <a:off x="431801" y="1579074"/>
            <a:ext cx="4524022" cy="5129609"/>
          </a:xfrm>
          <a:prstGeom prst="rect">
            <a:avLst/>
          </a:prstGeom>
          <a:noFill/>
        </p:spPr>
        <p:txBody>
          <a:bodyPr wrap="square">
            <a:spAutoFit/>
          </a:bodyPr>
          <a:lstStyle/>
          <a:p>
            <a:pPr marL="285750" indent="-285750">
              <a:spcAft>
                <a:spcPts val="1400"/>
              </a:spcAft>
              <a:buFont typeface="Arial" panose="020B0604020202020204" pitchFamily="34" charset="0"/>
              <a:buChar char="•"/>
            </a:pPr>
            <a:r>
              <a:rPr lang="en-GB" sz="1800" dirty="0">
                <a:latin typeface="Nunito" pitchFamily="2" charset="0"/>
                <a:cs typeface="Times New Roman" panose="02020603050405020304" pitchFamily="18" charset="0"/>
              </a:rPr>
              <a:t>What is the LGPS?</a:t>
            </a:r>
            <a:endParaRPr lang="en-GB" dirty="0">
              <a:latin typeface="Nunito" pitchFamily="2" charset="0"/>
              <a:cs typeface="Times New Roman" panose="02020603050405020304" pitchFamily="18" charset="0"/>
            </a:endParaRPr>
          </a:p>
          <a:p>
            <a:pPr marL="285750" indent="-285750">
              <a:spcAft>
                <a:spcPts val="1400"/>
              </a:spcAft>
              <a:buFont typeface="Arial" panose="020B0604020202020204" pitchFamily="34" charset="0"/>
              <a:buChar char="•"/>
            </a:pPr>
            <a:r>
              <a:rPr lang="en-GB" sz="1800" dirty="0">
                <a:latin typeface="Nunito" pitchFamily="2" charset="0"/>
                <a:cs typeface="Times New Roman" panose="02020603050405020304" pitchFamily="18" charset="0"/>
              </a:rPr>
              <a:t>Protection for you and your family</a:t>
            </a:r>
            <a:endParaRPr lang="en-GB" dirty="0">
              <a:latin typeface="Nunito" pitchFamily="2" charset="0"/>
              <a:cs typeface="Times New Roman" panose="02020603050405020304" pitchFamily="18" charset="0"/>
            </a:endParaRPr>
          </a:p>
          <a:p>
            <a:pPr marL="285750" indent="-285750">
              <a:spcAft>
                <a:spcPts val="1400"/>
              </a:spcAft>
              <a:buFont typeface="Arial" panose="020B0604020202020204" pitchFamily="34" charset="0"/>
              <a:buChar char="•"/>
            </a:pPr>
            <a:r>
              <a:rPr lang="en-GB" sz="1800" dirty="0">
                <a:effectLst/>
                <a:latin typeface="Nunito" pitchFamily="2" charset="0"/>
                <a:ea typeface="Calibri" panose="020F0502020204030204" pitchFamily="34" charset="0"/>
                <a:cs typeface="Times New Roman" panose="02020603050405020304" pitchFamily="18" charset="0"/>
              </a:rPr>
              <a:t>What does it cost?</a:t>
            </a:r>
          </a:p>
          <a:p>
            <a:pPr marL="285750" indent="-285750">
              <a:spcAft>
                <a:spcPts val="1400"/>
              </a:spcAft>
              <a:buFont typeface="Arial" panose="020B0604020202020204" pitchFamily="34" charset="0"/>
              <a:buChar char="•"/>
            </a:pPr>
            <a:r>
              <a:rPr lang="en-GB" dirty="0">
                <a:latin typeface="Nunito" pitchFamily="2" charset="0"/>
                <a:ea typeface="Calibri" panose="020F0502020204030204" pitchFamily="34" charset="0"/>
                <a:cs typeface="Times New Roman" panose="02020603050405020304" pitchFamily="18" charset="0"/>
              </a:rPr>
              <a:t>Thinking of paying extra?</a:t>
            </a:r>
            <a:endParaRPr lang="en-GB" sz="1800" dirty="0">
              <a:effectLst/>
              <a:latin typeface="Nunito" pitchFamily="2" charset="0"/>
              <a:ea typeface="Calibri" panose="020F0502020204030204" pitchFamily="34" charset="0"/>
              <a:cs typeface="Times New Roman" panose="02020603050405020304" pitchFamily="18" charset="0"/>
            </a:endParaRPr>
          </a:p>
          <a:p>
            <a:pPr marL="285750" indent="-285750">
              <a:spcAft>
                <a:spcPts val="1400"/>
              </a:spcAft>
              <a:buFont typeface="Arial" panose="020B0604020202020204" pitchFamily="34" charset="0"/>
              <a:buChar char="•"/>
            </a:pPr>
            <a:r>
              <a:rPr lang="en-GB" dirty="0">
                <a:latin typeface="Nunito" pitchFamily="2" charset="0"/>
                <a:cs typeface="Times New Roman" panose="02020603050405020304" pitchFamily="18" charset="0"/>
              </a:rPr>
              <a:t>Working out your pension</a:t>
            </a:r>
          </a:p>
          <a:p>
            <a:pPr marL="285750" indent="-285750">
              <a:spcAft>
                <a:spcPts val="1400"/>
              </a:spcAft>
              <a:buFont typeface="Arial" panose="020B0604020202020204" pitchFamily="34" charset="0"/>
              <a:buChar char="•"/>
            </a:pPr>
            <a:r>
              <a:rPr lang="en-GB" sz="1800" dirty="0">
                <a:latin typeface="Nunito" pitchFamily="2" charset="0"/>
                <a:cs typeface="Times New Roman" panose="02020603050405020304" pitchFamily="18" charset="0"/>
              </a:rPr>
              <a:t>Thinking of retiring?</a:t>
            </a:r>
          </a:p>
          <a:p>
            <a:pPr marL="285750" indent="-285750">
              <a:spcAft>
                <a:spcPts val="1400"/>
              </a:spcAft>
              <a:buFont typeface="Arial" panose="020B0604020202020204" pitchFamily="34" charset="0"/>
              <a:buChar char="•"/>
            </a:pPr>
            <a:r>
              <a:rPr lang="en-GB" dirty="0">
                <a:latin typeface="Nunito" pitchFamily="2" charset="0"/>
                <a:cs typeface="Times New Roman" panose="02020603050405020304" pitchFamily="18" charset="0"/>
              </a:rPr>
              <a:t>What is an Annual Benefit Statement?</a:t>
            </a:r>
          </a:p>
          <a:p>
            <a:pPr marL="285750" indent="-285750">
              <a:spcAft>
                <a:spcPts val="1400"/>
              </a:spcAft>
              <a:buFont typeface="Arial" panose="020B0604020202020204" pitchFamily="34" charset="0"/>
              <a:buChar char="•"/>
            </a:pPr>
            <a:r>
              <a:rPr lang="en-GB" sz="1800" dirty="0">
                <a:latin typeface="Nunito" pitchFamily="2" charset="0"/>
                <a:cs typeface="Times New Roman" panose="02020603050405020304" pitchFamily="18" charset="0"/>
              </a:rPr>
              <a:t>Useful links</a:t>
            </a:r>
            <a:endParaRPr lang="en-GB" sz="1800" dirty="0">
              <a:latin typeface="Franklin Gothic Medium" panose="020B0603020102020204" pitchFamily="34" charset="0"/>
            </a:endParaRPr>
          </a:p>
          <a:p>
            <a:pPr marL="285750" indent="-285750">
              <a:buFont typeface="Arial" panose="020B0604020202020204" pitchFamily="34" charset="0"/>
              <a:buChar char="•"/>
            </a:pPr>
            <a:endParaRPr lang="en-GB" sz="1800" b="1" dirty="0">
              <a:solidFill>
                <a:schemeClr val="accent2"/>
              </a:solidFill>
              <a:latin typeface="Franklin Gothic Medium" panose="020B0603020102020204" pitchFamily="34" charset="0"/>
            </a:endParaRPr>
          </a:p>
          <a:p>
            <a:pPr marL="285750" indent="-285750">
              <a:buFont typeface="Arial" panose="020B0604020202020204" pitchFamily="34" charset="0"/>
              <a:buChar char="•"/>
            </a:pPr>
            <a:endParaRPr lang="en-GB" sz="1800" b="1" dirty="0">
              <a:latin typeface="Nunito" pitchFamily="2" charset="0"/>
              <a:cs typeface="Times New Roman" panose="02020603050405020304" pitchFamily="18" charset="0"/>
            </a:endParaRPr>
          </a:p>
          <a:p>
            <a:pPr marL="285750" indent="-285750">
              <a:buFont typeface="Arial" panose="020B0604020202020204" pitchFamily="34" charset="0"/>
              <a:buChar char="•"/>
            </a:pPr>
            <a:endParaRPr lang="en-GB" sz="1800" b="1" dirty="0">
              <a:latin typeface="Nunito" pitchFamily="2" charset="0"/>
              <a:cs typeface="Times New Roman" panose="02020603050405020304" pitchFamily="18" charset="0"/>
            </a:endParaRPr>
          </a:p>
          <a:p>
            <a:pPr marL="285750" indent="-285750">
              <a:buFont typeface="Arial" panose="020B0604020202020204" pitchFamily="34" charset="0"/>
              <a:buChar char="•"/>
            </a:pPr>
            <a:endParaRPr lang="en-GB" b="1" dirty="0">
              <a:latin typeface="Nunito" pitchFamily="2" charset="0"/>
              <a:cs typeface="Times New Roman" panose="02020603050405020304" pitchFamily="18" charset="0"/>
            </a:endParaRPr>
          </a:p>
          <a:p>
            <a:pPr marL="285750" indent="-285750">
              <a:buFont typeface="Arial" panose="020B0604020202020204" pitchFamily="34" charset="0"/>
              <a:buChar char="•"/>
            </a:pPr>
            <a:endParaRPr lang="en-GB" sz="1800" b="1" dirty="0">
              <a:latin typeface="Franklin Gothic Medium" panose="020B0603020102020204" pitchFamily="34" charset="0"/>
            </a:endParaRPr>
          </a:p>
        </p:txBody>
      </p:sp>
      <p:pic>
        <p:nvPicPr>
          <p:cNvPr id="6" name="Picture 5">
            <a:extLst>
              <a:ext uri="{FF2B5EF4-FFF2-40B4-BE49-F238E27FC236}">
                <a16:creationId xmlns:a16="http://schemas.microsoft.com/office/drawing/2014/main" id="{395D6895-4925-A0E7-FFE2-89080523BC7A}"/>
              </a:ext>
            </a:extLst>
          </p:cNvPr>
          <p:cNvPicPr>
            <a:picLocks noChangeAspect="1"/>
          </p:cNvPicPr>
          <p:nvPr/>
        </p:nvPicPr>
        <p:blipFill>
          <a:blip r:embed="rId3"/>
          <a:stretch>
            <a:fillRect/>
          </a:stretch>
        </p:blipFill>
        <p:spPr>
          <a:xfrm>
            <a:off x="5542845" y="1199207"/>
            <a:ext cx="2778898" cy="4151673"/>
          </a:xfrm>
          <a:prstGeom prst="rect">
            <a:avLst/>
          </a:prstGeom>
        </p:spPr>
      </p:pic>
    </p:spTree>
    <p:extLst>
      <p:ext uri="{BB962C8B-B14F-4D97-AF65-F5344CB8AC3E}">
        <p14:creationId xmlns:p14="http://schemas.microsoft.com/office/powerpoint/2010/main" val="2518987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3" name="Content Placeholder 4">
            <a:extLst>
              <a:ext uri="{FF2B5EF4-FFF2-40B4-BE49-F238E27FC236}">
                <a16:creationId xmlns:a16="http://schemas.microsoft.com/office/drawing/2014/main" id="{F8D1D43E-2DD1-ABB9-89FC-0238F366A6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graphicFrame>
        <p:nvGraphicFramePr>
          <p:cNvPr id="7" name="Table 6">
            <a:extLst>
              <a:ext uri="{FF2B5EF4-FFF2-40B4-BE49-F238E27FC236}">
                <a16:creationId xmlns:a16="http://schemas.microsoft.com/office/drawing/2014/main" id="{45446B0F-8505-0A55-1E24-DFEF8723242B}"/>
              </a:ext>
            </a:extLst>
          </p:cNvPr>
          <p:cNvGraphicFramePr>
            <a:graphicFrameLocks/>
          </p:cNvGraphicFramePr>
          <p:nvPr>
            <p:extLst>
              <p:ext uri="{D42A27DB-BD31-4B8C-83A1-F6EECF244321}">
                <p14:modId xmlns:p14="http://schemas.microsoft.com/office/powerpoint/2010/main" val="3653500102"/>
              </p:ext>
            </p:extLst>
          </p:nvPr>
        </p:nvGraphicFramePr>
        <p:xfrm>
          <a:off x="431800" y="1400120"/>
          <a:ext cx="5791718" cy="4358640"/>
        </p:xfrm>
        <a:graphic>
          <a:graphicData uri="http://schemas.openxmlformats.org/drawingml/2006/table">
            <a:tbl>
              <a:tblPr firstRow="1" bandRow="1">
                <a:tableStyleId>{5C22544A-7EE6-4342-B048-85BDC9FD1C3A}</a:tableStyleId>
              </a:tblPr>
              <a:tblGrid>
                <a:gridCol w="1574434">
                  <a:extLst>
                    <a:ext uri="{9D8B030D-6E8A-4147-A177-3AD203B41FA5}">
                      <a16:colId xmlns:a16="http://schemas.microsoft.com/office/drawing/2014/main" val="2763470734"/>
                    </a:ext>
                  </a:extLst>
                </a:gridCol>
                <a:gridCol w="2302881">
                  <a:extLst>
                    <a:ext uri="{9D8B030D-6E8A-4147-A177-3AD203B41FA5}">
                      <a16:colId xmlns:a16="http://schemas.microsoft.com/office/drawing/2014/main" val="697083295"/>
                    </a:ext>
                  </a:extLst>
                </a:gridCol>
                <a:gridCol w="1914403">
                  <a:extLst>
                    <a:ext uri="{9D8B030D-6E8A-4147-A177-3AD203B41FA5}">
                      <a16:colId xmlns:a16="http://schemas.microsoft.com/office/drawing/2014/main" val="2466493605"/>
                    </a:ext>
                  </a:extLst>
                </a:gridCol>
              </a:tblGrid>
              <a:tr h="462904">
                <a:tc>
                  <a:txBody>
                    <a:bodyPr/>
                    <a:lstStyle/>
                    <a:p>
                      <a:pPr algn="ctr"/>
                      <a:r>
                        <a:rPr lang="en-GB" sz="1400" dirty="0">
                          <a:solidFill>
                            <a:schemeClr val="bg1"/>
                          </a:solidFill>
                          <a:effectLst/>
                          <a:latin typeface="Nunito" pitchFamily="2" charset="0"/>
                          <a:cs typeface="Times New Roman" panose="02020603050405020304" pitchFamily="18" charset="0"/>
                        </a:rPr>
                        <a:t>Years early</a:t>
                      </a:r>
                      <a:endParaRPr lang="en-US" sz="1400" dirty="0">
                        <a:latin typeface="Nunito" pitchFamily="2" charset="0"/>
                      </a:endParaRPr>
                    </a:p>
                  </a:txBody>
                  <a:tcPr>
                    <a:solidFill>
                      <a:srgbClr val="4F7040"/>
                    </a:solidFill>
                  </a:tcPr>
                </a:tc>
                <a:tc>
                  <a:txBody>
                    <a:bodyPr/>
                    <a:lstStyle/>
                    <a:p>
                      <a:pPr algn="ctr"/>
                      <a:r>
                        <a:rPr lang="en-GB" sz="1400" dirty="0">
                          <a:solidFill>
                            <a:schemeClr val="bg1"/>
                          </a:solidFill>
                          <a:effectLst/>
                          <a:latin typeface="Nunito" pitchFamily="2" charset="0"/>
                          <a:ea typeface="Calibri" panose="020F0502020204030204" pitchFamily="34" charset="0"/>
                          <a:cs typeface="Times New Roman" panose="02020603050405020304" pitchFamily="18" charset="0"/>
                        </a:rPr>
                        <a:t>Annual pension reduction</a:t>
                      </a:r>
                      <a:endParaRPr lang="en-US" sz="1400" dirty="0">
                        <a:latin typeface="Nunito" pitchFamily="2" charset="0"/>
                      </a:endParaRPr>
                    </a:p>
                  </a:txBody>
                  <a:tcPr>
                    <a:solidFill>
                      <a:srgbClr val="4F7040"/>
                    </a:solidFill>
                  </a:tcPr>
                </a:tc>
                <a:tc>
                  <a:txBody>
                    <a:bodyPr/>
                    <a:lstStyle/>
                    <a:p>
                      <a:pPr algn="ctr"/>
                      <a:r>
                        <a:rPr lang="en-US" sz="1400" dirty="0">
                          <a:latin typeface="Nunito" pitchFamily="2" charset="0"/>
                        </a:rPr>
                        <a:t>Automatic lump sum reduction</a:t>
                      </a:r>
                    </a:p>
                  </a:txBody>
                  <a:tcPr>
                    <a:solidFill>
                      <a:srgbClr val="4F7040"/>
                    </a:solidFill>
                  </a:tcPr>
                </a:tc>
                <a:extLst>
                  <a:ext uri="{0D108BD9-81ED-4DB2-BD59-A6C34878D82A}">
                    <a16:rowId xmlns:a16="http://schemas.microsoft.com/office/drawing/2014/main" val="698011480"/>
                  </a:ext>
                </a:extLst>
              </a:tr>
              <a:tr h="245067">
                <a:tc>
                  <a:txBody>
                    <a:bodyPr/>
                    <a:lstStyle/>
                    <a:p>
                      <a:pPr algn="ctr"/>
                      <a:r>
                        <a:rPr lang="en-GB" sz="1200" dirty="0">
                          <a:solidFill>
                            <a:srgbClr val="000000"/>
                          </a:solidFill>
                          <a:effectLst/>
                          <a:latin typeface="Nunito" pitchFamily="2" charset="0"/>
                          <a:cs typeface="Times New Roman" panose="02020603050405020304" pitchFamily="18" charset="0"/>
                        </a:rPr>
                        <a:t>0</a:t>
                      </a:r>
                      <a:endParaRPr lang="en-US" sz="1200" dirty="0">
                        <a:latin typeface="Nunito" pitchFamily="2" charset="0"/>
                      </a:endParaRPr>
                    </a:p>
                  </a:txBody>
                  <a:tcPr marL="72000" marR="0" anchor="ctr">
                    <a:solidFill>
                      <a:schemeClr val="accent2">
                        <a:lumMod val="20000"/>
                        <a:lumOff val="80000"/>
                      </a:schemeClr>
                    </a:solidFill>
                  </a:tcPr>
                </a:tc>
                <a:tc>
                  <a:txBody>
                    <a:bodyPr/>
                    <a:lstStyle/>
                    <a:p>
                      <a:pPr algn="ctr"/>
                      <a:r>
                        <a:rPr lang="cy-GB" sz="1200" dirty="0">
                          <a:latin typeface="Nunito" pitchFamily="2" charset="0"/>
                        </a:rPr>
                        <a:t>0%</a:t>
                      </a:r>
                      <a:endParaRPr lang="en-GB" sz="1200" dirty="0">
                        <a:latin typeface="Nunito" pitchFamily="2" charset="0"/>
                      </a:endParaRPr>
                    </a:p>
                  </a:txBody>
                  <a:tcPr anchor="ctr">
                    <a:solidFill>
                      <a:schemeClr val="accent2">
                        <a:lumMod val="20000"/>
                        <a:lumOff val="80000"/>
                      </a:schemeClr>
                    </a:solidFill>
                  </a:tcPr>
                </a:tc>
                <a:tc>
                  <a:txBody>
                    <a:bodyPr/>
                    <a:lstStyle/>
                    <a:p>
                      <a:pPr algn="ctr"/>
                      <a:r>
                        <a:rPr lang="cy-GB" sz="1200" dirty="0">
                          <a:latin typeface="Nunito" pitchFamily="2" charset="0"/>
                        </a:rPr>
                        <a:t>0%</a:t>
                      </a:r>
                      <a:endParaRPr lang="en-GB" sz="1200" dirty="0">
                        <a:latin typeface="Nunito" pitchFamily="2" charset="0"/>
                      </a:endParaRPr>
                    </a:p>
                  </a:txBody>
                  <a:tcPr anchor="ctr">
                    <a:solidFill>
                      <a:schemeClr val="accent2">
                        <a:lumMod val="20000"/>
                        <a:lumOff val="80000"/>
                      </a:schemeClr>
                    </a:solidFill>
                  </a:tcPr>
                </a:tc>
                <a:extLst>
                  <a:ext uri="{0D108BD9-81ED-4DB2-BD59-A6C34878D82A}">
                    <a16:rowId xmlns:a16="http://schemas.microsoft.com/office/drawing/2014/main" val="3925172880"/>
                  </a:ext>
                </a:extLst>
              </a:tr>
              <a:tr h="245067">
                <a:tc>
                  <a:txBody>
                    <a:bodyPr/>
                    <a:lstStyle/>
                    <a:p>
                      <a:pPr algn="ctr"/>
                      <a:r>
                        <a:rPr lang="en-GB" sz="1200" dirty="0">
                          <a:solidFill>
                            <a:srgbClr val="000000"/>
                          </a:solidFill>
                          <a:effectLst/>
                          <a:latin typeface="Nunito" pitchFamily="2" charset="0"/>
                          <a:cs typeface="Times New Roman" panose="02020603050405020304" pitchFamily="18" charset="0"/>
                        </a:rPr>
                        <a:t>1</a:t>
                      </a:r>
                      <a:endParaRPr lang="en-US" sz="1200" dirty="0">
                        <a:latin typeface="Nunito" pitchFamily="2" charset="0"/>
                      </a:endParaRPr>
                    </a:p>
                  </a:txBody>
                  <a:tcPr marL="72000" marR="0" anchor="ctr">
                    <a:solidFill>
                      <a:schemeClr val="accent6">
                        <a:lumMod val="20000"/>
                        <a:lumOff val="80000"/>
                      </a:schemeClr>
                    </a:solidFill>
                  </a:tcPr>
                </a:tc>
                <a:tc>
                  <a:txBody>
                    <a:bodyPr/>
                    <a:lstStyle/>
                    <a:p>
                      <a:pPr algn="ctr"/>
                      <a:r>
                        <a:rPr lang="cy-GB" sz="1200" dirty="0">
                          <a:latin typeface="Nunito" pitchFamily="2" charset="0"/>
                        </a:rPr>
                        <a:t>5.0%</a:t>
                      </a:r>
                      <a:endParaRPr lang="en-GB" sz="1200" dirty="0">
                        <a:latin typeface="Nunito" pitchFamily="2" charset="0"/>
                      </a:endParaRPr>
                    </a:p>
                  </a:txBody>
                  <a:tcPr anchor="ctr">
                    <a:solidFill>
                      <a:schemeClr val="accent6">
                        <a:lumMod val="20000"/>
                        <a:lumOff val="80000"/>
                      </a:schemeClr>
                    </a:solidFill>
                  </a:tcPr>
                </a:tc>
                <a:tc>
                  <a:txBody>
                    <a:bodyPr/>
                    <a:lstStyle/>
                    <a:p>
                      <a:pPr algn="ctr"/>
                      <a:r>
                        <a:rPr lang="cy-GB" sz="1200" dirty="0">
                          <a:latin typeface="Nunito" pitchFamily="2" charset="0"/>
                        </a:rPr>
                        <a:t>1.7%</a:t>
                      </a:r>
                      <a:endParaRPr lang="en-GB" sz="1200" dirty="0">
                        <a:latin typeface="Nunito" pitchFamily="2" charset="0"/>
                      </a:endParaRPr>
                    </a:p>
                  </a:txBody>
                  <a:tcPr anchor="ctr">
                    <a:solidFill>
                      <a:schemeClr val="accent6">
                        <a:lumMod val="20000"/>
                        <a:lumOff val="80000"/>
                      </a:schemeClr>
                    </a:solidFill>
                  </a:tcPr>
                </a:tc>
                <a:extLst>
                  <a:ext uri="{0D108BD9-81ED-4DB2-BD59-A6C34878D82A}">
                    <a16:rowId xmlns:a16="http://schemas.microsoft.com/office/drawing/2014/main" val="12843485"/>
                  </a:ext>
                </a:extLst>
              </a:tr>
              <a:tr h="245067">
                <a:tc>
                  <a:txBody>
                    <a:bodyPr/>
                    <a:lstStyle/>
                    <a:p>
                      <a:pPr algn="ctr"/>
                      <a:r>
                        <a:rPr lang="en-GB" sz="1200" dirty="0">
                          <a:solidFill>
                            <a:srgbClr val="000000"/>
                          </a:solidFill>
                          <a:effectLst/>
                          <a:latin typeface="Nunito" pitchFamily="2" charset="0"/>
                          <a:cs typeface="Times New Roman" panose="02020603050405020304" pitchFamily="18" charset="0"/>
                        </a:rPr>
                        <a:t>2</a:t>
                      </a:r>
                      <a:endParaRPr lang="en-US" sz="1200" dirty="0">
                        <a:latin typeface="Nunito" pitchFamily="2" charset="0"/>
                      </a:endParaRPr>
                    </a:p>
                  </a:txBody>
                  <a:tcPr marL="72000" marR="0" anchor="ctr">
                    <a:solidFill>
                      <a:schemeClr val="accent2">
                        <a:lumMod val="20000"/>
                        <a:lumOff val="80000"/>
                      </a:schemeClr>
                    </a:solidFill>
                  </a:tcPr>
                </a:tc>
                <a:tc>
                  <a:txBody>
                    <a:bodyPr/>
                    <a:lstStyle/>
                    <a:p>
                      <a:pPr algn="ctr"/>
                      <a:r>
                        <a:rPr lang="cy-GB" sz="1200" dirty="0">
                          <a:latin typeface="Nunito" pitchFamily="2" charset="0"/>
                        </a:rPr>
                        <a:t>9.7%</a:t>
                      </a:r>
                      <a:endParaRPr lang="en-GB" sz="1200" dirty="0">
                        <a:latin typeface="Nunito" pitchFamily="2" charset="0"/>
                      </a:endParaRPr>
                    </a:p>
                  </a:txBody>
                  <a:tcPr anchor="ctr">
                    <a:solidFill>
                      <a:schemeClr val="accent2">
                        <a:lumMod val="20000"/>
                        <a:lumOff val="80000"/>
                      </a:schemeClr>
                    </a:solidFill>
                  </a:tcPr>
                </a:tc>
                <a:tc>
                  <a:txBody>
                    <a:bodyPr/>
                    <a:lstStyle/>
                    <a:p>
                      <a:pPr algn="ctr"/>
                      <a:r>
                        <a:rPr lang="cy-GB" sz="1200" dirty="0">
                          <a:latin typeface="Nunito" pitchFamily="2" charset="0"/>
                        </a:rPr>
                        <a:t>3.3%</a:t>
                      </a:r>
                      <a:endParaRPr lang="en-GB" sz="1200" dirty="0">
                        <a:latin typeface="Nunito" pitchFamily="2" charset="0"/>
                      </a:endParaRPr>
                    </a:p>
                  </a:txBody>
                  <a:tcPr anchor="ctr">
                    <a:solidFill>
                      <a:schemeClr val="accent2">
                        <a:lumMod val="20000"/>
                        <a:lumOff val="80000"/>
                      </a:schemeClr>
                    </a:solidFill>
                  </a:tcPr>
                </a:tc>
                <a:extLst>
                  <a:ext uri="{0D108BD9-81ED-4DB2-BD59-A6C34878D82A}">
                    <a16:rowId xmlns:a16="http://schemas.microsoft.com/office/drawing/2014/main" val="587188328"/>
                  </a:ext>
                </a:extLst>
              </a:tr>
              <a:tr h="245067">
                <a:tc>
                  <a:txBody>
                    <a:bodyPr/>
                    <a:lstStyle/>
                    <a:p>
                      <a:pPr algn="ctr"/>
                      <a:r>
                        <a:rPr lang="en-GB" sz="1200" dirty="0">
                          <a:solidFill>
                            <a:srgbClr val="000000"/>
                          </a:solidFill>
                          <a:effectLst/>
                          <a:latin typeface="Nunito" pitchFamily="2" charset="0"/>
                          <a:cs typeface="Times New Roman" panose="02020603050405020304" pitchFamily="18" charset="0"/>
                        </a:rPr>
                        <a:t>3</a:t>
                      </a:r>
                      <a:endParaRPr lang="en-US" sz="1200" dirty="0">
                        <a:latin typeface="Nunito" pitchFamily="2" charset="0"/>
                      </a:endParaRPr>
                    </a:p>
                  </a:txBody>
                  <a:tcPr marL="72000" marR="0" anchor="ctr">
                    <a:solidFill>
                      <a:schemeClr val="accent6">
                        <a:lumMod val="20000"/>
                        <a:lumOff val="80000"/>
                      </a:schemeClr>
                    </a:solidFill>
                  </a:tcPr>
                </a:tc>
                <a:tc>
                  <a:txBody>
                    <a:bodyPr/>
                    <a:lstStyle/>
                    <a:p>
                      <a:pPr algn="ctr"/>
                      <a:r>
                        <a:rPr lang="cy-GB" sz="1200" dirty="0">
                          <a:latin typeface="Nunito" pitchFamily="2" charset="0"/>
                        </a:rPr>
                        <a:t>14.0%</a:t>
                      </a:r>
                      <a:endParaRPr lang="en-GB" sz="1200" dirty="0">
                        <a:latin typeface="Nunito" pitchFamily="2" charset="0"/>
                      </a:endParaRPr>
                    </a:p>
                  </a:txBody>
                  <a:tcPr anchor="ctr">
                    <a:solidFill>
                      <a:schemeClr val="accent6">
                        <a:lumMod val="20000"/>
                        <a:lumOff val="80000"/>
                      </a:schemeClr>
                    </a:solidFill>
                  </a:tcPr>
                </a:tc>
                <a:tc>
                  <a:txBody>
                    <a:bodyPr/>
                    <a:lstStyle/>
                    <a:p>
                      <a:pPr algn="ctr"/>
                      <a:r>
                        <a:rPr lang="cy-GB" sz="1200" dirty="0">
                          <a:latin typeface="Nunito" pitchFamily="2" charset="0"/>
                        </a:rPr>
                        <a:t>4.9%</a:t>
                      </a:r>
                      <a:endParaRPr lang="en-GB" sz="1200" dirty="0">
                        <a:latin typeface="Nunito" pitchFamily="2" charset="0"/>
                      </a:endParaRPr>
                    </a:p>
                  </a:txBody>
                  <a:tcPr anchor="ctr">
                    <a:solidFill>
                      <a:schemeClr val="accent6">
                        <a:lumMod val="20000"/>
                        <a:lumOff val="80000"/>
                      </a:schemeClr>
                    </a:solidFill>
                  </a:tcPr>
                </a:tc>
                <a:extLst>
                  <a:ext uri="{0D108BD9-81ED-4DB2-BD59-A6C34878D82A}">
                    <a16:rowId xmlns:a16="http://schemas.microsoft.com/office/drawing/2014/main" val="2600413890"/>
                  </a:ext>
                </a:extLst>
              </a:tr>
              <a:tr h="245067">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Nunito" pitchFamily="2" charset="0"/>
                          <a:cs typeface="Times New Roman" panose="02020603050405020304" pitchFamily="18" charset="0"/>
                        </a:rPr>
                        <a:t>4</a:t>
                      </a:r>
                      <a:endParaRPr lang="en-US" sz="1200" dirty="0">
                        <a:latin typeface="Nunito" pitchFamily="2" charset="0"/>
                      </a:endParaRPr>
                    </a:p>
                  </a:txBody>
                  <a:tcPr marL="72000" marR="0" anchor="ctr">
                    <a:solidFill>
                      <a:schemeClr val="accent2">
                        <a:lumMod val="20000"/>
                        <a:lumOff val="80000"/>
                      </a:schemeClr>
                    </a:solidFill>
                  </a:tcPr>
                </a:tc>
                <a:tc>
                  <a:txBody>
                    <a:bodyPr/>
                    <a:lstStyle/>
                    <a:p>
                      <a:pPr algn="ctr"/>
                      <a:r>
                        <a:rPr lang="cy-GB" sz="1200" dirty="0">
                          <a:latin typeface="Nunito" pitchFamily="2" charset="0"/>
                        </a:rPr>
                        <a:t>18.0%</a:t>
                      </a:r>
                      <a:endParaRPr lang="en-GB" sz="1200" dirty="0">
                        <a:latin typeface="Nunito" pitchFamily="2" charset="0"/>
                      </a:endParaRPr>
                    </a:p>
                  </a:txBody>
                  <a:tcPr anchor="ctr">
                    <a:solidFill>
                      <a:schemeClr val="accent2">
                        <a:lumMod val="20000"/>
                        <a:lumOff val="80000"/>
                      </a:schemeClr>
                    </a:solidFill>
                  </a:tcPr>
                </a:tc>
                <a:tc>
                  <a:txBody>
                    <a:bodyPr/>
                    <a:lstStyle/>
                    <a:p>
                      <a:pPr algn="ctr"/>
                      <a:r>
                        <a:rPr lang="cy-GB" sz="1200" dirty="0">
                          <a:latin typeface="Nunito" pitchFamily="2" charset="0"/>
                        </a:rPr>
                        <a:t>6.5%</a:t>
                      </a:r>
                      <a:endParaRPr lang="en-GB" sz="1200" dirty="0">
                        <a:latin typeface="Nunito" pitchFamily="2" charset="0"/>
                      </a:endParaRPr>
                    </a:p>
                  </a:txBody>
                  <a:tcPr anchor="ctr">
                    <a:solidFill>
                      <a:schemeClr val="accent2">
                        <a:lumMod val="20000"/>
                        <a:lumOff val="80000"/>
                      </a:schemeClr>
                    </a:solidFill>
                  </a:tcPr>
                </a:tc>
                <a:extLst>
                  <a:ext uri="{0D108BD9-81ED-4DB2-BD59-A6C34878D82A}">
                    <a16:rowId xmlns:a16="http://schemas.microsoft.com/office/drawing/2014/main" val="10005"/>
                  </a:ext>
                </a:extLst>
              </a:tr>
              <a:tr h="245067">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dirty="0">
                          <a:latin typeface="Nunito" pitchFamily="2" charset="0"/>
                        </a:rPr>
                        <a:t>5</a:t>
                      </a:r>
                    </a:p>
                  </a:txBody>
                  <a:tcPr marL="72000" marR="0" anchor="ctr">
                    <a:solidFill>
                      <a:schemeClr val="accent6">
                        <a:lumMod val="20000"/>
                        <a:lumOff val="80000"/>
                      </a:schemeClr>
                    </a:solidFill>
                  </a:tcPr>
                </a:tc>
                <a:tc>
                  <a:txBody>
                    <a:bodyPr/>
                    <a:lstStyle/>
                    <a:p>
                      <a:pPr algn="ctr"/>
                      <a:r>
                        <a:rPr lang="cy-GB" sz="1200" dirty="0">
                          <a:latin typeface="Nunito" pitchFamily="2" charset="0"/>
                        </a:rPr>
                        <a:t>21.6%</a:t>
                      </a:r>
                      <a:endParaRPr lang="en-GB" sz="1200" dirty="0">
                        <a:latin typeface="Nunito" pitchFamily="2" charset="0"/>
                      </a:endParaRPr>
                    </a:p>
                  </a:txBody>
                  <a:tcPr anchor="ctr">
                    <a:solidFill>
                      <a:schemeClr val="accent6">
                        <a:lumMod val="20000"/>
                        <a:lumOff val="80000"/>
                      </a:schemeClr>
                    </a:solidFill>
                  </a:tcPr>
                </a:tc>
                <a:tc>
                  <a:txBody>
                    <a:bodyPr/>
                    <a:lstStyle/>
                    <a:p>
                      <a:pPr algn="ctr"/>
                      <a:r>
                        <a:rPr lang="cy-GB" sz="1200" dirty="0">
                          <a:latin typeface="Nunito" pitchFamily="2" charset="0"/>
                        </a:rPr>
                        <a:t>8.1%</a:t>
                      </a:r>
                      <a:endParaRPr lang="en-GB" sz="1200" dirty="0">
                        <a:latin typeface="Nunito" pitchFamily="2" charset="0"/>
                      </a:endParaRPr>
                    </a:p>
                  </a:txBody>
                  <a:tcPr anchor="ctr">
                    <a:solidFill>
                      <a:schemeClr val="accent6">
                        <a:lumMod val="20000"/>
                        <a:lumOff val="80000"/>
                      </a:schemeClr>
                    </a:solidFill>
                  </a:tcPr>
                </a:tc>
                <a:extLst>
                  <a:ext uri="{0D108BD9-81ED-4DB2-BD59-A6C34878D82A}">
                    <a16:rowId xmlns:a16="http://schemas.microsoft.com/office/drawing/2014/main" val="10006"/>
                  </a:ext>
                </a:extLst>
              </a:tr>
              <a:tr h="245067">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Nunito" pitchFamily="2" charset="0"/>
                          <a:cs typeface="Times New Roman" panose="02020603050405020304" pitchFamily="18" charset="0"/>
                        </a:rPr>
                        <a:t>6</a:t>
                      </a:r>
                      <a:endParaRPr lang="en-US" sz="1200" dirty="0">
                        <a:latin typeface="Nunito" pitchFamily="2" charset="0"/>
                      </a:endParaRPr>
                    </a:p>
                  </a:txBody>
                  <a:tcPr marL="72000" marR="0" anchor="ctr">
                    <a:solidFill>
                      <a:schemeClr val="accent2">
                        <a:lumMod val="20000"/>
                        <a:lumOff val="80000"/>
                      </a:schemeClr>
                    </a:solidFill>
                  </a:tcPr>
                </a:tc>
                <a:tc>
                  <a:txBody>
                    <a:bodyPr/>
                    <a:lstStyle/>
                    <a:p>
                      <a:pPr algn="ctr"/>
                      <a:r>
                        <a:rPr lang="cy-GB" sz="1200" dirty="0">
                          <a:latin typeface="Nunito" pitchFamily="2" charset="0"/>
                        </a:rPr>
                        <a:t>25.0%</a:t>
                      </a:r>
                      <a:endParaRPr lang="en-GB" sz="1200" dirty="0">
                        <a:latin typeface="Nunito" pitchFamily="2" charset="0"/>
                      </a:endParaRPr>
                    </a:p>
                  </a:txBody>
                  <a:tcPr anchor="ctr">
                    <a:solidFill>
                      <a:schemeClr val="accent2">
                        <a:lumMod val="20000"/>
                        <a:lumOff val="80000"/>
                      </a:schemeClr>
                    </a:solidFill>
                  </a:tcPr>
                </a:tc>
                <a:tc>
                  <a:txBody>
                    <a:bodyPr/>
                    <a:lstStyle/>
                    <a:p>
                      <a:pPr algn="ctr"/>
                      <a:r>
                        <a:rPr lang="cy-GB" sz="1200" dirty="0">
                          <a:latin typeface="Nunito" pitchFamily="2" charset="0"/>
                        </a:rPr>
                        <a:t>9.6%</a:t>
                      </a:r>
                      <a:endParaRPr lang="en-GB" sz="1200" dirty="0">
                        <a:latin typeface="Nunito" pitchFamily="2" charset="0"/>
                      </a:endParaRPr>
                    </a:p>
                  </a:txBody>
                  <a:tcPr anchor="ctr">
                    <a:solidFill>
                      <a:schemeClr val="accent2">
                        <a:lumMod val="20000"/>
                        <a:lumOff val="80000"/>
                      </a:schemeClr>
                    </a:solidFill>
                  </a:tcPr>
                </a:tc>
                <a:extLst>
                  <a:ext uri="{0D108BD9-81ED-4DB2-BD59-A6C34878D82A}">
                    <a16:rowId xmlns:a16="http://schemas.microsoft.com/office/drawing/2014/main" val="10007"/>
                  </a:ext>
                </a:extLst>
              </a:tr>
              <a:tr h="245067">
                <a:tc>
                  <a:txBody>
                    <a:bodyPr/>
                    <a:lstStyle/>
                    <a:p>
                      <a:pPr algn="ctr"/>
                      <a:r>
                        <a:rPr lang="en-GB" sz="1200" dirty="0">
                          <a:solidFill>
                            <a:srgbClr val="000000"/>
                          </a:solidFill>
                          <a:effectLst/>
                          <a:latin typeface="Nunito" pitchFamily="2" charset="0"/>
                          <a:cs typeface="Times New Roman" panose="02020603050405020304" pitchFamily="18" charset="0"/>
                        </a:rPr>
                        <a:t>7</a:t>
                      </a:r>
                      <a:endParaRPr lang="en-US" sz="1200" dirty="0">
                        <a:latin typeface="Nunito" pitchFamily="2" charset="0"/>
                      </a:endParaRPr>
                    </a:p>
                  </a:txBody>
                  <a:tcPr marL="72000" marR="0" anchor="ctr">
                    <a:solidFill>
                      <a:schemeClr val="accent6">
                        <a:lumMod val="20000"/>
                        <a:lumOff val="80000"/>
                      </a:schemeClr>
                    </a:solidFill>
                  </a:tcPr>
                </a:tc>
                <a:tc>
                  <a:txBody>
                    <a:bodyPr/>
                    <a:lstStyle/>
                    <a:p>
                      <a:pPr algn="ctr"/>
                      <a:r>
                        <a:rPr lang="cy-GB" sz="1200" dirty="0">
                          <a:latin typeface="Nunito" pitchFamily="2" charset="0"/>
                        </a:rPr>
                        <a:t>28.2%</a:t>
                      </a:r>
                      <a:endParaRPr lang="en-GB" sz="1200" dirty="0">
                        <a:latin typeface="Nunito" pitchFamily="2" charset="0"/>
                      </a:endParaRPr>
                    </a:p>
                  </a:txBody>
                  <a:tcPr anchor="ctr">
                    <a:solidFill>
                      <a:schemeClr val="accent6">
                        <a:lumMod val="20000"/>
                        <a:lumOff val="80000"/>
                      </a:schemeClr>
                    </a:solidFill>
                  </a:tcPr>
                </a:tc>
                <a:tc>
                  <a:txBody>
                    <a:bodyPr/>
                    <a:lstStyle/>
                    <a:p>
                      <a:pPr algn="ctr"/>
                      <a:r>
                        <a:rPr lang="cy-GB" sz="1200" dirty="0">
                          <a:latin typeface="Nunito" pitchFamily="2" charset="0"/>
                        </a:rPr>
                        <a:t>11.1%</a:t>
                      </a:r>
                      <a:endParaRPr lang="en-GB" sz="1200" dirty="0">
                        <a:latin typeface="Nunito" pitchFamily="2" charset="0"/>
                      </a:endParaRPr>
                    </a:p>
                  </a:txBody>
                  <a:tcPr anchor="ctr">
                    <a:solidFill>
                      <a:schemeClr val="accent6">
                        <a:lumMod val="20000"/>
                        <a:lumOff val="80000"/>
                      </a:schemeClr>
                    </a:solidFill>
                  </a:tcPr>
                </a:tc>
                <a:extLst>
                  <a:ext uri="{0D108BD9-81ED-4DB2-BD59-A6C34878D82A}">
                    <a16:rowId xmlns:a16="http://schemas.microsoft.com/office/drawing/2014/main" val="10008"/>
                  </a:ext>
                </a:extLst>
              </a:tr>
              <a:tr h="245067">
                <a:tc>
                  <a:txBody>
                    <a:bodyPr/>
                    <a:lstStyle/>
                    <a:p>
                      <a:pPr algn="ctr"/>
                      <a:r>
                        <a:rPr lang="en-GB" sz="1200" dirty="0">
                          <a:solidFill>
                            <a:srgbClr val="000000"/>
                          </a:solidFill>
                          <a:effectLst/>
                          <a:latin typeface="Nunito" pitchFamily="2" charset="0"/>
                          <a:cs typeface="Times New Roman" panose="02020603050405020304" pitchFamily="18" charset="0"/>
                        </a:rPr>
                        <a:t>8</a:t>
                      </a:r>
                      <a:endParaRPr lang="en-US" sz="1200" dirty="0">
                        <a:latin typeface="Nunito" pitchFamily="2" charset="0"/>
                      </a:endParaRPr>
                    </a:p>
                  </a:txBody>
                  <a:tcPr marL="72000" marR="0" anchor="ctr">
                    <a:solidFill>
                      <a:srgbClr val="FBE5D6"/>
                    </a:solidFill>
                  </a:tcPr>
                </a:tc>
                <a:tc>
                  <a:txBody>
                    <a:bodyPr/>
                    <a:lstStyle/>
                    <a:p>
                      <a:pPr algn="ctr"/>
                      <a:r>
                        <a:rPr lang="cy-GB" sz="1200" dirty="0">
                          <a:latin typeface="Nunito" pitchFamily="2" charset="0"/>
                        </a:rPr>
                        <a:t>31.2%</a:t>
                      </a:r>
                      <a:endParaRPr lang="en-GB" sz="1200" dirty="0">
                        <a:latin typeface="Nunito" pitchFamily="2" charset="0"/>
                      </a:endParaRPr>
                    </a:p>
                  </a:txBody>
                  <a:tcPr anchor="ctr">
                    <a:solidFill>
                      <a:srgbClr val="FBE5D6"/>
                    </a:solidFill>
                  </a:tcPr>
                </a:tc>
                <a:tc>
                  <a:txBody>
                    <a:bodyPr/>
                    <a:lstStyle/>
                    <a:p>
                      <a:pPr algn="ctr"/>
                      <a:r>
                        <a:rPr lang="cy-GB" sz="1200" dirty="0">
                          <a:latin typeface="Nunito" pitchFamily="2" charset="0"/>
                        </a:rPr>
                        <a:t>12.6%</a:t>
                      </a:r>
                      <a:endParaRPr lang="en-GB" sz="1200" dirty="0">
                        <a:latin typeface="Nunito" pitchFamily="2" charset="0"/>
                      </a:endParaRPr>
                    </a:p>
                  </a:txBody>
                  <a:tcPr anchor="ctr">
                    <a:solidFill>
                      <a:srgbClr val="FBE5D6"/>
                    </a:solidFill>
                  </a:tcPr>
                </a:tc>
                <a:extLst>
                  <a:ext uri="{0D108BD9-81ED-4DB2-BD59-A6C34878D82A}">
                    <a16:rowId xmlns:a16="http://schemas.microsoft.com/office/drawing/2014/main" val="1477622530"/>
                  </a:ext>
                </a:extLst>
              </a:tr>
              <a:tr h="245067">
                <a:tc>
                  <a:txBody>
                    <a:bodyPr/>
                    <a:lstStyle/>
                    <a:p>
                      <a:pPr algn="ctr"/>
                      <a:r>
                        <a:rPr lang="en-GB" sz="1200" dirty="0">
                          <a:solidFill>
                            <a:srgbClr val="000000"/>
                          </a:solidFill>
                          <a:effectLst/>
                          <a:latin typeface="Nunito" pitchFamily="2" charset="0"/>
                          <a:cs typeface="Times New Roman" panose="02020603050405020304" pitchFamily="18" charset="0"/>
                        </a:rPr>
                        <a:t>9</a:t>
                      </a:r>
                      <a:endParaRPr lang="en-US" sz="1200" dirty="0">
                        <a:latin typeface="Nunito" pitchFamily="2" charset="0"/>
                      </a:endParaRPr>
                    </a:p>
                  </a:txBody>
                  <a:tcPr marL="72000" marR="0" anchor="ctr">
                    <a:solidFill>
                      <a:schemeClr val="accent6">
                        <a:lumMod val="20000"/>
                        <a:lumOff val="80000"/>
                      </a:schemeClr>
                    </a:solidFill>
                  </a:tcPr>
                </a:tc>
                <a:tc>
                  <a:txBody>
                    <a:bodyPr/>
                    <a:lstStyle/>
                    <a:p>
                      <a:pPr algn="ctr"/>
                      <a:r>
                        <a:rPr lang="cy-GB" sz="1200" dirty="0">
                          <a:latin typeface="Nunito" pitchFamily="2" charset="0"/>
                        </a:rPr>
                        <a:t>34.0%</a:t>
                      </a:r>
                      <a:endParaRPr lang="en-GB" sz="1200" dirty="0">
                        <a:latin typeface="Nunito" pitchFamily="2" charset="0"/>
                      </a:endParaRPr>
                    </a:p>
                  </a:txBody>
                  <a:tcPr anchor="ctr">
                    <a:solidFill>
                      <a:schemeClr val="accent6">
                        <a:lumMod val="20000"/>
                        <a:lumOff val="80000"/>
                      </a:schemeClr>
                    </a:solidFill>
                  </a:tcPr>
                </a:tc>
                <a:tc>
                  <a:txBody>
                    <a:bodyPr/>
                    <a:lstStyle/>
                    <a:p>
                      <a:pPr algn="ctr"/>
                      <a:r>
                        <a:rPr lang="cy-GB" sz="1200" dirty="0">
                          <a:latin typeface="Nunito" pitchFamily="2" charset="0"/>
                        </a:rPr>
                        <a:t>14.1%</a:t>
                      </a:r>
                      <a:endParaRPr lang="en-GB" sz="1200" dirty="0">
                        <a:latin typeface="Nunito" pitchFamily="2" charset="0"/>
                      </a:endParaRPr>
                    </a:p>
                  </a:txBody>
                  <a:tcPr anchor="ctr">
                    <a:solidFill>
                      <a:schemeClr val="accent6">
                        <a:lumMod val="20000"/>
                        <a:lumOff val="80000"/>
                      </a:schemeClr>
                    </a:solidFill>
                  </a:tcPr>
                </a:tc>
                <a:extLst>
                  <a:ext uri="{0D108BD9-81ED-4DB2-BD59-A6C34878D82A}">
                    <a16:rowId xmlns:a16="http://schemas.microsoft.com/office/drawing/2014/main" val="1935094057"/>
                  </a:ext>
                </a:extLst>
              </a:tr>
              <a:tr h="245067">
                <a:tc>
                  <a:txBody>
                    <a:bodyPr/>
                    <a:lstStyle/>
                    <a:p>
                      <a:pPr algn="ctr"/>
                      <a:r>
                        <a:rPr lang="en-GB" sz="1200" dirty="0">
                          <a:solidFill>
                            <a:srgbClr val="000000"/>
                          </a:solidFill>
                          <a:effectLst/>
                          <a:latin typeface="Nunito" pitchFamily="2" charset="0"/>
                          <a:cs typeface="Times New Roman" panose="02020603050405020304" pitchFamily="18" charset="0"/>
                        </a:rPr>
                        <a:t>10</a:t>
                      </a:r>
                      <a:endParaRPr lang="en-US" sz="1200" dirty="0">
                        <a:latin typeface="Nunito" pitchFamily="2" charset="0"/>
                      </a:endParaRPr>
                    </a:p>
                  </a:txBody>
                  <a:tcPr marL="72000" marR="0" anchor="ctr">
                    <a:solidFill>
                      <a:srgbClr val="FBE5D6"/>
                    </a:solidFill>
                  </a:tcPr>
                </a:tc>
                <a:tc>
                  <a:txBody>
                    <a:bodyPr/>
                    <a:lstStyle/>
                    <a:p>
                      <a:pPr algn="ctr"/>
                      <a:r>
                        <a:rPr lang="cy-GB" sz="1200" dirty="0">
                          <a:latin typeface="Nunito" pitchFamily="2" charset="0"/>
                        </a:rPr>
                        <a:t>36.6%</a:t>
                      </a:r>
                      <a:endParaRPr lang="en-GB" sz="1200" dirty="0">
                        <a:latin typeface="Nunito" pitchFamily="2" charset="0"/>
                      </a:endParaRPr>
                    </a:p>
                  </a:txBody>
                  <a:tcPr anchor="ctr">
                    <a:solidFill>
                      <a:srgbClr val="FBE5D6"/>
                    </a:solidFill>
                  </a:tcPr>
                </a:tc>
                <a:tc>
                  <a:txBody>
                    <a:bodyPr/>
                    <a:lstStyle/>
                    <a:p>
                      <a:pPr algn="ctr"/>
                      <a:r>
                        <a:rPr lang="cy-GB" sz="1200" dirty="0">
                          <a:latin typeface="Nunito" pitchFamily="2" charset="0"/>
                        </a:rPr>
                        <a:t>15.5%</a:t>
                      </a:r>
                      <a:endParaRPr lang="en-GB" sz="1200" dirty="0">
                        <a:latin typeface="Nunito" pitchFamily="2" charset="0"/>
                      </a:endParaRPr>
                    </a:p>
                  </a:txBody>
                  <a:tcPr anchor="ctr">
                    <a:solidFill>
                      <a:srgbClr val="FBE5D6"/>
                    </a:solidFill>
                  </a:tcPr>
                </a:tc>
                <a:extLst>
                  <a:ext uri="{0D108BD9-81ED-4DB2-BD59-A6C34878D82A}">
                    <a16:rowId xmlns:a16="http://schemas.microsoft.com/office/drawing/2014/main" val="606906525"/>
                  </a:ext>
                </a:extLst>
              </a:tr>
              <a:tr h="245067">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dirty="0">
                          <a:latin typeface="Nunito" pitchFamily="2" charset="0"/>
                        </a:rPr>
                        <a:t>11</a:t>
                      </a:r>
                    </a:p>
                  </a:txBody>
                  <a:tcPr marL="72000" marR="0" anchor="ctr">
                    <a:solidFill>
                      <a:schemeClr val="accent6">
                        <a:lumMod val="20000"/>
                        <a:lumOff val="80000"/>
                      </a:schemeClr>
                    </a:solidFill>
                  </a:tcPr>
                </a:tc>
                <a:tc>
                  <a:txBody>
                    <a:bodyPr/>
                    <a:lstStyle/>
                    <a:p>
                      <a:pPr algn="ctr"/>
                      <a:r>
                        <a:rPr lang="cy-GB" sz="1200" dirty="0">
                          <a:latin typeface="Nunito" pitchFamily="2" charset="0"/>
                        </a:rPr>
                        <a:t>40.6%</a:t>
                      </a:r>
                      <a:endParaRPr lang="en-GB" sz="1200" dirty="0">
                        <a:latin typeface="Nunito" pitchFamily="2" charset="0"/>
                      </a:endParaRPr>
                    </a:p>
                  </a:txBody>
                  <a:tcPr anchor="ctr">
                    <a:solidFill>
                      <a:schemeClr val="accent6">
                        <a:lumMod val="20000"/>
                        <a:lumOff val="80000"/>
                      </a:schemeClr>
                    </a:solidFill>
                  </a:tcPr>
                </a:tc>
                <a:tc>
                  <a:txBody>
                    <a:bodyPr/>
                    <a:lstStyle/>
                    <a:p>
                      <a:pPr algn="ctr"/>
                      <a:r>
                        <a:rPr lang="cy-GB" sz="1200" dirty="0">
                          <a:latin typeface="Nunito" pitchFamily="2" charset="0"/>
                        </a:rPr>
                        <a:t>Does not apply</a:t>
                      </a:r>
                      <a:endParaRPr lang="en-GB" sz="1200" dirty="0">
                        <a:latin typeface="Nunito" pitchFamily="2" charset="0"/>
                      </a:endParaRPr>
                    </a:p>
                  </a:txBody>
                  <a:tcPr anchor="ctr">
                    <a:solidFill>
                      <a:schemeClr val="accent6">
                        <a:lumMod val="20000"/>
                        <a:lumOff val="80000"/>
                      </a:schemeClr>
                    </a:solidFill>
                  </a:tcPr>
                </a:tc>
                <a:extLst>
                  <a:ext uri="{0D108BD9-81ED-4DB2-BD59-A6C34878D82A}">
                    <a16:rowId xmlns:a16="http://schemas.microsoft.com/office/drawing/2014/main" val="1684571270"/>
                  </a:ext>
                </a:extLst>
              </a:tr>
              <a:tr h="245067">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dirty="0">
                          <a:latin typeface="Nunito" pitchFamily="2" charset="0"/>
                        </a:rPr>
                        <a:t>12</a:t>
                      </a:r>
                    </a:p>
                  </a:txBody>
                  <a:tcPr marL="72000" marR="0" anchor="ctr">
                    <a:solidFill>
                      <a:srgbClr val="FBE5D6"/>
                    </a:solidFill>
                  </a:tcPr>
                </a:tc>
                <a:tc>
                  <a:txBody>
                    <a:bodyPr/>
                    <a:lstStyle/>
                    <a:p>
                      <a:pPr algn="ctr"/>
                      <a:r>
                        <a:rPr lang="cy-GB" sz="1200" dirty="0">
                          <a:latin typeface="Nunito" pitchFamily="2" charset="0"/>
                        </a:rPr>
                        <a:t>42.9%</a:t>
                      </a:r>
                      <a:endParaRPr lang="en-GB" sz="1200" dirty="0">
                        <a:latin typeface="Nunito" pitchFamily="2" charset="0"/>
                      </a:endParaRPr>
                    </a:p>
                  </a:txBody>
                  <a:tcPr anchor="ctr">
                    <a:solidFill>
                      <a:srgbClr val="FBE5D6"/>
                    </a:solidFill>
                  </a:tcPr>
                </a:tc>
                <a:tc>
                  <a:txBody>
                    <a:bodyPr/>
                    <a:lstStyle/>
                    <a:p>
                      <a:pPr algn="ctr"/>
                      <a:r>
                        <a:rPr lang="cy-GB" sz="1200" dirty="0">
                          <a:latin typeface="Nunito" pitchFamily="2" charset="0"/>
                        </a:rPr>
                        <a:t>Does not apply</a:t>
                      </a:r>
                      <a:endParaRPr lang="en-GB" sz="1200" dirty="0">
                        <a:latin typeface="Nunito" pitchFamily="2" charset="0"/>
                      </a:endParaRPr>
                    </a:p>
                  </a:txBody>
                  <a:tcPr anchor="ctr">
                    <a:solidFill>
                      <a:srgbClr val="FBE5D6"/>
                    </a:solidFill>
                  </a:tcPr>
                </a:tc>
                <a:extLst>
                  <a:ext uri="{0D108BD9-81ED-4DB2-BD59-A6C34878D82A}">
                    <a16:rowId xmlns:a16="http://schemas.microsoft.com/office/drawing/2014/main" val="4286147138"/>
                  </a:ext>
                </a:extLst>
              </a:tr>
              <a:tr h="245067">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Nunito" pitchFamily="2" charset="0"/>
                          <a:cs typeface="Times New Roman" panose="02020603050405020304" pitchFamily="18" charset="0"/>
                        </a:rPr>
                        <a:t>13</a:t>
                      </a:r>
                      <a:endParaRPr lang="en-US" sz="1200" dirty="0">
                        <a:latin typeface="Nunito" pitchFamily="2" charset="0"/>
                      </a:endParaRPr>
                    </a:p>
                  </a:txBody>
                  <a:tcPr marL="72000" marR="0" anchor="ctr">
                    <a:solidFill>
                      <a:srgbClr val="E2F0D9"/>
                    </a:solidFill>
                  </a:tcPr>
                </a:tc>
                <a:tc>
                  <a:txBody>
                    <a:bodyPr/>
                    <a:lstStyle/>
                    <a:p>
                      <a:pPr algn="ctr"/>
                      <a:r>
                        <a:rPr lang="cy-GB" sz="1200" dirty="0">
                          <a:latin typeface="Nunito" pitchFamily="2" charset="0"/>
                        </a:rPr>
                        <a:t>45.1%</a:t>
                      </a:r>
                      <a:endParaRPr lang="en-GB" sz="1200" dirty="0">
                        <a:latin typeface="Nunito" pitchFamily="2" charset="0"/>
                      </a:endParaRPr>
                    </a:p>
                  </a:txBody>
                  <a:tcPr anchor="ctr">
                    <a:solidFill>
                      <a:srgbClr val="E2F0D9"/>
                    </a:solidFill>
                  </a:tcPr>
                </a:tc>
                <a:tc>
                  <a:txBody>
                    <a:bodyPr/>
                    <a:lstStyle/>
                    <a:p>
                      <a:pPr algn="ctr"/>
                      <a:r>
                        <a:rPr lang="cy-GB" sz="1200" dirty="0">
                          <a:latin typeface="Nunito" pitchFamily="2" charset="0"/>
                        </a:rPr>
                        <a:t>Does not apply</a:t>
                      </a:r>
                      <a:endParaRPr lang="en-GB" sz="1200" dirty="0">
                        <a:latin typeface="Nunito" pitchFamily="2" charset="0"/>
                      </a:endParaRPr>
                    </a:p>
                  </a:txBody>
                  <a:tcPr anchor="ctr">
                    <a:solidFill>
                      <a:srgbClr val="E2F0D9"/>
                    </a:solidFill>
                  </a:tcPr>
                </a:tc>
                <a:extLst>
                  <a:ext uri="{0D108BD9-81ED-4DB2-BD59-A6C34878D82A}">
                    <a16:rowId xmlns:a16="http://schemas.microsoft.com/office/drawing/2014/main" val="10009"/>
                  </a:ext>
                </a:extLst>
              </a:tr>
            </a:tbl>
          </a:graphicData>
        </a:graphic>
      </p:graphicFrame>
      <p:sp>
        <p:nvSpPr>
          <p:cNvPr id="2" name="Rectangle: Rounded Corners 1">
            <a:extLst>
              <a:ext uri="{FF2B5EF4-FFF2-40B4-BE49-F238E27FC236}">
                <a16:creationId xmlns:a16="http://schemas.microsoft.com/office/drawing/2014/main" id="{CC37F3CF-C321-9E20-5DBC-2DEBB7B8DDF6}"/>
              </a:ext>
            </a:extLst>
          </p:cNvPr>
          <p:cNvSpPr/>
          <p:nvPr/>
        </p:nvSpPr>
        <p:spPr>
          <a:xfrm>
            <a:off x="6384925" y="1460341"/>
            <a:ext cx="2117631" cy="2467845"/>
          </a:xfrm>
          <a:prstGeom prst="roundRect">
            <a:avLst/>
          </a:prstGeom>
          <a:solidFill>
            <a:srgbClr val="8FB9BB"/>
          </a:solidFill>
          <a:ln>
            <a:solidFill>
              <a:srgbClr val="8FB9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buClr>
                <a:srgbClr val="CE141D"/>
              </a:buClr>
            </a:pPr>
            <a:r>
              <a:rPr kumimoji="0" lang="cy-GB" sz="1450" b="0" i="0" u="none" strike="noStrike" kern="1200" cap="none" spc="0" normalizeH="0" baseline="0" noProof="0" dirty="0">
                <a:ln>
                  <a:noFill/>
                </a:ln>
                <a:solidFill>
                  <a:schemeClr val="tx1"/>
                </a:solidFill>
                <a:effectLst/>
                <a:uLnTx/>
                <a:uFillTx/>
                <a:latin typeface="Nunito" pitchFamily="2" charset="0"/>
              </a:rPr>
              <a:t>Rule of 85 </a:t>
            </a:r>
            <a:r>
              <a:rPr lang="cy-GB" sz="1450" dirty="0">
                <a:solidFill>
                  <a:schemeClr val="tx1"/>
                </a:solidFill>
                <a:latin typeface="Nunito" pitchFamily="2" charset="0"/>
              </a:rPr>
              <a:t>protects benefits built up before 01/04/2008 if you joined </a:t>
            </a:r>
            <a:r>
              <a:rPr kumimoji="0" lang="cy-GB" sz="1450" b="0" i="0" u="none" strike="noStrike" kern="1200" cap="none" spc="0" normalizeH="0" baseline="0" noProof="0" dirty="0">
                <a:ln>
                  <a:noFill/>
                </a:ln>
                <a:solidFill>
                  <a:schemeClr val="tx1"/>
                </a:solidFill>
                <a:effectLst/>
                <a:uLnTx/>
                <a:uFillTx/>
                <a:latin typeface="Nunito" pitchFamily="2" charset="0"/>
              </a:rPr>
              <a:t>LGPS  before </a:t>
            </a:r>
            <a:r>
              <a:rPr lang="cy-GB" sz="1450" dirty="0">
                <a:solidFill>
                  <a:schemeClr val="tx1"/>
                </a:solidFill>
                <a:latin typeface="Nunito" pitchFamily="2" charset="0"/>
              </a:rPr>
              <a:t>01/12/2006 – lower reductions apply. </a:t>
            </a:r>
            <a:r>
              <a:rPr lang="en-GB" sz="1450" dirty="0">
                <a:solidFill>
                  <a:schemeClr val="tx1"/>
                </a:solidFill>
                <a:latin typeface="Nunito" pitchFamily="2" charset="0"/>
              </a:rPr>
              <a:t>Please </a:t>
            </a:r>
            <a:r>
              <a:rPr lang="en-GB" sz="1450" dirty="0">
                <a:solidFill>
                  <a:schemeClr val="tx1"/>
                </a:solidFill>
                <a:highlight>
                  <a:srgbClr val="FFFF00"/>
                </a:highlight>
                <a:latin typeface="Nunito" pitchFamily="2" charset="0"/>
              </a:rPr>
              <a:t>contact your fund </a:t>
            </a:r>
            <a:r>
              <a:rPr lang="en-GB" sz="1450" dirty="0">
                <a:solidFill>
                  <a:schemeClr val="tx1"/>
                </a:solidFill>
                <a:latin typeface="Nunito" pitchFamily="2" charset="0"/>
              </a:rPr>
              <a:t>for more details</a:t>
            </a:r>
            <a:r>
              <a:rPr lang="cy-GB" sz="1450" b="1" dirty="0">
                <a:solidFill>
                  <a:schemeClr val="tx1"/>
                </a:solidFill>
                <a:latin typeface="Nunito" pitchFamily="2" charset="0"/>
              </a:rPr>
              <a:t> </a:t>
            </a:r>
          </a:p>
        </p:txBody>
      </p:sp>
      <p:sp>
        <p:nvSpPr>
          <p:cNvPr id="4" name="Rectangle: Rounded Corners 3">
            <a:extLst>
              <a:ext uri="{FF2B5EF4-FFF2-40B4-BE49-F238E27FC236}">
                <a16:creationId xmlns:a16="http://schemas.microsoft.com/office/drawing/2014/main" id="{6FA08E8E-FC0C-58B8-2C84-25AA12F6FC9A}"/>
              </a:ext>
            </a:extLst>
          </p:cNvPr>
          <p:cNvSpPr/>
          <p:nvPr/>
        </p:nvSpPr>
        <p:spPr>
          <a:xfrm>
            <a:off x="6384925" y="4310743"/>
            <a:ext cx="2117631" cy="974410"/>
          </a:xfrm>
          <a:prstGeom prst="roundRect">
            <a:avLst/>
          </a:prstGeom>
          <a:solidFill>
            <a:srgbClr val="8FB9BB"/>
          </a:solidFill>
          <a:ln>
            <a:solidFill>
              <a:srgbClr val="8FB9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spcBef>
                <a:spcPts val="0"/>
              </a:spcBef>
              <a:buClr>
                <a:srgbClr val="CE141D"/>
              </a:buClr>
              <a:buNone/>
            </a:pPr>
            <a:r>
              <a:rPr lang="cy-GB" sz="1550" b="1" dirty="0">
                <a:solidFill>
                  <a:schemeClr val="tx1"/>
                </a:solidFill>
                <a:latin typeface="Nunito" pitchFamily="2" charset="0"/>
              </a:rPr>
              <a:t>Reduction factors are regularly reviewed </a:t>
            </a:r>
          </a:p>
        </p:txBody>
      </p:sp>
      <p:sp>
        <p:nvSpPr>
          <p:cNvPr id="5" name="TextBox 4">
            <a:extLst>
              <a:ext uri="{FF2B5EF4-FFF2-40B4-BE49-F238E27FC236}">
                <a16:creationId xmlns:a16="http://schemas.microsoft.com/office/drawing/2014/main" id="{AD056A3D-7231-DA5A-E464-DD31D5FA6296}"/>
              </a:ext>
            </a:extLst>
          </p:cNvPr>
          <p:cNvSpPr txBox="1"/>
          <p:nvPr/>
        </p:nvSpPr>
        <p:spPr>
          <a:xfrm>
            <a:off x="431800" y="695573"/>
            <a:ext cx="8529950" cy="584775"/>
          </a:xfrm>
          <a:prstGeom prst="rect">
            <a:avLst/>
          </a:prstGeom>
          <a:noFill/>
        </p:spPr>
        <p:txBody>
          <a:bodyPr wrap="square">
            <a:spAutoFit/>
          </a:bodyPr>
          <a:lstStyle/>
          <a:p>
            <a:r>
              <a:rPr lang="cy-GB" sz="3200" b="1" dirty="0">
                <a:solidFill>
                  <a:schemeClr val="accent2"/>
                </a:solidFill>
                <a:latin typeface="Nunito" pitchFamily="2" charset="0"/>
                <a:cs typeface="Times New Roman" panose="02020603050405020304" pitchFamily="18" charset="0"/>
              </a:rPr>
              <a:t>Early payment</a:t>
            </a:r>
            <a:endParaRPr lang="en-GB" sz="3200" b="1" dirty="0">
              <a:solidFill>
                <a:schemeClr val="accent2"/>
              </a:solidFill>
              <a:latin typeface="Franklin Gothic Medium" panose="020B0603020102020204" pitchFamily="34" charset="0"/>
            </a:endParaRPr>
          </a:p>
        </p:txBody>
      </p:sp>
    </p:spTree>
    <p:extLst>
      <p:ext uri="{BB962C8B-B14F-4D97-AF65-F5344CB8AC3E}">
        <p14:creationId xmlns:p14="http://schemas.microsoft.com/office/powerpoint/2010/main" val="1009736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3" name="Content Placeholder 4">
            <a:extLst>
              <a:ext uri="{FF2B5EF4-FFF2-40B4-BE49-F238E27FC236}">
                <a16:creationId xmlns:a16="http://schemas.microsoft.com/office/drawing/2014/main" id="{F8D1D43E-2DD1-ABB9-89FC-0238F366A6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2" name="Content Placeholder 2">
            <a:extLst>
              <a:ext uri="{FF2B5EF4-FFF2-40B4-BE49-F238E27FC236}">
                <a16:creationId xmlns:a16="http://schemas.microsoft.com/office/drawing/2014/main" id="{886C959D-F0FA-FA67-A6D8-B420EAEE250A}"/>
              </a:ext>
            </a:extLst>
          </p:cNvPr>
          <p:cNvSpPr txBox="1">
            <a:spLocks/>
          </p:cNvSpPr>
          <p:nvPr/>
        </p:nvSpPr>
        <p:spPr>
          <a:xfrm>
            <a:off x="33337" y="1337203"/>
            <a:ext cx="8529950" cy="4176629"/>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cy-GB" sz="2000" b="1" dirty="0">
              <a:latin typeface="Nunito" pitchFamily="2" charset="0"/>
            </a:endParaRPr>
          </a:p>
          <a:p>
            <a:pPr marL="742950" lvl="1" indent="-285750" algn="l">
              <a:lnSpc>
                <a:spcPct val="120000"/>
              </a:lnSpc>
              <a:spcBef>
                <a:spcPts val="0"/>
              </a:spcBef>
              <a:spcAft>
                <a:spcPts val="1800"/>
              </a:spcAft>
              <a:buFont typeface="Arial" panose="020B0604020202020204" pitchFamily="34" charset="0"/>
              <a:buChar char="•"/>
            </a:pPr>
            <a:r>
              <a:rPr lang="cy-GB" sz="2600" dirty="0">
                <a:latin typeface="Nunito" pitchFamily="2" charset="0"/>
              </a:rPr>
              <a:t>Employer policy and consent needed</a:t>
            </a:r>
          </a:p>
          <a:p>
            <a:pPr marL="742950" lvl="1" indent="-285750" algn="l">
              <a:lnSpc>
                <a:spcPct val="120000"/>
              </a:lnSpc>
              <a:spcBef>
                <a:spcPts val="0"/>
              </a:spcBef>
              <a:spcAft>
                <a:spcPts val="1800"/>
              </a:spcAft>
              <a:buFont typeface="Arial" panose="020B0604020202020204" pitchFamily="34" charset="0"/>
              <a:buChar char="•"/>
            </a:pPr>
            <a:r>
              <a:rPr lang="cy-GB" sz="2600" dirty="0">
                <a:latin typeface="Nunito" pitchFamily="2" charset="0"/>
              </a:rPr>
              <a:t>Reduce hours or grade of job</a:t>
            </a:r>
          </a:p>
          <a:p>
            <a:pPr marL="742950" lvl="1" indent="-285750" algn="l">
              <a:lnSpc>
                <a:spcPct val="120000"/>
              </a:lnSpc>
              <a:spcBef>
                <a:spcPts val="0"/>
              </a:spcBef>
              <a:spcAft>
                <a:spcPts val="1800"/>
              </a:spcAft>
              <a:buFont typeface="Arial" panose="020B0604020202020204" pitchFamily="34" charset="0"/>
              <a:buChar char="•"/>
            </a:pPr>
            <a:r>
              <a:rPr lang="cy-GB" sz="2600" dirty="0">
                <a:latin typeface="Nunito" pitchFamily="2" charset="0"/>
              </a:rPr>
              <a:t>Pension benefits reduced if taken earlier than Normal Pension Age</a:t>
            </a:r>
          </a:p>
          <a:p>
            <a:pPr marL="742950" lvl="1" indent="-285750" algn="l">
              <a:lnSpc>
                <a:spcPct val="120000"/>
              </a:lnSpc>
              <a:spcBef>
                <a:spcPts val="0"/>
              </a:spcBef>
              <a:spcAft>
                <a:spcPts val="1800"/>
              </a:spcAft>
              <a:buFont typeface="Arial" panose="020B0604020202020204" pitchFamily="34" charset="0"/>
              <a:buChar char="•"/>
            </a:pPr>
            <a:r>
              <a:rPr lang="cy-GB" sz="2600" dirty="0">
                <a:latin typeface="Nunito" pitchFamily="2" charset="0"/>
              </a:rPr>
              <a:t>Rule of 85 will be taken into account (if you are protected and under age 65)</a:t>
            </a:r>
          </a:p>
          <a:p>
            <a:pPr marL="742950" lvl="1" indent="-285750" algn="l">
              <a:lnSpc>
                <a:spcPct val="120000"/>
              </a:lnSpc>
              <a:spcBef>
                <a:spcPts val="0"/>
              </a:spcBef>
              <a:spcAft>
                <a:spcPts val="1800"/>
              </a:spcAft>
              <a:buFont typeface="Arial" panose="020B0604020202020204" pitchFamily="34" charset="0"/>
              <a:buChar char="•"/>
            </a:pPr>
            <a:r>
              <a:rPr lang="cy-GB" sz="2600" dirty="0">
                <a:latin typeface="Nunito" pitchFamily="2" charset="0"/>
              </a:rPr>
              <a:t>Take some or all of the pension already built up and continue to build up a second pension in the reduced pay/hours post</a:t>
            </a:r>
            <a:endParaRPr lang="cy-GB" sz="2600" dirty="0"/>
          </a:p>
          <a:p>
            <a:pPr lvl="1">
              <a:buClr>
                <a:srgbClr val="CE141D"/>
              </a:buClr>
            </a:pPr>
            <a:endParaRPr lang="cy-GB" dirty="0"/>
          </a:p>
          <a:p>
            <a:pPr lvl="1">
              <a:buClr>
                <a:srgbClr val="CE141D"/>
              </a:buClr>
            </a:pPr>
            <a:endParaRPr lang="en-GB" dirty="0"/>
          </a:p>
        </p:txBody>
      </p:sp>
      <p:sp>
        <p:nvSpPr>
          <p:cNvPr id="4" name="TextBox 3">
            <a:extLst>
              <a:ext uri="{FF2B5EF4-FFF2-40B4-BE49-F238E27FC236}">
                <a16:creationId xmlns:a16="http://schemas.microsoft.com/office/drawing/2014/main" id="{7722504E-DD87-AD2A-008F-0C0752DE00BD}"/>
              </a:ext>
            </a:extLst>
          </p:cNvPr>
          <p:cNvSpPr txBox="1"/>
          <p:nvPr/>
        </p:nvSpPr>
        <p:spPr>
          <a:xfrm>
            <a:off x="431800" y="695573"/>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Flexible retirement from age 55 </a:t>
            </a:r>
            <a:endParaRPr lang="en-GB" sz="3200" b="1" dirty="0">
              <a:solidFill>
                <a:schemeClr val="accent2"/>
              </a:solidFill>
              <a:latin typeface="Franklin Gothic Medium" panose="020B0603020102020204" pitchFamily="34" charset="0"/>
            </a:endParaRPr>
          </a:p>
        </p:txBody>
      </p:sp>
    </p:spTree>
    <p:extLst>
      <p:ext uri="{BB962C8B-B14F-4D97-AF65-F5344CB8AC3E}">
        <p14:creationId xmlns:p14="http://schemas.microsoft.com/office/powerpoint/2010/main" val="1452741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3" name="Content Placeholder 4">
            <a:extLst>
              <a:ext uri="{FF2B5EF4-FFF2-40B4-BE49-F238E27FC236}">
                <a16:creationId xmlns:a16="http://schemas.microsoft.com/office/drawing/2014/main" id="{F8D1D43E-2DD1-ABB9-89FC-0238F366A6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2" name="Content Placeholder 2">
            <a:extLst>
              <a:ext uri="{FF2B5EF4-FFF2-40B4-BE49-F238E27FC236}">
                <a16:creationId xmlns:a16="http://schemas.microsoft.com/office/drawing/2014/main" id="{886C959D-F0FA-FA67-A6D8-B420EAEE250A}"/>
              </a:ext>
            </a:extLst>
          </p:cNvPr>
          <p:cNvSpPr txBox="1">
            <a:spLocks/>
          </p:cNvSpPr>
          <p:nvPr/>
        </p:nvSpPr>
        <p:spPr>
          <a:xfrm>
            <a:off x="197727" y="1533839"/>
            <a:ext cx="5953125" cy="416705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00100" lvl="1" indent="-342900" algn="l">
              <a:spcBef>
                <a:spcPts val="0"/>
              </a:spcBef>
              <a:spcAft>
                <a:spcPts val="1800"/>
              </a:spcAft>
              <a:buFont typeface="Arial" panose="020B0604020202020204" pitchFamily="34" charset="0"/>
              <a:buChar char="•"/>
            </a:pPr>
            <a:r>
              <a:rPr lang="cy-GB" sz="1800" dirty="0">
                <a:latin typeface="Nunito" pitchFamily="2" charset="0"/>
              </a:rPr>
              <a:t>Must be 55 or over (or age 50+ if you were in the Scheme on 5 April 2006 and have not had a break in membership).</a:t>
            </a:r>
          </a:p>
          <a:p>
            <a:pPr marL="800100" lvl="1" indent="-342900" algn="l">
              <a:spcBef>
                <a:spcPts val="0"/>
              </a:spcBef>
              <a:spcAft>
                <a:spcPts val="1800"/>
              </a:spcAft>
              <a:buFont typeface="Arial" panose="020B0604020202020204" pitchFamily="34" charset="0"/>
              <a:buChar char="•"/>
            </a:pPr>
            <a:r>
              <a:rPr lang="cy-GB" sz="1800" dirty="0">
                <a:latin typeface="Nunito" pitchFamily="2" charset="0"/>
              </a:rPr>
              <a:t>P</a:t>
            </a:r>
            <a:r>
              <a:rPr lang="en-GB" sz="1800" dirty="0">
                <a:latin typeface="Nunito" pitchFamily="2" charset="0"/>
              </a:rPr>
              <a:t>ension paid immediately and </a:t>
            </a:r>
            <a:r>
              <a:rPr lang="en-GB" sz="1800" b="1" dirty="0">
                <a:latin typeface="Nunito" pitchFamily="2" charset="0"/>
              </a:rPr>
              <a:t>unreduced</a:t>
            </a:r>
          </a:p>
          <a:p>
            <a:pPr marL="800100" lvl="1" indent="-342900" algn="l">
              <a:spcBef>
                <a:spcPts val="0"/>
              </a:spcBef>
              <a:spcAft>
                <a:spcPts val="1800"/>
              </a:spcAft>
              <a:buFont typeface="Arial" panose="020B0604020202020204" pitchFamily="34" charset="0"/>
              <a:buChar char="•"/>
            </a:pPr>
            <a:r>
              <a:rPr lang="en-GB" sz="1800" dirty="0">
                <a:latin typeface="Nunito" pitchFamily="2" charset="0"/>
              </a:rPr>
              <a:t>Based on benefits you have built up to retirement date</a:t>
            </a:r>
          </a:p>
          <a:p>
            <a:pPr marL="800100" lvl="1" indent="-342900" algn="l">
              <a:spcBef>
                <a:spcPts val="0"/>
              </a:spcBef>
              <a:spcAft>
                <a:spcPts val="1800"/>
              </a:spcAft>
              <a:buFont typeface="Arial" panose="020B0604020202020204" pitchFamily="34" charset="0"/>
              <a:buChar char="•"/>
            </a:pPr>
            <a:r>
              <a:rPr lang="en-GB" sz="1800" dirty="0">
                <a:latin typeface="Nunito" pitchFamily="2" charset="0"/>
              </a:rPr>
              <a:t>No option to defer payment, transfer to a different scheme or combine your benefits if you re-join the LGPS</a:t>
            </a:r>
          </a:p>
          <a:p>
            <a:pPr marL="800100" lvl="1" indent="-342900" algn="l">
              <a:spcBef>
                <a:spcPts val="0"/>
              </a:spcBef>
              <a:spcAft>
                <a:spcPts val="1800"/>
              </a:spcAft>
              <a:buFont typeface="Arial" panose="020B0604020202020204" pitchFamily="34" charset="0"/>
              <a:buChar char="•"/>
            </a:pPr>
            <a:r>
              <a:rPr lang="en-GB" sz="1800" dirty="0">
                <a:latin typeface="Nunito" pitchFamily="2" charset="0"/>
              </a:rPr>
              <a:t>Previous Government planned to restrict exit costs in the public sector</a:t>
            </a:r>
          </a:p>
          <a:p>
            <a:pPr marL="800100" lvl="1" indent="-342900" algn="l">
              <a:spcBef>
                <a:spcPts val="0"/>
              </a:spcBef>
              <a:spcAft>
                <a:spcPts val="1800"/>
              </a:spcAft>
              <a:buFont typeface="Arial" panose="020B0604020202020204" pitchFamily="34" charset="0"/>
              <a:buChar char="•"/>
            </a:pPr>
            <a:r>
              <a:rPr lang="en-GB" sz="1800" dirty="0">
                <a:latin typeface="Nunito" pitchFamily="2" charset="0"/>
              </a:rPr>
              <a:t>Rules could change if current Government adopts the policy</a:t>
            </a:r>
          </a:p>
          <a:p>
            <a:pPr lvl="1">
              <a:buClr>
                <a:srgbClr val="CE141D"/>
              </a:buClr>
            </a:pPr>
            <a:endParaRPr lang="cy-GB" sz="2800" dirty="0"/>
          </a:p>
          <a:p>
            <a:pPr lvl="1">
              <a:buClr>
                <a:srgbClr val="CE141D"/>
              </a:buClr>
            </a:pPr>
            <a:endParaRPr lang="cy-GB" sz="2300" dirty="0"/>
          </a:p>
          <a:p>
            <a:pPr lvl="1">
              <a:buClr>
                <a:srgbClr val="CE141D"/>
              </a:buClr>
            </a:pPr>
            <a:endParaRPr lang="en-GB" dirty="0"/>
          </a:p>
        </p:txBody>
      </p:sp>
      <p:sp>
        <p:nvSpPr>
          <p:cNvPr id="5" name="TextBox 4">
            <a:extLst>
              <a:ext uri="{FF2B5EF4-FFF2-40B4-BE49-F238E27FC236}">
                <a16:creationId xmlns:a16="http://schemas.microsoft.com/office/drawing/2014/main" id="{10E71C47-C9BC-2779-1A58-72D23F852725}"/>
              </a:ext>
            </a:extLst>
          </p:cNvPr>
          <p:cNvSpPr txBox="1"/>
          <p:nvPr/>
        </p:nvSpPr>
        <p:spPr>
          <a:xfrm>
            <a:off x="572974" y="679949"/>
            <a:ext cx="7779456" cy="584775"/>
          </a:xfrm>
          <a:prstGeom prst="rect">
            <a:avLst/>
          </a:prstGeom>
          <a:noFill/>
        </p:spPr>
        <p:txBody>
          <a:bodyPr wrap="square" rtlCol="0">
            <a:spAutoFit/>
          </a:bodyPr>
          <a:lstStyle/>
          <a:p>
            <a:r>
              <a:rPr lang="cy-GB" sz="3200" b="1" dirty="0">
                <a:solidFill>
                  <a:srgbClr val="ED7D31"/>
                </a:solidFill>
                <a:latin typeface="Nunito" pitchFamily="2" charset="0"/>
              </a:rPr>
              <a:t>Redundancy / Efficiency of the service</a:t>
            </a:r>
          </a:p>
        </p:txBody>
      </p:sp>
      <p:pic>
        <p:nvPicPr>
          <p:cNvPr id="9" name="Picture 8">
            <a:extLst>
              <a:ext uri="{FF2B5EF4-FFF2-40B4-BE49-F238E27FC236}">
                <a16:creationId xmlns:a16="http://schemas.microsoft.com/office/drawing/2014/main" id="{AFCF8897-0043-E1E2-BCD6-AD3012CE414D}"/>
              </a:ext>
            </a:extLst>
          </p:cNvPr>
          <p:cNvPicPr>
            <a:picLocks noChangeAspect="1"/>
          </p:cNvPicPr>
          <p:nvPr/>
        </p:nvPicPr>
        <p:blipFill>
          <a:blip r:embed="rId3"/>
          <a:stretch>
            <a:fillRect/>
          </a:stretch>
        </p:blipFill>
        <p:spPr>
          <a:xfrm>
            <a:off x="6535504" y="1701305"/>
            <a:ext cx="2275121" cy="3455389"/>
          </a:xfrm>
          <a:prstGeom prst="rect">
            <a:avLst/>
          </a:prstGeom>
        </p:spPr>
      </p:pic>
    </p:spTree>
    <p:extLst>
      <p:ext uri="{BB962C8B-B14F-4D97-AF65-F5344CB8AC3E}">
        <p14:creationId xmlns:p14="http://schemas.microsoft.com/office/powerpoint/2010/main" val="308979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3" name="Content Placeholder 4">
            <a:extLst>
              <a:ext uri="{FF2B5EF4-FFF2-40B4-BE49-F238E27FC236}">
                <a16:creationId xmlns:a16="http://schemas.microsoft.com/office/drawing/2014/main" id="{F8D1D43E-2DD1-ABB9-89FC-0238F366A6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2" name="Content Placeholder 2">
            <a:extLst>
              <a:ext uri="{FF2B5EF4-FFF2-40B4-BE49-F238E27FC236}">
                <a16:creationId xmlns:a16="http://schemas.microsoft.com/office/drawing/2014/main" id="{886C959D-F0FA-FA67-A6D8-B420EAEE250A}"/>
              </a:ext>
            </a:extLst>
          </p:cNvPr>
          <p:cNvSpPr txBox="1">
            <a:spLocks/>
          </p:cNvSpPr>
          <p:nvPr/>
        </p:nvSpPr>
        <p:spPr>
          <a:xfrm>
            <a:off x="431800" y="876877"/>
            <a:ext cx="7821834" cy="5681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457200"/>
            <a:r>
              <a:rPr lang="cy-GB" sz="3200" b="1" dirty="0">
                <a:solidFill>
                  <a:schemeClr val="accent2"/>
                </a:solidFill>
                <a:latin typeface="Nunito" pitchFamily="2" charset="0"/>
              </a:rPr>
              <a:t>Ill health retirement – any age </a:t>
            </a:r>
          </a:p>
          <a:p>
            <a:pPr algn="l"/>
            <a:endParaRPr lang="cy-GB" sz="1900" dirty="0">
              <a:latin typeface="Nunito" pitchFamily="2" charset="0"/>
            </a:endParaRPr>
          </a:p>
          <a:p>
            <a:pPr marL="0" indent="0" algn="l">
              <a:buNone/>
            </a:pPr>
            <a:endParaRPr lang="cy-GB" sz="1000" dirty="0">
              <a:latin typeface="Nunito" pitchFamily="2" charset="0"/>
            </a:endParaRPr>
          </a:p>
          <a:p>
            <a:pPr lvl="1">
              <a:buClr>
                <a:srgbClr val="CE141D"/>
              </a:buClr>
            </a:pPr>
            <a:endParaRPr lang="cy-GB" sz="2400" dirty="0"/>
          </a:p>
          <a:p>
            <a:pPr lvl="1">
              <a:buClr>
                <a:srgbClr val="CE141D"/>
              </a:buClr>
            </a:pPr>
            <a:endParaRPr lang="cy-GB" dirty="0"/>
          </a:p>
          <a:p>
            <a:pPr lvl="1">
              <a:buClr>
                <a:srgbClr val="CE141D"/>
              </a:buClr>
            </a:pPr>
            <a:endParaRPr lang="en-GB" dirty="0"/>
          </a:p>
        </p:txBody>
      </p:sp>
      <p:sp>
        <p:nvSpPr>
          <p:cNvPr id="5" name="Rectangle: Rounded Corners 4">
            <a:extLst>
              <a:ext uri="{FF2B5EF4-FFF2-40B4-BE49-F238E27FC236}">
                <a16:creationId xmlns:a16="http://schemas.microsoft.com/office/drawing/2014/main" id="{F02988E0-AA95-11A1-2A43-C01EBA2468B5}"/>
              </a:ext>
            </a:extLst>
          </p:cNvPr>
          <p:cNvSpPr/>
          <p:nvPr/>
        </p:nvSpPr>
        <p:spPr>
          <a:xfrm>
            <a:off x="431801" y="1501833"/>
            <a:ext cx="8378824" cy="3901433"/>
          </a:xfrm>
          <a:prstGeom prst="roundRect">
            <a:avLst/>
          </a:prstGeom>
          <a:solidFill>
            <a:srgbClr val="FBE5D6"/>
          </a:solidFill>
          <a:ln>
            <a:solidFill>
              <a:srgbClr val="FBE5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spcAft>
                <a:spcPts val="1800"/>
              </a:spcAft>
              <a:buFont typeface="Arial" panose="020B0604020202020204" pitchFamily="34" charset="0"/>
              <a:buChar char="•"/>
            </a:pPr>
            <a:r>
              <a:rPr lang="cy-GB" sz="2000" dirty="0">
                <a:solidFill>
                  <a:schemeClr val="tx1"/>
                </a:solidFill>
                <a:latin typeface="Nunito" pitchFamily="2" charset="0"/>
              </a:rPr>
              <a:t>Your employer determines if you are permanently incapable of discharging efficiently the duties of your job</a:t>
            </a:r>
          </a:p>
          <a:p>
            <a:pPr marL="342900" indent="-342900">
              <a:spcAft>
                <a:spcPts val="1800"/>
              </a:spcAft>
              <a:buFont typeface="Arial" panose="020B0604020202020204" pitchFamily="34" charset="0"/>
              <a:buChar char="•"/>
            </a:pPr>
            <a:r>
              <a:rPr lang="cy-GB" sz="2000" dirty="0">
                <a:solidFill>
                  <a:schemeClr val="tx1"/>
                </a:solidFill>
                <a:latin typeface="Nunito" pitchFamily="2" charset="0"/>
              </a:rPr>
              <a:t>If you are a deferred member, your administering authority makes a decision based on your ability to do the job you were in when you became deferred</a:t>
            </a:r>
          </a:p>
          <a:p>
            <a:pPr marL="342900" indent="-342900">
              <a:spcAft>
                <a:spcPts val="1800"/>
              </a:spcAft>
              <a:buFont typeface="Arial" panose="020B0604020202020204" pitchFamily="34" charset="0"/>
              <a:buChar char="•"/>
            </a:pPr>
            <a:r>
              <a:rPr lang="cy-GB" sz="2000" dirty="0">
                <a:solidFill>
                  <a:schemeClr val="tx1"/>
                </a:solidFill>
                <a:latin typeface="Nunito" pitchFamily="2" charset="0"/>
              </a:rPr>
              <a:t>They get the opinion of an independent doctor before they make their decision</a:t>
            </a:r>
          </a:p>
          <a:p>
            <a:pPr marL="342900" indent="-342900">
              <a:spcAft>
                <a:spcPts val="1800"/>
              </a:spcAft>
              <a:buFont typeface="Arial" panose="020B0604020202020204" pitchFamily="34" charset="0"/>
              <a:buChar char="•"/>
            </a:pPr>
            <a:r>
              <a:rPr lang="cy-GB" sz="2000" dirty="0">
                <a:solidFill>
                  <a:schemeClr val="tx1"/>
                </a:solidFill>
                <a:latin typeface="Nunito" pitchFamily="2" charset="0"/>
              </a:rPr>
              <a:t>If you qualify, your pension is paid immediately, it is not reduced for early payment</a:t>
            </a:r>
          </a:p>
        </p:txBody>
      </p:sp>
    </p:spTree>
    <p:extLst>
      <p:ext uri="{BB962C8B-B14F-4D97-AF65-F5344CB8AC3E}">
        <p14:creationId xmlns:p14="http://schemas.microsoft.com/office/powerpoint/2010/main" val="143269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3" name="Content Placeholder 4">
            <a:extLst>
              <a:ext uri="{FF2B5EF4-FFF2-40B4-BE49-F238E27FC236}">
                <a16:creationId xmlns:a16="http://schemas.microsoft.com/office/drawing/2014/main" id="{F8D1D43E-2DD1-ABB9-89FC-0238F366A6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2" name="Content Placeholder 2">
            <a:extLst>
              <a:ext uri="{FF2B5EF4-FFF2-40B4-BE49-F238E27FC236}">
                <a16:creationId xmlns:a16="http://schemas.microsoft.com/office/drawing/2014/main" id="{886C959D-F0FA-FA67-A6D8-B420EAEE250A}"/>
              </a:ext>
            </a:extLst>
          </p:cNvPr>
          <p:cNvSpPr txBox="1">
            <a:spLocks/>
          </p:cNvSpPr>
          <p:nvPr/>
        </p:nvSpPr>
        <p:spPr>
          <a:xfrm>
            <a:off x="431800" y="876877"/>
            <a:ext cx="7821834" cy="5681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457200"/>
            <a:r>
              <a:rPr lang="cy-GB" sz="3200" b="1" dirty="0">
                <a:solidFill>
                  <a:schemeClr val="accent2"/>
                </a:solidFill>
                <a:latin typeface="Nunito" pitchFamily="2" charset="0"/>
              </a:rPr>
              <a:t>Ill health retirement – any age </a:t>
            </a:r>
          </a:p>
          <a:p>
            <a:pPr algn="l"/>
            <a:endParaRPr lang="cy-GB" sz="1900" dirty="0">
              <a:latin typeface="Nunito" pitchFamily="2" charset="0"/>
            </a:endParaRPr>
          </a:p>
          <a:p>
            <a:pPr marL="0" indent="0" algn="l">
              <a:buNone/>
            </a:pPr>
            <a:endParaRPr lang="cy-GB" sz="1000" dirty="0">
              <a:latin typeface="Nunito" pitchFamily="2" charset="0"/>
            </a:endParaRPr>
          </a:p>
          <a:p>
            <a:pPr lvl="1">
              <a:buClr>
                <a:srgbClr val="CE141D"/>
              </a:buClr>
            </a:pPr>
            <a:endParaRPr lang="cy-GB" sz="2400" dirty="0"/>
          </a:p>
          <a:p>
            <a:pPr lvl="1">
              <a:buClr>
                <a:srgbClr val="CE141D"/>
              </a:buClr>
            </a:pPr>
            <a:endParaRPr lang="cy-GB" dirty="0"/>
          </a:p>
          <a:p>
            <a:pPr lvl="1">
              <a:buClr>
                <a:srgbClr val="CE141D"/>
              </a:buClr>
            </a:pPr>
            <a:endParaRPr lang="en-GB" dirty="0"/>
          </a:p>
        </p:txBody>
      </p:sp>
      <p:sp>
        <p:nvSpPr>
          <p:cNvPr id="5" name="Rectangle: Rounded Corners 4">
            <a:extLst>
              <a:ext uri="{FF2B5EF4-FFF2-40B4-BE49-F238E27FC236}">
                <a16:creationId xmlns:a16="http://schemas.microsoft.com/office/drawing/2014/main" id="{F02988E0-AA95-11A1-2A43-C01EBA2468B5}"/>
              </a:ext>
            </a:extLst>
          </p:cNvPr>
          <p:cNvSpPr/>
          <p:nvPr/>
        </p:nvSpPr>
        <p:spPr>
          <a:xfrm>
            <a:off x="431801" y="1501833"/>
            <a:ext cx="8378824" cy="3901433"/>
          </a:xfrm>
          <a:prstGeom prst="roundRect">
            <a:avLst/>
          </a:prstGeom>
          <a:solidFill>
            <a:srgbClr val="FBE5D6"/>
          </a:solidFill>
          <a:ln>
            <a:solidFill>
              <a:srgbClr val="FBE5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800"/>
              </a:spcAft>
            </a:pPr>
            <a:r>
              <a:rPr lang="cy-GB" sz="2000" dirty="0">
                <a:solidFill>
                  <a:schemeClr val="tx1"/>
                </a:solidFill>
                <a:latin typeface="Nunito" pitchFamily="2" charset="0"/>
              </a:rPr>
              <a:t>Based on the opinion of an independent doctor, your employer determines if you are permanently incapable of discharging efficiently the duties of your job. There are two tiers of ill health pension:</a:t>
            </a:r>
            <a:endParaRPr lang="cy-GB" sz="2000" b="1" dirty="0">
              <a:solidFill>
                <a:schemeClr val="tx1"/>
              </a:solidFill>
              <a:latin typeface="Nunito" pitchFamily="2" charset="0"/>
            </a:endParaRPr>
          </a:p>
          <a:p>
            <a:pPr marL="285750" indent="-285750" algn="l">
              <a:spcAft>
                <a:spcPts val="1800"/>
              </a:spcAft>
              <a:buFont typeface="Arial" panose="020B0604020202020204" pitchFamily="34" charset="0"/>
              <a:buChar char="•"/>
            </a:pPr>
            <a:r>
              <a:rPr lang="cy-GB" sz="2000" b="1" dirty="0">
                <a:solidFill>
                  <a:schemeClr val="tx1"/>
                </a:solidFill>
                <a:latin typeface="Nunito" pitchFamily="2" charset="0"/>
              </a:rPr>
              <a:t>Tier 1: </a:t>
            </a:r>
            <a:r>
              <a:rPr lang="cy-GB" sz="2000" dirty="0">
                <a:solidFill>
                  <a:schemeClr val="tx1"/>
                </a:solidFill>
                <a:latin typeface="Nunito" pitchFamily="2" charset="0"/>
              </a:rPr>
              <a:t>You are unlikely to be capable of ‘gainful employment’ before your Normal Pension Age (NPA)</a:t>
            </a:r>
          </a:p>
          <a:p>
            <a:pPr marL="285750" indent="-285750" algn="l">
              <a:spcAft>
                <a:spcPts val="1800"/>
              </a:spcAft>
              <a:buFont typeface="Arial" panose="020B0604020202020204" pitchFamily="34" charset="0"/>
              <a:buChar char="•"/>
            </a:pPr>
            <a:r>
              <a:rPr lang="cy-GB" sz="2000" b="1" dirty="0">
                <a:solidFill>
                  <a:schemeClr val="tx1"/>
                </a:solidFill>
                <a:latin typeface="Nunito" pitchFamily="2" charset="0"/>
              </a:rPr>
              <a:t>Tier 2</a:t>
            </a:r>
            <a:r>
              <a:rPr lang="cy-GB" sz="2000" dirty="0">
                <a:solidFill>
                  <a:schemeClr val="tx1"/>
                </a:solidFill>
                <a:latin typeface="Nunito" pitchFamily="2" charset="0"/>
              </a:rPr>
              <a:t>: You are likely to be able to undertake ‘gainful employment’ before your NPA</a:t>
            </a:r>
          </a:p>
          <a:p>
            <a:pPr algn="l">
              <a:spcAft>
                <a:spcPts val="1800"/>
              </a:spcAft>
            </a:pPr>
            <a:r>
              <a:rPr lang="cy-GB" sz="2000" dirty="0">
                <a:solidFill>
                  <a:schemeClr val="tx1"/>
                </a:solidFill>
                <a:latin typeface="Nunito" pitchFamily="2" charset="0"/>
              </a:rPr>
              <a:t>‘Gainful employment’ is paid employment for 30 hours a week for a year</a:t>
            </a:r>
          </a:p>
        </p:txBody>
      </p:sp>
    </p:spTree>
    <p:extLst>
      <p:ext uri="{BB962C8B-B14F-4D97-AF65-F5344CB8AC3E}">
        <p14:creationId xmlns:p14="http://schemas.microsoft.com/office/powerpoint/2010/main" val="3244515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3" name="Content Placeholder 4">
            <a:extLst>
              <a:ext uri="{FF2B5EF4-FFF2-40B4-BE49-F238E27FC236}">
                <a16:creationId xmlns:a16="http://schemas.microsoft.com/office/drawing/2014/main" id="{F8D1D43E-2DD1-ABB9-89FC-0238F366A6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29" name="Rectangle: Rounded Corners 28">
            <a:extLst>
              <a:ext uri="{FF2B5EF4-FFF2-40B4-BE49-F238E27FC236}">
                <a16:creationId xmlns:a16="http://schemas.microsoft.com/office/drawing/2014/main" id="{01C449F5-0398-9E47-0A9A-EB5CA2B55E82}"/>
              </a:ext>
            </a:extLst>
          </p:cNvPr>
          <p:cNvSpPr/>
          <p:nvPr/>
        </p:nvSpPr>
        <p:spPr>
          <a:xfrm>
            <a:off x="484809" y="1481578"/>
            <a:ext cx="2693074" cy="3031045"/>
          </a:xfrm>
          <a:prstGeom prst="roundRect">
            <a:avLst/>
          </a:prstGeom>
          <a:solidFill>
            <a:srgbClr val="FBE5D6"/>
          </a:solidFill>
          <a:ln>
            <a:solidFill>
              <a:srgbClr val="FBE5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buClr>
                <a:srgbClr val="CE141D"/>
              </a:buClr>
            </a:pPr>
            <a:endParaRPr lang="cy-GB" dirty="0"/>
          </a:p>
        </p:txBody>
      </p:sp>
      <p:sp>
        <p:nvSpPr>
          <p:cNvPr id="30" name="Rectangle: Rounded Corners 29">
            <a:extLst>
              <a:ext uri="{FF2B5EF4-FFF2-40B4-BE49-F238E27FC236}">
                <a16:creationId xmlns:a16="http://schemas.microsoft.com/office/drawing/2014/main" id="{CC0D3268-3691-4B67-20AB-D6F5AA09D29B}"/>
              </a:ext>
            </a:extLst>
          </p:cNvPr>
          <p:cNvSpPr/>
          <p:nvPr/>
        </p:nvSpPr>
        <p:spPr>
          <a:xfrm>
            <a:off x="6071496" y="1469281"/>
            <a:ext cx="2693074" cy="3043338"/>
          </a:xfrm>
          <a:prstGeom prst="roundRect">
            <a:avLst/>
          </a:prstGeom>
          <a:solidFill>
            <a:srgbClr val="8FB9BB"/>
          </a:solidFill>
          <a:ln>
            <a:solidFill>
              <a:srgbClr val="8FB9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buClr>
                <a:srgbClr val="CE141D"/>
              </a:buClr>
            </a:pPr>
            <a:endParaRPr lang="en-GB" dirty="0">
              <a:solidFill>
                <a:schemeClr val="tx1"/>
              </a:solidFill>
            </a:endParaRPr>
          </a:p>
        </p:txBody>
      </p:sp>
      <p:sp>
        <p:nvSpPr>
          <p:cNvPr id="31" name="Rectangle: Rounded Corners 30">
            <a:extLst>
              <a:ext uri="{FF2B5EF4-FFF2-40B4-BE49-F238E27FC236}">
                <a16:creationId xmlns:a16="http://schemas.microsoft.com/office/drawing/2014/main" id="{BDFDEC78-95FB-17F4-87C4-863E9D5C3B82}"/>
              </a:ext>
            </a:extLst>
          </p:cNvPr>
          <p:cNvSpPr/>
          <p:nvPr/>
        </p:nvSpPr>
        <p:spPr>
          <a:xfrm>
            <a:off x="3271526" y="1444591"/>
            <a:ext cx="2693074" cy="3068030"/>
          </a:xfrm>
          <a:prstGeom prst="roundRect">
            <a:avLst/>
          </a:prstGeom>
          <a:solidFill>
            <a:srgbClr val="E2F0D9"/>
          </a:solidFill>
          <a:ln>
            <a:solidFill>
              <a:srgbClr val="E2F0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endParaRPr lang="en-GB" dirty="0"/>
          </a:p>
        </p:txBody>
      </p:sp>
      <p:sp>
        <p:nvSpPr>
          <p:cNvPr id="32" name="Rectangle: Rounded Corners 31">
            <a:extLst>
              <a:ext uri="{FF2B5EF4-FFF2-40B4-BE49-F238E27FC236}">
                <a16:creationId xmlns:a16="http://schemas.microsoft.com/office/drawing/2014/main" id="{802DD90E-05A9-9D81-F8A2-5AEA1D3F11A6}"/>
              </a:ext>
            </a:extLst>
          </p:cNvPr>
          <p:cNvSpPr/>
          <p:nvPr/>
        </p:nvSpPr>
        <p:spPr>
          <a:xfrm>
            <a:off x="710095" y="1186699"/>
            <a:ext cx="2169845" cy="648000"/>
          </a:xfrm>
          <a:prstGeom prst="roundRect">
            <a:avLst/>
          </a:prstGeom>
          <a:solidFill>
            <a:schemeClr val="bg1"/>
          </a:solidFill>
          <a:ln>
            <a:solidFill>
              <a:srgbClr val="FBE5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000" b="1" dirty="0">
                <a:solidFill>
                  <a:schemeClr val="tx1"/>
                </a:solidFill>
                <a:latin typeface="Nunito" pitchFamily="2" charset="0"/>
              </a:rPr>
              <a:t>Tier 1</a:t>
            </a:r>
          </a:p>
        </p:txBody>
      </p:sp>
      <p:sp>
        <p:nvSpPr>
          <p:cNvPr id="33" name="Rectangle: Rounded Corners 32">
            <a:extLst>
              <a:ext uri="{FF2B5EF4-FFF2-40B4-BE49-F238E27FC236}">
                <a16:creationId xmlns:a16="http://schemas.microsoft.com/office/drawing/2014/main" id="{E7734598-0213-B743-EBF8-00FE107F0D59}"/>
              </a:ext>
            </a:extLst>
          </p:cNvPr>
          <p:cNvSpPr/>
          <p:nvPr/>
        </p:nvSpPr>
        <p:spPr>
          <a:xfrm>
            <a:off x="3496812" y="1186479"/>
            <a:ext cx="2169845" cy="648000"/>
          </a:xfrm>
          <a:prstGeom prst="roundRect">
            <a:avLst/>
          </a:prstGeom>
          <a:solidFill>
            <a:schemeClr val="bg1"/>
          </a:solidFill>
          <a:ln>
            <a:solidFill>
              <a:srgbClr val="E2F0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000" b="1" dirty="0">
                <a:solidFill>
                  <a:schemeClr val="tx1"/>
                </a:solidFill>
                <a:latin typeface="Nunito" pitchFamily="2" charset="0"/>
              </a:rPr>
              <a:t>Tier 2</a:t>
            </a:r>
          </a:p>
        </p:txBody>
      </p:sp>
      <p:sp>
        <p:nvSpPr>
          <p:cNvPr id="34" name="Rectangle: Rounded Corners 33">
            <a:extLst>
              <a:ext uri="{FF2B5EF4-FFF2-40B4-BE49-F238E27FC236}">
                <a16:creationId xmlns:a16="http://schemas.microsoft.com/office/drawing/2014/main" id="{DCBB80B5-6B37-53B8-8CB2-8FDF78ABAA75}"/>
              </a:ext>
            </a:extLst>
          </p:cNvPr>
          <p:cNvSpPr/>
          <p:nvPr/>
        </p:nvSpPr>
        <p:spPr>
          <a:xfrm>
            <a:off x="6296782" y="1186479"/>
            <a:ext cx="2169845" cy="648000"/>
          </a:xfrm>
          <a:prstGeom prst="roundRect">
            <a:avLst/>
          </a:prstGeom>
          <a:solidFill>
            <a:schemeClr val="bg1"/>
          </a:solidFill>
          <a:ln>
            <a:solidFill>
              <a:srgbClr val="8FB9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000" b="1" dirty="0">
                <a:solidFill>
                  <a:schemeClr val="tx1"/>
                </a:solidFill>
                <a:latin typeface="Nunito" pitchFamily="2" charset="0"/>
              </a:rPr>
              <a:t>Deferred member</a:t>
            </a:r>
          </a:p>
        </p:txBody>
      </p:sp>
      <p:sp>
        <p:nvSpPr>
          <p:cNvPr id="35" name="TextBox 34">
            <a:extLst>
              <a:ext uri="{FF2B5EF4-FFF2-40B4-BE49-F238E27FC236}">
                <a16:creationId xmlns:a16="http://schemas.microsoft.com/office/drawing/2014/main" id="{680564EA-6DD1-E19E-55BF-5255649DC899}"/>
              </a:ext>
            </a:extLst>
          </p:cNvPr>
          <p:cNvSpPr txBox="1"/>
          <p:nvPr/>
        </p:nvSpPr>
        <p:spPr>
          <a:xfrm>
            <a:off x="431800" y="2073360"/>
            <a:ext cx="2799092" cy="1954381"/>
          </a:xfrm>
          <a:prstGeom prst="rect">
            <a:avLst/>
          </a:prstGeom>
          <a:noFill/>
        </p:spPr>
        <p:txBody>
          <a:bodyPr wrap="square" rtlCol="0">
            <a:spAutoFit/>
          </a:bodyPr>
          <a:lstStyle/>
          <a:p>
            <a:pPr marL="285750" indent="-285750">
              <a:spcBef>
                <a:spcPts val="1200"/>
              </a:spcBef>
              <a:spcAft>
                <a:spcPts val="1800"/>
              </a:spcAft>
              <a:buFont typeface="Arial" panose="020B0604020202020204" pitchFamily="34" charset="0"/>
              <a:buChar char="•"/>
            </a:pPr>
            <a:r>
              <a:rPr lang="en-GB" sz="1600" dirty="0">
                <a:latin typeface="Nunito" pitchFamily="2" charset="0"/>
              </a:rPr>
              <a:t>Unlikely to be capable of  ‘gainful employment’ before Normal Pension Age (NPA)</a:t>
            </a:r>
          </a:p>
          <a:p>
            <a:pPr marL="285750" indent="-285750">
              <a:spcBef>
                <a:spcPts val="1200"/>
              </a:spcBef>
              <a:buFont typeface="Arial" panose="020B0604020202020204" pitchFamily="34" charset="0"/>
              <a:buChar char="•"/>
            </a:pPr>
            <a:r>
              <a:rPr lang="en-GB" sz="1600" dirty="0">
                <a:latin typeface="Nunito" pitchFamily="2" charset="0"/>
              </a:rPr>
              <a:t>Pension enhanced – based on period to NPA </a:t>
            </a:r>
          </a:p>
        </p:txBody>
      </p:sp>
      <p:sp>
        <p:nvSpPr>
          <p:cNvPr id="36" name="TextBox 35">
            <a:extLst>
              <a:ext uri="{FF2B5EF4-FFF2-40B4-BE49-F238E27FC236}">
                <a16:creationId xmlns:a16="http://schemas.microsoft.com/office/drawing/2014/main" id="{74C66037-A4C6-226C-D22E-D50021BAE562}"/>
              </a:ext>
            </a:extLst>
          </p:cNvPr>
          <p:cNvSpPr txBox="1"/>
          <p:nvPr/>
        </p:nvSpPr>
        <p:spPr>
          <a:xfrm>
            <a:off x="6117551" y="2117281"/>
            <a:ext cx="2693074" cy="1800493"/>
          </a:xfrm>
          <a:prstGeom prst="rect">
            <a:avLst/>
          </a:prstGeom>
          <a:noFill/>
        </p:spPr>
        <p:txBody>
          <a:bodyPr wrap="square" rtlCol="0">
            <a:spAutoFit/>
          </a:bodyPr>
          <a:lstStyle/>
          <a:p>
            <a:pPr marL="285750" indent="-285750">
              <a:spcBef>
                <a:spcPts val="1200"/>
              </a:spcBef>
              <a:spcAft>
                <a:spcPts val="1800"/>
              </a:spcAft>
              <a:buFont typeface="Arial" panose="020B0604020202020204" pitchFamily="34" charset="0"/>
              <a:buChar char="•"/>
            </a:pPr>
            <a:r>
              <a:rPr lang="en-GB" sz="1600" dirty="0">
                <a:latin typeface="Nunito" pitchFamily="2" charset="0"/>
              </a:rPr>
              <a:t>Unlikely to be capable of  ‘gainful employment’ before NPA</a:t>
            </a:r>
          </a:p>
          <a:p>
            <a:pPr marL="285750" indent="-285750">
              <a:spcAft>
                <a:spcPts val="1200"/>
              </a:spcAft>
              <a:buClr>
                <a:schemeClr val="tx1"/>
              </a:buClr>
              <a:buFont typeface="Arial" panose="020B0604020202020204" pitchFamily="34" charset="0"/>
              <a:buChar char="•"/>
            </a:pPr>
            <a:r>
              <a:rPr lang="en-GB" sz="1600" dirty="0">
                <a:latin typeface="Nunito" pitchFamily="2" charset="0"/>
              </a:rPr>
              <a:t>Pension paid with no reduction, but not enhanced</a:t>
            </a:r>
          </a:p>
        </p:txBody>
      </p:sp>
      <p:sp>
        <p:nvSpPr>
          <p:cNvPr id="37" name="TextBox 36">
            <a:extLst>
              <a:ext uri="{FF2B5EF4-FFF2-40B4-BE49-F238E27FC236}">
                <a16:creationId xmlns:a16="http://schemas.microsoft.com/office/drawing/2014/main" id="{E2A70CD6-88D7-BD5C-B1D7-6F31C2D65D7B}"/>
              </a:ext>
            </a:extLst>
          </p:cNvPr>
          <p:cNvSpPr txBox="1"/>
          <p:nvPr/>
        </p:nvSpPr>
        <p:spPr>
          <a:xfrm>
            <a:off x="3220036" y="2117281"/>
            <a:ext cx="2693074" cy="1554272"/>
          </a:xfrm>
          <a:prstGeom prst="rect">
            <a:avLst/>
          </a:prstGeom>
          <a:noFill/>
        </p:spPr>
        <p:txBody>
          <a:bodyPr wrap="square" rtlCol="0">
            <a:spAutoFit/>
          </a:bodyPr>
          <a:lstStyle/>
          <a:p>
            <a:pPr marL="285750" lvl="0" indent="-285750">
              <a:spcAft>
                <a:spcPts val="1800"/>
              </a:spcAft>
              <a:buFont typeface="Arial" panose="020B0604020202020204" pitchFamily="34" charset="0"/>
              <a:buChar char="•"/>
            </a:pPr>
            <a:r>
              <a:rPr lang="en-GB" sz="1600" dirty="0">
                <a:latin typeface="Nunito" pitchFamily="2" charset="0"/>
              </a:rPr>
              <a:t>Likely to be capable of ‘gainful employment’ before NPA</a:t>
            </a:r>
          </a:p>
          <a:p>
            <a:pPr marL="285750" lvl="0" indent="-285750">
              <a:spcAft>
                <a:spcPts val="1200"/>
              </a:spcAft>
              <a:buFont typeface="Arial" panose="020B0604020202020204" pitchFamily="34" charset="0"/>
              <a:buChar char="•"/>
            </a:pPr>
            <a:r>
              <a:rPr lang="en-GB" sz="1600" dirty="0">
                <a:latin typeface="Nunito" pitchFamily="2" charset="0"/>
              </a:rPr>
              <a:t>Pension enhanced -  25% of tier 1 award</a:t>
            </a:r>
          </a:p>
        </p:txBody>
      </p:sp>
      <p:sp>
        <p:nvSpPr>
          <p:cNvPr id="5" name="TextBox 4">
            <a:extLst>
              <a:ext uri="{FF2B5EF4-FFF2-40B4-BE49-F238E27FC236}">
                <a16:creationId xmlns:a16="http://schemas.microsoft.com/office/drawing/2014/main" id="{0290E07A-FE53-C943-E59E-4FB521106146}"/>
              </a:ext>
            </a:extLst>
          </p:cNvPr>
          <p:cNvSpPr txBox="1"/>
          <p:nvPr/>
        </p:nvSpPr>
        <p:spPr>
          <a:xfrm>
            <a:off x="431800" y="722783"/>
            <a:ext cx="4572000" cy="584775"/>
          </a:xfrm>
          <a:prstGeom prst="rect">
            <a:avLst/>
          </a:prstGeom>
          <a:noFill/>
        </p:spPr>
        <p:txBody>
          <a:bodyPr wrap="square">
            <a:spAutoFit/>
          </a:bodyPr>
          <a:lstStyle/>
          <a:p>
            <a:r>
              <a:rPr lang="cy-GB" sz="3200" b="1" dirty="0">
                <a:solidFill>
                  <a:schemeClr val="accent2"/>
                </a:solidFill>
                <a:latin typeface="Nunito" pitchFamily="2" charset="0"/>
              </a:rPr>
              <a:t>Ill health retirement</a:t>
            </a:r>
            <a:endParaRPr lang="en-GB" sz="3200" dirty="0"/>
          </a:p>
        </p:txBody>
      </p:sp>
      <p:sp>
        <p:nvSpPr>
          <p:cNvPr id="4" name="TextBox 3">
            <a:extLst>
              <a:ext uri="{FF2B5EF4-FFF2-40B4-BE49-F238E27FC236}">
                <a16:creationId xmlns:a16="http://schemas.microsoft.com/office/drawing/2014/main" id="{0AB04F0F-40A1-5D34-F934-CF545156E9EC}"/>
              </a:ext>
            </a:extLst>
          </p:cNvPr>
          <p:cNvSpPr txBox="1"/>
          <p:nvPr/>
        </p:nvSpPr>
        <p:spPr>
          <a:xfrm>
            <a:off x="484808" y="4852045"/>
            <a:ext cx="8279761" cy="369332"/>
          </a:xfrm>
          <a:prstGeom prst="rect">
            <a:avLst/>
          </a:prstGeom>
          <a:noFill/>
        </p:spPr>
        <p:txBody>
          <a:bodyPr wrap="square">
            <a:spAutoFit/>
          </a:bodyPr>
          <a:lstStyle/>
          <a:p>
            <a:pPr algn="l">
              <a:spcAft>
                <a:spcPts val="1800"/>
              </a:spcAft>
            </a:pPr>
            <a:r>
              <a:rPr lang="cy-GB" sz="1800" dirty="0">
                <a:solidFill>
                  <a:schemeClr val="tx1"/>
                </a:solidFill>
                <a:latin typeface="Nunito" pitchFamily="2" charset="0"/>
              </a:rPr>
              <a:t>‘Gainful employment’ is paid employment for 30 hours a week for a year</a:t>
            </a:r>
          </a:p>
        </p:txBody>
      </p:sp>
    </p:spTree>
    <p:extLst>
      <p:ext uri="{BB962C8B-B14F-4D97-AF65-F5344CB8AC3E}">
        <p14:creationId xmlns:p14="http://schemas.microsoft.com/office/powerpoint/2010/main" val="3615673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3" name="Content Placeholder 4">
            <a:extLst>
              <a:ext uri="{FF2B5EF4-FFF2-40B4-BE49-F238E27FC236}">
                <a16:creationId xmlns:a16="http://schemas.microsoft.com/office/drawing/2014/main" id="{F8D1D43E-2DD1-ABB9-89FC-0238F366A6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4" name="TextBox 3">
            <a:extLst>
              <a:ext uri="{FF2B5EF4-FFF2-40B4-BE49-F238E27FC236}">
                <a16:creationId xmlns:a16="http://schemas.microsoft.com/office/drawing/2014/main" id="{707B41FE-FACE-1FB6-2850-3A9380AAB13A}"/>
              </a:ext>
            </a:extLst>
          </p:cNvPr>
          <p:cNvSpPr txBox="1"/>
          <p:nvPr/>
        </p:nvSpPr>
        <p:spPr>
          <a:xfrm>
            <a:off x="431800" y="695573"/>
            <a:ext cx="8529950" cy="584775"/>
          </a:xfrm>
          <a:prstGeom prst="rect">
            <a:avLst/>
          </a:prstGeom>
          <a:noFill/>
        </p:spPr>
        <p:txBody>
          <a:bodyPr wrap="square">
            <a:spAutoFit/>
          </a:bodyPr>
          <a:lstStyle/>
          <a:p>
            <a:r>
              <a:rPr lang="en-GB" sz="3200" b="1" dirty="0">
                <a:solidFill>
                  <a:schemeClr val="accent2"/>
                </a:solidFill>
                <a:latin typeface="Nunito" pitchFamily="2" charset="0"/>
              </a:rPr>
              <a:t>Thought about taking a lump sum?</a:t>
            </a:r>
          </a:p>
        </p:txBody>
      </p:sp>
      <p:sp>
        <p:nvSpPr>
          <p:cNvPr id="7" name="Content Placeholder 2">
            <a:extLst>
              <a:ext uri="{FF2B5EF4-FFF2-40B4-BE49-F238E27FC236}">
                <a16:creationId xmlns:a16="http://schemas.microsoft.com/office/drawing/2014/main" id="{01E6F62D-998D-9A40-FA91-28A830FD9783}"/>
              </a:ext>
            </a:extLst>
          </p:cNvPr>
          <p:cNvSpPr txBox="1">
            <a:spLocks/>
          </p:cNvSpPr>
          <p:nvPr/>
        </p:nvSpPr>
        <p:spPr>
          <a:xfrm>
            <a:off x="564444" y="1575718"/>
            <a:ext cx="7966907" cy="2459321"/>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l">
              <a:spcBef>
                <a:spcPts val="0"/>
              </a:spcBef>
              <a:spcAft>
                <a:spcPts val="2400"/>
              </a:spcAft>
              <a:buNone/>
            </a:pPr>
            <a:r>
              <a:rPr lang="cy-GB" sz="8400" dirty="0">
                <a:latin typeface="Nunito" pitchFamily="2" charset="0"/>
              </a:rPr>
              <a:t>At retirement, you can turn some of your annual pension into lump sum:</a:t>
            </a:r>
          </a:p>
          <a:p>
            <a:pPr marL="342900" indent="-342900" algn="l">
              <a:spcBef>
                <a:spcPts val="0"/>
              </a:spcBef>
              <a:spcAft>
                <a:spcPts val="2400"/>
              </a:spcAft>
              <a:buFont typeface="Arial" panose="020B0604020202020204" pitchFamily="34" charset="0"/>
              <a:buChar char="•"/>
            </a:pPr>
            <a:r>
              <a:rPr lang="cy-GB" sz="8400" dirty="0">
                <a:latin typeface="Nunito" pitchFamily="2" charset="0"/>
              </a:rPr>
              <a:t>£1 annual pension turns into	              £12 tax-free cash</a:t>
            </a:r>
          </a:p>
          <a:p>
            <a:pPr marL="342900" indent="-342900" algn="l">
              <a:spcBef>
                <a:spcPts val="0"/>
              </a:spcBef>
              <a:spcAft>
                <a:spcPts val="2400"/>
              </a:spcAft>
              <a:buFont typeface="Arial" panose="020B0604020202020204" pitchFamily="34" charset="0"/>
              <a:buChar char="•"/>
            </a:pPr>
            <a:r>
              <a:rPr lang="en-GB" sz="8400" dirty="0">
                <a:latin typeface="Nunito" pitchFamily="2" charset="0"/>
              </a:rPr>
              <a:t>You cannot turn your whole pension into a tax-free lump sum</a:t>
            </a:r>
          </a:p>
          <a:p>
            <a:pPr marL="342900" indent="-342900" algn="l">
              <a:spcBef>
                <a:spcPts val="0"/>
              </a:spcBef>
              <a:spcAft>
                <a:spcPts val="2400"/>
              </a:spcAft>
              <a:buFont typeface="Arial" panose="020B0604020202020204" pitchFamily="34" charset="0"/>
              <a:buChar char="•"/>
            </a:pPr>
            <a:r>
              <a:rPr lang="cy-GB" sz="8400" dirty="0">
                <a:latin typeface="Nunito" pitchFamily="2" charset="0"/>
              </a:rPr>
              <a:t>You can generally take up to 25% of the value of your pension as tax-free cash</a:t>
            </a:r>
          </a:p>
          <a:p>
            <a:pPr lvl="1">
              <a:buClr>
                <a:srgbClr val="CE141D"/>
              </a:buClr>
            </a:pPr>
            <a:endParaRPr lang="en-GB" dirty="0"/>
          </a:p>
          <a:p>
            <a:pPr lvl="1">
              <a:buClr>
                <a:srgbClr val="CE141D"/>
              </a:buClr>
            </a:pPr>
            <a:endParaRPr lang="cy-GB" sz="2400" dirty="0"/>
          </a:p>
          <a:p>
            <a:pPr lvl="1">
              <a:buClr>
                <a:srgbClr val="CE141D"/>
              </a:buClr>
            </a:pPr>
            <a:endParaRPr lang="cy-GB" dirty="0"/>
          </a:p>
          <a:p>
            <a:pPr lvl="1">
              <a:buClr>
                <a:srgbClr val="CE141D"/>
              </a:buClr>
            </a:pPr>
            <a:endParaRPr lang="en-GB" dirty="0"/>
          </a:p>
        </p:txBody>
      </p:sp>
      <p:sp>
        <p:nvSpPr>
          <p:cNvPr id="2" name="Arrow: Right 1">
            <a:extLst>
              <a:ext uri="{FF2B5EF4-FFF2-40B4-BE49-F238E27FC236}">
                <a16:creationId xmlns:a16="http://schemas.microsoft.com/office/drawing/2014/main" id="{E5022E7F-C4C6-BF95-F6CC-564D39B72B95}"/>
              </a:ext>
            </a:extLst>
          </p:cNvPr>
          <p:cNvSpPr/>
          <p:nvPr/>
        </p:nvSpPr>
        <p:spPr>
          <a:xfrm>
            <a:off x="4571999" y="2252620"/>
            <a:ext cx="1340355" cy="342902"/>
          </a:xfrm>
          <a:prstGeom prst="rightArrow">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Content Placeholder 2">
            <a:extLst>
              <a:ext uri="{FF2B5EF4-FFF2-40B4-BE49-F238E27FC236}">
                <a16:creationId xmlns:a16="http://schemas.microsoft.com/office/drawing/2014/main" id="{23B03A22-32AD-E20B-55CD-4684A1F7DD30}"/>
              </a:ext>
            </a:extLst>
          </p:cNvPr>
          <p:cNvSpPr txBox="1">
            <a:spLocks/>
          </p:cNvSpPr>
          <p:nvPr/>
        </p:nvSpPr>
        <p:spPr>
          <a:xfrm>
            <a:off x="564445" y="4122396"/>
            <a:ext cx="3722547" cy="21317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spcAft>
                <a:spcPts val="2400"/>
              </a:spcAft>
              <a:buFont typeface="Arial" panose="020B0604020202020204" pitchFamily="34" charset="0"/>
              <a:buChar char="•"/>
            </a:pPr>
            <a:r>
              <a:rPr lang="cy-GB" sz="2100" dirty="0">
                <a:latin typeface="Nunito" pitchFamily="2" charset="0"/>
              </a:rPr>
              <a:t>Lump sum calculator</a:t>
            </a:r>
          </a:p>
          <a:p>
            <a:pPr algn="l">
              <a:spcBef>
                <a:spcPts val="0"/>
              </a:spcBef>
              <a:spcAft>
                <a:spcPts val="2400"/>
              </a:spcAft>
            </a:pPr>
            <a:r>
              <a:rPr lang="cy-GB" sz="1800" dirty="0">
                <a:latin typeface="Nunito" pitchFamily="2" charset="0"/>
                <a:hlinkClick r:id="rId3"/>
              </a:rPr>
              <a:t>www.scotlgpsmember.org/help-and-support/tools-and-calculators/lump-sum-calculator/</a:t>
            </a:r>
            <a:endParaRPr lang="cy-GB" sz="2000" dirty="0">
              <a:latin typeface="Nunito" pitchFamily="2" charset="0"/>
            </a:endParaRPr>
          </a:p>
          <a:p>
            <a:pPr lvl="1">
              <a:buClr>
                <a:srgbClr val="CE141D"/>
              </a:buClr>
            </a:pPr>
            <a:endParaRPr lang="cy-GB" sz="2400" dirty="0"/>
          </a:p>
          <a:p>
            <a:pPr lvl="1">
              <a:buClr>
                <a:srgbClr val="CE141D"/>
              </a:buClr>
            </a:pPr>
            <a:endParaRPr lang="cy-GB" dirty="0"/>
          </a:p>
          <a:p>
            <a:pPr lvl="1">
              <a:buClr>
                <a:srgbClr val="CE141D"/>
              </a:buClr>
            </a:pPr>
            <a:endParaRPr lang="en-GB" dirty="0"/>
          </a:p>
        </p:txBody>
      </p:sp>
      <p:pic>
        <p:nvPicPr>
          <p:cNvPr id="10" name="Picture 9">
            <a:extLst>
              <a:ext uri="{FF2B5EF4-FFF2-40B4-BE49-F238E27FC236}">
                <a16:creationId xmlns:a16="http://schemas.microsoft.com/office/drawing/2014/main" id="{BB83E060-F1AE-933B-EEA2-F5B2E81E60EC}"/>
              </a:ext>
            </a:extLst>
          </p:cNvPr>
          <p:cNvPicPr>
            <a:picLocks noChangeAspect="1"/>
          </p:cNvPicPr>
          <p:nvPr/>
        </p:nvPicPr>
        <p:blipFill>
          <a:blip r:embed="rId4"/>
          <a:stretch>
            <a:fillRect/>
          </a:stretch>
        </p:blipFill>
        <p:spPr>
          <a:xfrm>
            <a:off x="4156364" y="3817654"/>
            <a:ext cx="2451271" cy="2459321"/>
          </a:xfrm>
          <a:prstGeom prst="rect">
            <a:avLst/>
          </a:prstGeom>
        </p:spPr>
      </p:pic>
    </p:spTree>
    <p:extLst>
      <p:ext uri="{BB962C8B-B14F-4D97-AF65-F5344CB8AC3E}">
        <p14:creationId xmlns:p14="http://schemas.microsoft.com/office/powerpoint/2010/main" val="279903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FDBB97BE-CA79-E1EB-ECBF-63B30A8F8B79}"/>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0B5E583C-454B-C7D6-B910-311FC7F4E0CF}"/>
              </a:ext>
            </a:extLst>
          </p:cNvPr>
          <p:cNvSpPr txBox="1"/>
          <p:nvPr/>
        </p:nvSpPr>
        <p:spPr>
          <a:xfrm>
            <a:off x="431800" y="784688"/>
            <a:ext cx="8529950" cy="1077218"/>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What is an Annual Benefit Statement (ABS) and what should I do with it?</a:t>
            </a:r>
            <a:endParaRPr lang="en-GB" sz="3200" b="1" dirty="0">
              <a:solidFill>
                <a:schemeClr val="accent2"/>
              </a:solidFill>
              <a:latin typeface="Franklin Gothic Medium" panose="020B0603020102020204" pitchFamily="34" charset="0"/>
            </a:endParaRPr>
          </a:p>
        </p:txBody>
      </p:sp>
      <p:sp>
        <p:nvSpPr>
          <p:cNvPr id="4" name="TextBox 3">
            <a:extLst>
              <a:ext uri="{FF2B5EF4-FFF2-40B4-BE49-F238E27FC236}">
                <a16:creationId xmlns:a16="http://schemas.microsoft.com/office/drawing/2014/main" id="{3A00BE53-CF75-5132-1805-9657BE41825F}"/>
              </a:ext>
            </a:extLst>
          </p:cNvPr>
          <p:cNvSpPr txBox="1"/>
          <p:nvPr/>
        </p:nvSpPr>
        <p:spPr>
          <a:xfrm>
            <a:off x="431800" y="2263091"/>
            <a:ext cx="7790688" cy="800219"/>
          </a:xfrm>
          <a:prstGeom prst="rect">
            <a:avLst/>
          </a:prstGeom>
          <a:noFill/>
        </p:spPr>
        <p:txBody>
          <a:bodyPr wrap="square" rtlCol="0">
            <a:spAutoFit/>
          </a:bodyPr>
          <a:lstStyle/>
          <a:p>
            <a:r>
              <a:rPr lang="en-GB" sz="2800" b="1" dirty="0">
                <a:solidFill>
                  <a:srgbClr val="4F7040"/>
                </a:solidFill>
                <a:latin typeface="Nunito" pitchFamily="2" charset="0"/>
              </a:rPr>
              <a:t>A yearly statement that shows you:</a:t>
            </a:r>
          </a:p>
          <a:p>
            <a:pPr marL="285750" indent="-285750">
              <a:buFont typeface="Arial" panose="020B0604020202020204" pitchFamily="34" charset="0"/>
              <a:buChar char="•"/>
            </a:pPr>
            <a:endParaRPr lang="en-GB" dirty="0"/>
          </a:p>
        </p:txBody>
      </p:sp>
      <p:pic>
        <p:nvPicPr>
          <p:cNvPr id="6" name="Graphic 5" descr="Badge 1 with solid fill">
            <a:extLst>
              <a:ext uri="{FF2B5EF4-FFF2-40B4-BE49-F238E27FC236}">
                <a16:creationId xmlns:a16="http://schemas.microsoft.com/office/drawing/2014/main" id="{5B31470B-B98A-921A-307C-5286045E76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3103" y="2971800"/>
            <a:ext cx="914400" cy="914400"/>
          </a:xfrm>
          <a:prstGeom prst="rect">
            <a:avLst/>
          </a:prstGeom>
        </p:spPr>
      </p:pic>
      <p:pic>
        <p:nvPicPr>
          <p:cNvPr id="9" name="Graphic 8" descr="Badge with solid fill">
            <a:extLst>
              <a:ext uri="{FF2B5EF4-FFF2-40B4-BE49-F238E27FC236}">
                <a16:creationId xmlns:a16="http://schemas.microsoft.com/office/drawing/2014/main" id="{58829254-D477-F7A3-F626-6B85CBDAA93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3103" y="4224390"/>
            <a:ext cx="914400" cy="914400"/>
          </a:xfrm>
          <a:prstGeom prst="rect">
            <a:avLst/>
          </a:prstGeom>
        </p:spPr>
      </p:pic>
      <p:sp>
        <p:nvSpPr>
          <p:cNvPr id="12" name="TextBox 11">
            <a:extLst>
              <a:ext uri="{FF2B5EF4-FFF2-40B4-BE49-F238E27FC236}">
                <a16:creationId xmlns:a16="http://schemas.microsoft.com/office/drawing/2014/main" id="{73D8A198-8FA1-3E79-BC2D-DEB439AB27A3}"/>
              </a:ext>
            </a:extLst>
          </p:cNvPr>
          <p:cNvSpPr txBox="1"/>
          <p:nvPr/>
        </p:nvSpPr>
        <p:spPr>
          <a:xfrm>
            <a:off x="1370669" y="3131495"/>
            <a:ext cx="6531554" cy="707886"/>
          </a:xfrm>
          <a:prstGeom prst="rect">
            <a:avLst/>
          </a:prstGeom>
          <a:noFill/>
        </p:spPr>
        <p:txBody>
          <a:bodyPr wrap="square" rtlCol="0">
            <a:spAutoFit/>
          </a:bodyPr>
          <a:lstStyle/>
          <a:p>
            <a:r>
              <a:rPr lang="en-GB" sz="2000" dirty="0">
                <a:latin typeface="Nunito" pitchFamily="2" charset="0"/>
              </a:rPr>
              <a:t>The LGPS pension benefits that you have built up at </a:t>
            </a:r>
            <a:br>
              <a:rPr lang="en-GB" sz="2000" dirty="0">
                <a:latin typeface="Nunito" pitchFamily="2" charset="0"/>
              </a:rPr>
            </a:br>
            <a:r>
              <a:rPr lang="en-GB" sz="2000" dirty="0">
                <a:latin typeface="Nunito" pitchFamily="2" charset="0"/>
              </a:rPr>
              <a:t>31 March</a:t>
            </a:r>
          </a:p>
        </p:txBody>
      </p:sp>
      <p:sp>
        <p:nvSpPr>
          <p:cNvPr id="13" name="TextBox 12">
            <a:extLst>
              <a:ext uri="{FF2B5EF4-FFF2-40B4-BE49-F238E27FC236}">
                <a16:creationId xmlns:a16="http://schemas.microsoft.com/office/drawing/2014/main" id="{CE57E1B8-D101-6871-CCDD-F05B1D0A0217}"/>
              </a:ext>
            </a:extLst>
          </p:cNvPr>
          <p:cNvSpPr txBox="1"/>
          <p:nvPr/>
        </p:nvSpPr>
        <p:spPr>
          <a:xfrm>
            <a:off x="1370668" y="4327647"/>
            <a:ext cx="6904101" cy="707886"/>
          </a:xfrm>
          <a:prstGeom prst="rect">
            <a:avLst/>
          </a:prstGeom>
          <a:noFill/>
        </p:spPr>
        <p:txBody>
          <a:bodyPr wrap="square" rtlCol="0">
            <a:spAutoFit/>
          </a:bodyPr>
          <a:lstStyle/>
          <a:p>
            <a:r>
              <a:rPr lang="en-GB" sz="2000" dirty="0">
                <a:latin typeface="Nunito" pitchFamily="2" charset="0"/>
              </a:rPr>
              <a:t>An estimate of the pension benefits you might receive if you retire at your Normal Pension Age </a:t>
            </a:r>
          </a:p>
        </p:txBody>
      </p:sp>
    </p:spTree>
    <p:extLst>
      <p:ext uri="{BB962C8B-B14F-4D97-AF65-F5344CB8AC3E}">
        <p14:creationId xmlns:p14="http://schemas.microsoft.com/office/powerpoint/2010/main" val="3813692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FDBB97BE-CA79-E1EB-ECBF-63B30A8F8B79}"/>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6" name="Freeform: Shape 5">
            <a:extLst>
              <a:ext uri="{FF2B5EF4-FFF2-40B4-BE49-F238E27FC236}">
                <a16:creationId xmlns:a16="http://schemas.microsoft.com/office/drawing/2014/main" id="{0F4D9AAC-C20B-5992-C819-DFB0E72BF52B}"/>
              </a:ext>
            </a:extLst>
          </p:cNvPr>
          <p:cNvSpPr/>
          <p:nvPr/>
        </p:nvSpPr>
        <p:spPr>
          <a:xfrm>
            <a:off x="548641" y="1856232"/>
            <a:ext cx="2440622" cy="2512173"/>
          </a:xfrm>
          <a:custGeom>
            <a:avLst/>
            <a:gdLst>
              <a:gd name="connsiteX0" fmla="*/ 0 w 2213811"/>
              <a:gd name="connsiteY0" fmla="*/ 1106961 h 2213921"/>
              <a:gd name="connsiteX1" fmla="*/ 1106906 w 2213811"/>
              <a:gd name="connsiteY1" fmla="*/ 0 h 2213921"/>
              <a:gd name="connsiteX2" fmla="*/ 2213812 w 2213811"/>
              <a:gd name="connsiteY2" fmla="*/ 1106961 h 2213921"/>
              <a:gd name="connsiteX3" fmla="*/ 1106906 w 2213811"/>
              <a:gd name="connsiteY3" fmla="*/ 2213922 h 2213921"/>
              <a:gd name="connsiteX4" fmla="*/ 0 w 2213811"/>
              <a:gd name="connsiteY4" fmla="*/ 1106961 h 221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3811" h="2213921">
                <a:moveTo>
                  <a:pt x="0" y="1106961"/>
                </a:moveTo>
                <a:cubicBezTo>
                  <a:pt x="0" y="495603"/>
                  <a:pt x="495579" y="0"/>
                  <a:pt x="1106906" y="0"/>
                </a:cubicBezTo>
                <a:cubicBezTo>
                  <a:pt x="1718233" y="0"/>
                  <a:pt x="2213812" y="495603"/>
                  <a:pt x="2213812" y="1106961"/>
                </a:cubicBezTo>
                <a:cubicBezTo>
                  <a:pt x="2213812" y="1718319"/>
                  <a:pt x="1718233" y="2213922"/>
                  <a:pt x="1106906" y="2213922"/>
                </a:cubicBezTo>
                <a:cubicBezTo>
                  <a:pt x="495579" y="2213922"/>
                  <a:pt x="0" y="1718319"/>
                  <a:pt x="0" y="1106961"/>
                </a:cubicBezTo>
                <a:close/>
              </a:path>
            </a:pathLst>
          </a:custGeom>
          <a:solidFill>
            <a:srgbClr val="ED7D3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8495" tIns="358511" rIns="358495" bIns="358511" numCol="1" spcCol="1270" anchor="ctr" anchorCtr="0">
            <a:noAutofit/>
          </a:bodyPr>
          <a:lstStyle/>
          <a:p>
            <a:pPr marL="0" lvl="0" indent="0" algn="ctr" defTabSz="1200150">
              <a:lnSpc>
                <a:spcPct val="90000"/>
              </a:lnSpc>
              <a:spcBef>
                <a:spcPct val="0"/>
              </a:spcBef>
              <a:spcAft>
                <a:spcPct val="35000"/>
              </a:spcAft>
              <a:buNone/>
            </a:pPr>
            <a:r>
              <a:rPr lang="en-GB" sz="2700" kern="1200" dirty="0"/>
              <a:t>What should I do with my statement?</a:t>
            </a:r>
          </a:p>
        </p:txBody>
      </p:sp>
      <p:sp>
        <p:nvSpPr>
          <p:cNvPr id="7" name="Block Arc 6">
            <a:extLst>
              <a:ext uri="{FF2B5EF4-FFF2-40B4-BE49-F238E27FC236}">
                <a16:creationId xmlns:a16="http://schemas.microsoft.com/office/drawing/2014/main" id="{8BA3FED7-5A5B-3787-2608-31E0E2405840}"/>
              </a:ext>
            </a:extLst>
          </p:cNvPr>
          <p:cNvSpPr/>
          <p:nvPr/>
        </p:nvSpPr>
        <p:spPr>
          <a:xfrm>
            <a:off x="-366250" y="777242"/>
            <a:ext cx="4462678" cy="4652071"/>
          </a:xfrm>
          <a:prstGeom prst="blockArc">
            <a:avLst>
              <a:gd name="adj1" fmla="val 17527788"/>
              <a:gd name="adj2" fmla="val 4119114"/>
              <a:gd name="adj3" fmla="val 5750"/>
            </a:avLst>
          </a:prstGeom>
          <a:solidFill>
            <a:srgbClr val="4F704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0" name="Freeform: Shape 9">
            <a:extLst>
              <a:ext uri="{FF2B5EF4-FFF2-40B4-BE49-F238E27FC236}">
                <a16:creationId xmlns:a16="http://schemas.microsoft.com/office/drawing/2014/main" id="{828FD347-4DC4-4A44-8523-7566FF4BDABF}"/>
              </a:ext>
            </a:extLst>
          </p:cNvPr>
          <p:cNvSpPr/>
          <p:nvPr/>
        </p:nvSpPr>
        <p:spPr>
          <a:xfrm>
            <a:off x="5414343" y="954916"/>
            <a:ext cx="2615237" cy="1148131"/>
          </a:xfrm>
          <a:custGeom>
            <a:avLst/>
            <a:gdLst>
              <a:gd name="connsiteX0" fmla="*/ 0 w 2615237"/>
              <a:gd name="connsiteY0" fmla="*/ 0 h 1148131"/>
              <a:gd name="connsiteX1" fmla="*/ 2615237 w 2615237"/>
              <a:gd name="connsiteY1" fmla="*/ 0 h 1148131"/>
              <a:gd name="connsiteX2" fmla="*/ 2615237 w 2615237"/>
              <a:gd name="connsiteY2" fmla="*/ 1148131 h 1148131"/>
              <a:gd name="connsiteX3" fmla="*/ 0 w 2615237"/>
              <a:gd name="connsiteY3" fmla="*/ 1148131 h 1148131"/>
              <a:gd name="connsiteX4" fmla="*/ 0 w 2615237"/>
              <a:gd name="connsiteY4" fmla="*/ 0 h 1148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5237" h="1148131">
                <a:moveTo>
                  <a:pt x="0" y="0"/>
                </a:moveTo>
                <a:lnTo>
                  <a:pt x="2615237" y="0"/>
                </a:lnTo>
                <a:lnTo>
                  <a:pt x="2615237" y="1148131"/>
                </a:lnTo>
                <a:lnTo>
                  <a:pt x="0" y="11481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marL="0" lvl="0" indent="0" algn="l" defTabSz="577850">
              <a:lnSpc>
                <a:spcPct val="90000"/>
              </a:lnSpc>
              <a:spcBef>
                <a:spcPct val="0"/>
              </a:spcBef>
              <a:spcAft>
                <a:spcPct val="10000"/>
              </a:spcAft>
              <a:buNone/>
            </a:pPr>
            <a:r>
              <a:rPr lang="en-GB" kern="1200" dirty="0">
                <a:latin typeface="Nunito" pitchFamily="2" charset="0"/>
              </a:rPr>
              <a:t>Check that your pay, employment and personal details are correct</a:t>
            </a:r>
          </a:p>
        </p:txBody>
      </p:sp>
      <p:sp>
        <p:nvSpPr>
          <p:cNvPr id="11" name="Oval 10" descr="Piggy Bank with solid fill">
            <a:extLst>
              <a:ext uri="{FF2B5EF4-FFF2-40B4-BE49-F238E27FC236}">
                <a16:creationId xmlns:a16="http://schemas.microsoft.com/office/drawing/2014/main" id="{1A2F9F54-C308-2830-784D-AB078A82534F}"/>
              </a:ext>
            </a:extLst>
          </p:cNvPr>
          <p:cNvSpPr/>
          <p:nvPr/>
        </p:nvSpPr>
        <p:spPr>
          <a:xfrm>
            <a:off x="4621212" y="2561349"/>
            <a:ext cx="1185946" cy="1186278"/>
          </a:xfrm>
          <a:prstGeom prst="ellipse">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12" name="Freeform: Shape 11">
            <a:extLst>
              <a:ext uri="{FF2B5EF4-FFF2-40B4-BE49-F238E27FC236}">
                <a16:creationId xmlns:a16="http://schemas.microsoft.com/office/drawing/2014/main" id="{16CA2337-D23A-3A06-9163-540F43291213}"/>
              </a:ext>
            </a:extLst>
          </p:cNvPr>
          <p:cNvSpPr/>
          <p:nvPr/>
        </p:nvSpPr>
        <p:spPr>
          <a:xfrm>
            <a:off x="6095886" y="2301412"/>
            <a:ext cx="2714739" cy="1702389"/>
          </a:xfrm>
          <a:custGeom>
            <a:avLst/>
            <a:gdLst>
              <a:gd name="connsiteX0" fmla="*/ 0 w 2524546"/>
              <a:gd name="connsiteY0" fmla="*/ 0 h 1148131"/>
              <a:gd name="connsiteX1" fmla="*/ 2524546 w 2524546"/>
              <a:gd name="connsiteY1" fmla="*/ 0 h 1148131"/>
              <a:gd name="connsiteX2" fmla="*/ 2524546 w 2524546"/>
              <a:gd name="connsiteY2" fmla="*/ 1148131 h 1148131"/>
              <a:gd name="connsiteX3" fmla="*/ 0 w 2524546"/>
              <a:gd name="connsiteY3" fmla="*/ 1148131 h 1148131"/>
              <a:gd name="connsiteX4" fmla="*/ 0 w 2524546"/>
              <a:gd name="connsiteY4" fmla="*/ 0 h 1148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546" h="1148131">
                <a:moveTo>
                  <a:pt x="0" y="0"/>
                </a:moveTo>
                <a:lnTo>
                  <a:pt x="2524546" y="0"/>
                </a:lnTo>
                <a:lnTo>
                  <a:pt x="2524546" y="1148131"/>
                </a:lnTo>
                <a:lnTo>
                  <a:pt x="0" y="11481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marL="0" lvl="0" indent="0" algn="l" defTabSz="577850">
              <a:lnSpc>
                <a:spcPct val="90000"/>
              </a:lnSpc>
              <a:spcBef>
                <a:spcPct val="0"/>
              </a:spcBef>
              <a:spcAft>
                <a:spcPct val="10000"/>
              </a:spcAft>
              <a:buNone/>
            </a:pPr>
            <a:r>
              <a:rPr lang="en-GB" kern="1200" dirty="0">
                <a:latin typeface="Nunito" pitchFamily="2" charset="0"/>
              </a:rPr>
              <a:t>Review your forecast of where you are likely to be at your Normal Penson Age. Remember, this does not include any other pension benefits you may be entitled to. </a:t>
            </a:r>
          </a:p>
        </p:txBody>
      </p:sp>
      <p:sp>
        <p:nvSpPr>
          <p:cNvPr id="14" name="Freeform: Shape 13">
            <a:extLst>
              <a:ext uri="{FF2B5EF4-FFF2-40B4-BE49-F238E27FC236}">
                <a16:creationId xmlns:a16="http://schemas.microsoft.com/office/drawing/2014/main" id="{0F64A2F0-517F-AADE-0FC7-AFBA555EDB0D}"/>
              </a:ext>
            </a:extLst>
          </p:cNvPr>
          <p:cNvSpPr/>
          <p:nvPr/>
        </p:nvSpPr>
        <p:spPr>
          <a:xfrm>
            <a:off x="5514987" y="4285407"/>
            <a:ext cx="2514593" cy="985326"/>
          </a:xfrm>
          <a:custGeom>
            <a:avLst/>
            <a:gdLst>
              <a:gd name="connsiteX0" fmla="*/ 0 w 2514593"/>
              <a:gd name="connsiteY0" fmla="*/ 0 h 1148131"/>
              <a:gd name="connsiteX1" fmla="*/ 2514593 w 2514593"/>
              <a:gd name="connsiteY1" fmla="*/ 0 h 1148131"/>
              <a:gd name="connsiteX2" fmla="*/ 2514593 w 2514593"/>
              <a:gd name="connsiteY2" fmla="*/ 1148131 h 1148131"/>
              <a:gd name="connsiteX3" fmla="*/ 0 w 2514593"/>
              <a:gd name="connsiteY3" fmla="*/ 1148131 h 1148131"/>
              <a:gd name="connsiteX4" fmla="*/ 0 w 2514593"/>
              <a:gd name="connsiteY4" fmla="*/ 0 h 1148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593" h="1148131">
                <a:moveTo>
                  <a:pt x="0" y="0"/>
                </a:moveTo>
                <a:lnTo>
                  <a:pt x="2514593" y="0"/>
                </a:lnTo>
                <a:lnTo>
                  <a:pt x="2514593" y="1148131"/>
                </a:lnTo>
                <a:lnTo>
                  <a:pt x="0" y="11481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marL="0" lvl="0" indent="0" algn="l" defTabSz="577850">
              <a:lnSpc>
                <a:spcPct val="90000"/>
              </a:lnSpc>
              <a:spcBef>
                <a:spcPct val="0"/>
              </a:spcBef>
              <a:spcAft>
                <a:spcPct val="10000"/>
              </a:spcAft>
              <a:buNone/>
            </a:pPr>
            <a:r>
              <a:rPr lang="en-GB" kern="1200" dirty="0">
                <a:latin typeface="Nunito" pitchFamily="2" charset="0"/>
              </a:rPr>
              <a:t>Use your ABS as a springboard for future retirement planning</a:t>
            </a:r>
          </a:p>
        </p:txBody>
      </p:sp>
      <p:pic>
        <p:nvPicPr>
          <p:cNvPr id="4" name="Graphic 3" descr="Magnifying glass with solid fill">
            <a:extLst>
              <a:ext uri="{FF2B5EF4-FFF2-40B4-BE49-F238E27FC236}">
                <a16:creationId xmlns:a16="http://schemas.microsoft.com/office/drawing/2014/main" id="{738C3F7E-3A10-504D-48B2-E9D17FE6DE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13197" y="1023414"/>
            <a:ext cx="1026274" cy="1026274"/>
          </a:xfrm>
          <a:prstGeom prst="rect">
            <a:avLst/>
          </a:prstGeom>
        </p:spPr>
      </p:pic>
      <p:pic>
        <p:nvPicPr>
          <p:cNvPr id="15" name="Graphic 14" descr="Abacus with solid fill">
            <a:extLst>
              <a:ext uri="{FF2B5EF4-FFF2-40B4-BE49-F238E27FC236}">
                <a16:creationId xmlns:a16="http://schemas.microsoft.com/office/drawing/2014/main" id="{C113D1C9-438B-8B07-77B9-0C9C010F0E6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17994" y="4259288"/>
            <a:ext cx="1037564" cy="1037564"/>
          </a:xfrm>
          <a:prstGeom prst="rect">
            <a:avLst/>
          </a:prstGeom>
        </p:spPr>
      </p:pic>
    </p:spTree>
    <p:extLst>
      <p:ext uri="{BB962C8B-B14F-4D97-AF65-F5344CB8AC3E}">
        <p14:creationId xmlns:p14="http://schemas.microsoft.com/office/powerpoint/2010/main" val="2075781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FDBB97BE-CA79-E1EB-ECBF-63B30A8F8B79}"/>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0B5E583C-454B-C7D6-B910-311FC7F4E0CF}"/>
              </a:ext>
            </a:extLst>
          </p:cNvPr>
          <p:cNvSpPr txBox="1"/>
          <p:nvPr/>
        </p:nvSpPr>
        <p:spPr>
          <a:xfrm>
            <a:off x="431800" y="784688"/>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Questions </a:t>
            </a:r>
            <a:endParaRPr lang="en-GB" sz="3200" b="1" dirty="0">
              <a:solidFill>
                <a:schemeClr val="accent2"/>
              </a:solidFill>
              <a:latin typeface="Franklin Gothic Medium" panose="020B0603020102020204" pitchFamily="34" charset="0"/>
            </a:endParaRPr>
          </a:p>
        </p:txBody>
      </p:sp>
      <p:pic>
        <p:nvPicPr>
          <p:cNvPr id="5" name="Picture 4">
            <a:extLst>
              <a:ext uri="{FF2B5EF4-FFF2-40B4-BE49-F238E27FC236}">
                <a16:creationId xmlns:a16="http://schemas.microsoft.com/office/drawing/2014/main" id="{DD1B2554-786D-9CFE-A7EE-A81FFD8F5D03}"/>
              </a:ext>
            </a:extLst>
          </p:cNvPr>
          <p:cNvPicPr>
            <a:picLocks noChangeAspect="1"/>
          </p:cNvPicPr>
          <p:nvPr/>
        </p:nvPicPr>
        <p:blipFill>
          <a:blip r:embed="rId3"/>
          <a:stretch>
            <a:fillRect/>
          </a:stretch>
        </p:blipFill>
        <p:spPr>
          <a:xfrm>
            <a:off x="1038225" y="1452562"/>
            <a:ext cx="7067550" cy="3952875"/>
          </a:xfrm>
          <a:prstGeom prst="rect">
            <a:avLst/>
          </a:prstGeom>
        </p:spPr>
      </p:pic>
    </p:spTree>
    <p:extLst>
      <p:ext uri="{BB962C8B-B14F-4D97-AF65-F5344CB8AC3E}">
        <p14:creationId xmlns:p14="http://schemas.microsoft.com/office/powerpoint/2010/main" val="1932256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197629C4-2041-1040-8A0A-64DFB8481196}"/>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55EB707C-5C74-5D27-005E-59BBB592B182}"/>
              </a:ext>
            </a:extLst>
          </p:cNvPr>
          <p:cNvSpPr txBox="1"/>
          <p:nvPr/>
        </p:nvSpPr>
        <p:spPr>
          <a:xfrm>
            <a:off x="356237" y="734853"/>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What is the LGPS?</a:t>
            </a:r>
            <a:endParaRPr lang="en-GB" sz="3200" b="1" dirty="0">
              <a:solidFill>
                <a:schemeClr val="accent2"/>
              </a:solidFill>
              <a:latin typeface="Franklin Gothic Medium" panose="020B0603020102020204" pitchFamily="34" charset="0"/>
            </a:endParaRPr>
          </a:p>
        </p:txBody>
      </p:sp>
      <p:grpSp>
        <p:nvGrpSpPr>
          <p:cNvPr id="49" name="Group 48">
            <a:extLst>
              <a:ext uri="{FF2B5EF4-FFF2-40B4-BE49-F238E27FC236}">
                <a16:creationId xmlns:a16="http://schemas.microsoft.com/office/drawing/2014/main" id="{F67405B8-FBCF-A4A5-7943-5786CD5C9BCE}"/>
              </a:ext>
            </a:extLst>
          </p:cNvPr>
          <p:cNvGrpSpPr/>
          <p:nvPr/>
        </p:nvGrpSpPr>
        <p:grpSpPr>
          <a:xfrm>
            <a:off x="2166954" y="1262509"/>
            <a:ext cx="4565732" cy="4368800"/>
            <a:chOff x="3813135" y="1244601"/>
            <a:chExt cx="4565732" cy="4368800"/>
          </a:xfrm>
        </p:grpSpPr>
        <p:sp>
          <p:nvSpPr>
            <p:cNvPr id="50" name="Freeform: Shape 49">
              <a:extLst>
                <a:ext uri="{FF2B5EF4-FFF2-40B4-BE49-F238E27FC236}">
                  <a16:creationId xmlns:a16="http://schemas.microsoft.com/office/drawing/2014/main" id="{32405DB6-7416-CB51-40A4-67DABE72AF5B}"/>
                </a:ext>
              </a:extLst>
            </p:cNvPr>
            <p:cNvSpPr/>
            <p:nvPr/>
          </p:nvSpPr>
          <p:spPr>
            <a:xfrm>
              <a:off x="4543859" y="3783998"/>
              <a:ext cx="2706871" cy="1829403"/>
            </a:xfrm>
            <a:custGeom>
              <a:avLst/>
              <a:gdLst>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15783 w 1658352"/>
                <a:gd name="connsiteY32" fmla="*/ 96318 h 1120775"/>
                <a:gd name="connsiteX33" fmla="*/ 450850 w 1658352"/>
                <a:gd name="connsiteY33" fmla="*/ 41275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50850 w 1658352"/>
                <a:gd name="connsiteY32" fmla="*/ 41275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27037 w 1658352"/>
                <a:gd name="connsiteY32" fmla="*/ 43657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198350 w 1658352"/>
                <a:gd name="connsiteY26" fmla="*/ 268174 h 1120775"/>
                <a:gd name="connsiteX27" fmla="*/ 367736 w 1658352"/>
                <a:gd name="connsiteY27" fmla="*/ 437560 h 1120775"/>
                <a:gd name="connsiteX28" fmla="*/ 537122 w 1658352"/>
                <a:gd name="connsiteY28" fmla="*/ 268174 h 1120775"/>
                <a:gd name="connsiteX29" fmla="*/ 433669 w 1658352"/>
                <a:gd name="connsiteY29" fmla="*/ 112099 h 1120775"/>
                <a:gd name="connsiteX30" fmla="*/ 419957 w 1658352"/>
                <a:gd name="connsiteY30" fmla="*/ 109331 h 1120775"/>
                <a:gd name="connsiteX31" fmla="*/ 427037 w 1658352"/>
                <a:gd name="connsiteY31" fmla="*/ 43657 h 1120775"/>
                <a:gd name="connsiteX32" fmla="*/ 596900 w 1658352"/>
                <a:gd name="connsiteY32"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169069 w 1658352"/>
                <a:gd name="connsiteY25" fmla="*/ 194469 h 1120775"/>
                <a:gd name="connsiteX26" fmla="*/ 200720 w 1658352"/>
                <a:gd name="connsiteY26" fmla="*/ 201315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27037 w 1658352"/>
                <a:gd name="connsiteY32" fmla="*/ 43657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23628 w 1658352"/>
                <a:gd name="connsiteY12" fmla="*/ 728888 h 1120775"/>
                <a:gd name="connsiteX13" fmla="*/ 1419440 w 1658352"/>
                <a:gd name="connsiteY13" fmla="*/ 739727 h 1120775"/>
                <a:gd name="connsiteX14" fmla="*/ 1441450 w 1658352"/>
                <a:gd name="connsiteY14" fmla="*/ 777875 h 1120775"/>
                <a:gd name="connsiteX15" fmla="*/ 1627188 w 1658352"/>
                <a:gd name="connsiteY15" fmla="*/ 1005682 h 1120775"/>
                <a:gd name="connsiteX16" fmla="*/ 1436688 w 1658352"/>
                <a:gd name="connsiteY16" fmla="*/ 1117600 h 1120775"/>
                <a:gd name="connsiteX17" fmla="*/ 1123950 w 1658352"/>
                <a:gd name="connsiteY17" fmla="*/ 895350 h 1120775"/>
                <a:gd name="connsiteX18" fmla="*/ 796925 w 1658352"/>
                <a:gd name="connsiteY18" fmla="*/ 882650 h 1120775"/>
                <a:gd name="connsiteX19" fmla="*/ 460375 w 1658352"/>
                <a:gd name="connsiteY19" fmla="*/ 1120775 h 1120775"/>
                <a:gd name="connsiteX20" fmla="*/ 38100 w 1658352"/>
                <a:gd name="connsiteY20" fmla="*/ 869950 h 1120775"/>
                <a:gd name="connsiteX21" fmla="*/ 76200 w 1658352"/>
                <a:gd name="connsiteY21" fmla="*/ 476250 h 1120775"/>
                <a:gd name="connsiteX22" fmla="*/ 0 w 1658352"/>
                <a:gd name="connsiteY22" fmla="*/ 342900 h 1120775"/>
                <a:gd name="connsiteX23" fmla="*/ 139700 w 1658352"/>
                <a:gd name="connsiteY23" fmla="*/ 219075 h 1120775"/>
                <a:gd name="connsiteX24" fmla="*/ 169069 w 1658352"/>
                <a:gd name="connsiteY24" fmla="*/ 194469 h 1120775"/>
                <a:gd name="connsiteX25" fmla="*/ 200720 w 1658352"/>
                <a:gd name="connsiteY25" fmla="*/ 201315 h 1120775"/>
                <a:gd name="connsiteX26" fmla="*/ 198350 w 1658352"/>
                <a:gd name="connsiteY26" fmla="*/ 268174 h 1120775"/>
                <a:gd name="connsiteX27" fmla="*/ 367736 w 1658352"/>
                <a:gd name="connsiteY27" fmla="*/ 437560 h 1120775"/>
                <a:gd name="connsiteX28" fmla="*/ 537122 w 1658352"/>
                <a:gd name="connsiteY28" fmla="*/ 268174 h 1120775"/>
                <a:gd name="connsiteX29" fmla="*/ 433669 w 1658352"/>
                <a:gd name="connsiteY29" fmla="*/ 112099 h 1120775"/>
                <a:gd name="connsiteX30" fmla="*/ 419957 w 1658352"/>
                <a:gd name="connsiteY30" fmla="*/ 109331 h 1120775"/>
                <a:gd name="connsiteX31" fmla="*/ 427037 w 1658352"/>
                <a:gd name="connsiteY31" fmla="*/ 43657 h 1120775"/>
                <a:gd name="connsiteX32" fmla="*/ 596900 w 1658352"/>
                <a:gd name="connsiteY32"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19440 w 1658352"/>
                <a:gd name="connsiteY12" fmla="*/ 739727 h 1120775"/>
                <a:gd name="connsiteX13" fmla="*/ 1441450 w 1658352"/>
                <a:gd name="connsiteY13" fmla="*/ 777875 h 1120775"/>
                <a:gd name="connsiteX14" fmla="*/ 1627188 w 1658352"/>
                <a:gd name="connsiteY14" fmla="*/ 1005682 h 1120775"/>
                <a:gd name="connsiteX15" fmla="*/ 1436688 w 1658352"/>
                <a:gd name="connsiteY15" fmla="*/ 1117600 h 1120775"/>
                <a:gd name="connsiteX16" fmla="*/ 1123950 w 1658352"/>
                <a:gd name="connsiteY16" fmla="*/ 895350 h 1120775"/>
                <a:gd name="connsiteX17" fmla="*/ 796925 w 1658352"/>
                <a:gd name="connsiteY17" fmla="*/ 882650 h 1120775"/>
                <a:gd name="connsiteX18" fmla="*/ 460375 w 1658352"/>
                <a:gd name="connsiteY18" fmla="*/ 1120775 h 1120775"/>
                <a:gd name="connsiteX19" fmla="*/ 38100 w 1658352"/>
                <a:gd name="connsiteY19" fmla="*/ 869950 h 1120775"/>
                <a:gd name="connsiteX20" fmla="*/ 76200 w 1658352"/>
                <a:gd name="connsiteY20" fmla="*/ 476250 h 1120775"/>
                <a:gd name="connsiteX21" fmla="*/ 0 w 1658352"/>
                <a:gd name="connsiteY21" fmla="*/ 342900 h 1120775"/>
                <a:gd name="connsiteX22" fmla="*/ 139700 w 1658352"/>
                <a:gd name="connsiteY22" fmla="*/ 219075 h 1120775"/>
                <a:gd name="connsiteX23" fmla="*/ 169069 w 1658352"/>
                <a:gd name="connsiteY23" fmla="*/ 194469 h 1120775"/>
                <a:gd name="connsiteX24" fmla="*/ 200720 w 1658352"/>
                <a:gd name="connsiteY24" fmla="*/ 201315 h 1120775"/>
                <a:gd name="connsiteX25" fmla="*/ 198350 w 1658352"/>
                <a:gd name="connsiteY25" fmla="*/ 268174 h 1120775"/>
                <a:gd name="connsiteX26" fmla="*/ 367736 w 1658352"/>
                <a:gd name="connsiteY26" fmla="*/ 437560 h 1120775"/>
                <a:gd name="connsiteX27" fmla="*/ 537122 w 1658352"/>
                <a:gd name="connsiteY27" fmla="*/ 268174 h 1120775"/>
                <a:gd name="connsiteX28" fmla="*/ 433669 w 1658352"/>
                <a:gd name="connsiteY28" fmla="*/ 112099 h 1120775"/>
                <a:gd name="connsiteX29" fmla="*/ 419957 w 1658352"/>
                <a:gd name="connsiteY29" fmla="*/ 109331 h 1120775"/>
                <a:gd name="connsiteX30" fmla="*/ 427037 w 1658352"/>
                <a:gd name="connsiteY30" fmla="*/ 43657 h 1120775"/>
                <a:gd name="connsiteX31" fmla="*/ 596900 w 1658352"/>
                <a:gd name="connsiteY31"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81668 w 1658352"/>
                <a:gd name="connsiteY6" fmla="*/ 506717 h 1120775"/>
                <a:gd name="connsiteX7" fmla="*/ 1514352 w 1658352"/>
                <a:gd name="connsiteY7" fmla="*/ 418768 h 1120775"/>
                <a:gd name="connsiteX8" fmla="*/ 1658352 w 1658352"/>
                <a:gd name="connsiteY8" fmla="*/ 562768 h 1120775"/>
                <a:gd name="connsiteX9" fmla="*/ 1514352 w 1658352"/>
                <a:gd name="connsiteY9" fmla="*/ 706768 h 1120775"/>
                <a:gd name="connsiteX10" fmla="*/ 1465756 w 1658352"/>
                <a:gd name="connsiteY10" fmla="*/ 696957 h 1120775"/>
                <a:gd name="connsiteX11" fmla="*/ 1419440 w 1658352"/>
                <a:gd name="connsiteY11" fmla="*/ 739727 h 1120775"/>
                <a:gd name="connsiteX12" fmla="*/ 1441450 w 1658352"/>
                <a:gd name="connsiteY12" fmla="*/ 777875 h 1120775"/>
                <a:gd name="connsiteX13" fmla="*/ 1627188 w 1658352"/>
                <a:gd name="connsiteY13" fmla="*/ 1005682 h 1120775"/>
                <a:gd name="connsiteX14" fmla="*/ 1436688 w 1658352"/>
                <a:gd name="connsiteY14" fmla="*/ 1117600 h 1120775"/>
                <a:gd name="connsiteX15" fmla="*/ 1123950 w 1658352"/>
                <a:gd name="connsiteY15" fmla="*/ 895350 h 1120775"/>
                <a:gd name="connsiteX16" fmla="*/ 796925 w 1658352"/>
                <a:gd name="connsiteY16" fmla="*/ 882650 h 1120775"/>
                <a:gd name="connsiteX17" fmla="*/ 460375 w 1658352"/>
                <a:gd name="connsiteY17" fmla="*/ 1120775 h 1120775"/>
                <a:gd name="connsiteX18" fmla="*/ 38100 w 1658352"/>
                <a:gd name="connsiteY18" fmla="*/ 869950 h 1120775"/>
                <a:gd name="connsiteX19" fmla="*/ 76200 w 1658352"/>
                <a:gd name="connsiteY19" fmla="*/ 476250 h 1120775"/>
                <a:gd name="connsiteX20" fmla="*/ 0 w 1658352"/>
                <a:gd name="connsiteY20" fmla="*/ 342900 h 1120775"/>
                <a:gd name="connsiteX21" fmla="*/ 139700 w 1658352"/>
                <a:gd name="connsiteY21" fmla="*/ 219075 h 1120775"/>
                <a:gd name="connsiteX22" fmla="*/ 169069 w 1658352"/>
                <a:gd name="connsiteY22" fmla="*/ 194469 h 1120775"/>
                <a:gd name="connsiteX23" fmla="*/ 200720 w 1658352"/>
                <a:gd name="connsiteY23" fmla="*/ 201315 h 1120775"/>
                <a:gd name="connsiteX24" fmla="*/ 198350 w 1658352"/>
                <a:gd name="connsiteY24" fmla="*/ 268174 h 1120775"/>
                <a:gd name="connsiteX25" fmla="*/ 367736 w 1658352"/>
                <a:gd name="connsiteY25" fmla="*/ 437560 h 1120775"/>
                <a:gd name="connsiteX26" fmla="*/ 537122 w 1658352"/>
                <a:gd name="connsiteY26" fmla="*/ 268174 h 1120775"/>
                <a:gd name="connsiteX27" fmla="*/ 433669 w 1658352"/>
                <a:gd name="connsiteY27" fmla="*/ 112099 h 1120775"/>
                <a:gd name="connsiteX28" fmla="*/ 419957 w 1658352"/>
                <a:gd name="connsiteY28" fmla="*/ 109331 h 1120775"/>
                <a:gd name="connsiteX29" fmla="*/ 427037 w 1658352"/>
                <a:gd name="connsiteY29" fmla="*/ 43657 h 1120775"/>
                <a:gd name="connsiteX30" fmla="*/ 596900 w 1658352"/>
                <a:gd name="connsiteY30"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72329 w 1658352"/>
                <a:gd name="connsiteY4" fmla="*/ 532678 h 1120775"/>
                <a:gd name="connsiteX5" fmla="*/ 1381668 w 1658352"/>
                <a:gd name="connsiteY5" fmla="*/ 506717 h 1120775"/>
                <a:gd name="connsiteX6" fmla="*/ 1514352 w 1658352"/>
                <a:gd name="connsiteY6" fmla="*/ 418768 h 1120775"/>
                <a:gd name="connsiteX7" fmla="*/ 1658352 w 1658352"/>
                <a:gd name="connsiteY7" fmla="*/ 562768 h 1120775"/>
                <a:gd name="connsiteX8" fmla="*/ 1514352 w 1658352"/>
                <a:gd name="connsiteY8" fmla="*/ 706768 h 1120775"/>
                <a:gd name="connsiteX9" fmla="*/ 1465756 w 1658352"/>
                <a:gd name="connsiteY9" fmla="*/ 696957 h 1120775"/>
                <a:gd name="connsiteX10" fmla="*/ 1419440 w 1658352"/>
                <a:gd name="connsiteY10" fmla="*/ 739727 h 1120775"/>
                <a:gd name="connsiteX11" fmla="*/ 1441450 w 1658352"/>
                <a:gd name="connsiteY11" fmla="*/ 777875 h 1120775"/>
                <a:gd name="connsiteX12" fmla="*/ 1627188 w 1658352"/>
                <a:gd name="connsiteY12" fmla="*/ 1005682 h 1120775"/>
                <a:gd name="connsiteX13" fmla="*/ 1436688 w 1658352"/>
                <a:gd name="connsiteY13" fmla="*/ 1117600 h 1120775"/>
                <a:gd name="connsiteX14" fmla="*/ 1123950 w 1658352"/>
                <a:gd name="connsiteY14" fmla="*/ 895350 h 1120775"/>
                <a:gd name="connsiteX15" fmla="*/ 796925 w 1658352"/>
                <a:gd name="connsiteY15" fmla="*/ 882650 h 1120775"/>
                <a:gd name="connsiteX16" fmla="*/ 460375 w 1658352"/>
                <a:gd name="connsiteY16" fmla="*/ 1120775 h 1120775"/>
                <a:gd name="connsiteX17" fmla="*/ 38100 w 1658352"/>
                <a:gd name="connsiteY17" fmla="*/ 869950 h 1120775"/>
                <a:gd name="connsiteX18" fmla="*/ 76200 w 1658352"/>
                <a:gd name="connsiteY18" fmla="*/ 476250 h 1120775"/>
                <a:gd name="connsiteX19" fmla="*/ 0 w 1658352"/>
                <a:gd name="connsiteY19" fmla="*/ 342900 h 1120775"/>
                <a:gd name="connsiteX20" fmla="*/ 139700 w 1658352"/>
                <a:gd name="connsiteY20" fmla="*/ 219075 h 1120775"/>
                <a:gd name="connsiteX21" fmla="*/ 169069 w 1658352"/>
                <a:gd name="connsiteY21" fmla="*/ 194469 h 1120775"/>
                <a:gd name="connsiteX22" fmla="*/ 200720 w 1658352"/>
                <a:gd name="connsiteY22" fmla="*/ 201315 h 1120775"/>
                <a:gd name="connsiteX23" fmla="*/ 198350 w 1658352"/>
                <a:gd name="connsiteY23" fmla="*/ 268174 h 1120775"/>
                <a:gd name="connsiteX24" fmla="*/ 367736 w 1658352"/>
                <a:gd name="connsiteY24" fmla="*/ 437560 h 1120775"/>
                <a:gd name="connsiteX25" fmla="*/ 537122 w 1658352"/>
                <a:gd name="connsiteY25" fmla="*/ 268174 h 1120775"/>
                <a:gd name="connsiteX26" fmla="*/ 433669 w 1658352"/>
                <a:gd name="connsiteY26" fmla="*/ 112099 h 1120775"/>
                <a:gd name="connsiteX27" fmla="*/ 419957 w 1658352"/>
                <a:gd name="connsiteY27" fmla="*/ 109331 h 1120775"/>
                <a:gd name="connsiteX28" fmla="*/ 427037 w 1658352"/>
                <a:gd name="connsiteY28" fmla="*/ 43657 h 1120775"/>
                <a:gd name="connsiteX29" fmla="*/ 596900 w 1658352"/>
                <a:gd name="connsiteY29" fmla="*/ 0 h 11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58352" h="1120775">
                  <a:moveTo>
                    <a:pt x="596900" y="0"/>
                  </a:moveTo>
                  <a:lnTo>
                    <a:pt x="1146175" y="152400"/>
                  </a:lnTo>
                  <a:lnTo>
                    <a:pt x="1295400" y="501650"/>
                  </a:lnTo>
                  <a:lnTo>
                    <a:pt x="1305509" y="522471"/>
                  </a:lnTo>
                  <a:lnTo>
                    <a:pt x="1372329" y="532678"/>
                  </a:lnTo>
                  <a:lnTo>
                    <a:pt x="1381668" y="506717"/>
                  </a:lnTo>
                  <a:cubicBezTo>
                    <a:pt x="1403529" y="455033"/>
                    <a:pt x="1454705" y="418768"/>
                    <a:pt x="1514352" y="418768"/>
                  </a:cubicBezTo>
                  <a:cubicBezTo>
                    <a:pt x="1593881" y="418768"/>
                    <a:pt x="1658352" y="483239"/>
                    <a:pt x="1658352" y="562768"/>
                  </a:cubicBezTo>
                  <a:cubicBezTo>
                    <a:pt x="1658352" y="642297"/>
                    <a:pt x="1593881" y="706768"/>
                    <a:pt x="1514352" y="706768"/>
                  </a:cubicBezTo>
                  <a:lnTo>
                    <a:pt x="1465756" y="696957"/>
                  </a:lnTo>
                  <a:lnTo>
                    <a:pt x="1419440" y="739727"/>
                  </a:lnTo>
                  <a:lnTo>
                    <a:pt x="1441450" y="777875"/>
                  </a:lnTo>
                  <a:lnTo>
                    <a:pt x="1627188" y="1005682"/>
                  </a:lnTo>
                  <a:lnTo>
                    <a:pt x="1436688" y="1117600"/>
                  </a:lnTo>
                  <a:lnTo>
                    <a:pt x="1123950" y="895350"/>
                  </a:lnTo>
                  <a:lnTo>
                    <a:pt x="796925" y="882650"/>
                  </a:lnTo>
                  <a:lnTo>
                    <a:pt x="460375" y="1120775"/>
                  </a:lnTo>
                  <a:lnTo>
                    <a:pt x="38100" y="869950"/>
                  </a:lnTo>
                  <a:lnTo>
                    <a:pt x="76200" y="476250"/>
                  </a:lnTo>
                  <a:lnTo>
                    <a:pt x="0" y="342900"/>
                  </a:lnTo>
                  <a:lnTo>
                    <a:pt x="139700" y="219075"/>
                  </a:lnTo>
                  <a:cubicBezTo>
                    <a:pt x="167878" y="194337"/>
                    <a:pt x="158899" y="197429"/>
                    <a:pt x="169069" y="194469"/>
                  </a:cubicBezTo>
                  <a:cubicBezTo>
                    <a:pt x="179239" y="191509"/>
                    <a:pt x="195840" y="189031"/>
                    <a:pt x="200720" y="201315"/>
                  </a:cubicBezTo>
                  <a:lnTo>
                    <a:pt x="198350" y="268174"/>
                  </a:lnTo>
                  <a:cubicBezTo>
                    <a:pt x="198350" y="361723"/>
                    <a:pt x="274187" y="437560"/>
                    <a:pt x="367736" y="437560"/>
                  </a:cubicBezTo>
                  <a:cubicBezTo>
                    <a:pt x="461285" y="437560"/>
                    <a:pt x="537122" y="361723"/>
                    <a:pt x="537122" y="268174"/>
                  </a:cubicBezTo>
                  <a:cubicBezTo>
                    <a:pt x="537122" y="198012"/>
                    <a:pt x="494464" y="137814"/>
                    <a:pt x="433669" y="112099"/>
                  </a:cubicBezTo>
                  <a:lnTo>
                    <a:pt x="419957" y="109331"/>
                  </a:lnTo>
                  <a:lnTo>
                    <a:pt x="427037" y="43657"/>
                  </a:lnTo>
                  <a:lnTo>
                    <a:pt x="596900" y="0"/>
                  </a:lnTo>
                  <a:close/>
                </a:path>
              </a:pathLst>
            </a:custGeom>
            <a:solidFill>
              <a:schemeClr val="accent6"/>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Freeform: Shape 50">
              <a:extLst>
                <a:ext uri="{FF2B5EF4-FFF2-40B4-BE49-F238E27FC236}">
                  <a16:creationId xmlns:a16="http://schemas.microsoft.com/office/drawing/2014/main" id="{2092CFBB-4B2A-9FF2-710C-C2010260A573}"/>
                </a:ext>
              </a:extLst>
            </p:cNvPr>
            <p:cNvSpPr/>
            <p:nvPr/>
          </p:nvSpPr>
          <p:spPr>
            <a:xfrm>
              <a:off x="6449702" y="2460299"/>
              <a:ext cx="1929165" cy="2952281"/>
            </a:xfrm>
            <a:custGeom>
              <a:avLst/>
              <a:gdLst>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51551 w 1181894"/>
                <a:gd name="connsiteY5" fmla="*/ 241241 h 1808701"/>
                <a:gd name="connsiteX6" fmla="*/ 570566 w 1181894"/>
                <a:gd name="connsiteY6" fmla="*/ 248589 h 1808701"/>
                <a:gd name="connsiteX7" fmla="*/ 597694 w 1181894"/>
                <a:gd name="connsiteY7" fmla="*/ 233108 h 1808701"/>
                <a:gd name="connsiteX8" fmla="*/ 762794 w 1181894"/>
                <a:gd name="connsiteY8" fmla="*/ 93408 h 1808701"/>
                <a:gd name="connsiteX9" fmla="*/ 816769 w 1181894"/>
                <a:gd name="connsiteY9" fmla="*/ 182308 h 1808701"/>
                <a:gd name="connsiteX10" fmla="*/ 1181894 w 1181894"/>
                <a:gd name="connsiteY10" fmla="*/ 347408 h 1808701"/>
                <a:gd name="connsiteX11" fmla="*/ 1181894 w 1181894"/>
                <a:gd name="connsiteY11" fmla="*/ 845883 h 1808701"/>
                <a:gd name="connsiteX12" fmla="*/ 832644 w 1181894"/>
                <a:gd name="connsiteY12" fmla="*/ 988758 h 1808701"/>
                <a:gd name="connsiteX13" fmla="*/ 650081 w 1181894"/>
                <a:gd name="connsiteY13" fmla="*/ 1295939 h 1808701"/>
                <a:gd name="connsiteX14" fmla="*/ 700882 w 1181894"/>
                <a:gd name="connsiteY14" fmla="*/ 1678527 h 1808701"/>
                <a:gd name="connsiteX15" fmla="*/ 485776 w 1181894"/>
                <a:gd name="connsiteY15" fmla="*/ 1808701 h 1808701"/>
                <a:gd name="connsiteX16" fmla="*/ 312738 w 1181894"/>
                <a:gd name="connsiteY16" fmla="*/ 1599945 h 1808701"/>
                <a:gd name="connsiteX17" fmla="*/ 296069 w 1181894"/>
                <a:gd name="connsiteY17" fmla="*/ 1554317 h 1808701"/>
                <a:gd name="connsiteX18" fmla="*/ 309791 w 1181894"/>
                <a:gd name="connsiteY18" fmla="*/ 1538462 h 1808701"/>
                <a:gd name="connsiteX19" fmla="*/ 344624 w 1181894"/>
                <a:gd name="connsiteY19" fmla="*/ 1545494 h 1808701"/>
                <a:gd name="connsiteX20" fmla="*/ 514010 w 1181894"/>
                <a:gd name="connsiteY20" fmla="*/ 1376108 h 1808701"/>
                <a:gd name="connsiteX21" fmla="*/ 344624 w 1181894"/>
                <a:gd name="connsiteY21" fmla="*/ 1206722 h 1808701"/>
                <a:gd name="connsiteX22" fmla="*/ 188549 w 1181894"/>
                <a:gd name="connsiteY22" fmla="*/ 1310175 h 1808701"/>
                <a:gd name="connsiteX23" fmla="*/ 187136 w 1181894"/>
                <a:gd name="connsiteY23" fmla="*/ 1317175 h 1808701"/>
                <a:gd name="connsiteX24" fmla="*/ 184132 w 1181894"/>
                <a:gd name="connsiteY24" fmla="*/ 1318661 h 1808701"/>
                <a:gd name="connsiteX25" fmla="*/ 129382 w 1181894"/>
                <a:gd name="connsiteY25" fmla="*/ 1252283 h 1808701"/>
                <a:gd name="connsiteX26" fmla="*/ 0 w 1181894"/>
                <a:gd name="connsiteY26" fmla="*/ 943514 h 1808701"/>
                <a:gd name="connsiteX27" fmla="*/ 170657 w 1181894"/>
                <a:gd name="connsiteY27" fmla="*/ 435514 h 1808701"/>
                <a:gd name="connsiteX28" fmla="*/ 331788 w 1181894"/>
                <a:gd name="connsiteY28" fmla="*/ 366458 h 1808701"/>
                <a:gd name="connsiteX29" fmla="*/ 345001 w 1181894"/>
                <a:gd name="connsiteY29" fmla="*/ 360296 h 1808701"/>
                <a:gd name="connsiteX30" fmla="*/ 346107 w 1181894"/>
                <a:gd name="connsiteY30" fmla="*/ 352465 h 1808701"/>
                <a:gd name="connsiteX31" fmla="*/ 350986 w 1181894"/>
                <a:gd name="connsiteY31" fmla="*/ 285086 h 1808701"/>
                <a:gd name="connsiteX32" fmla="*/ 345300 w 1181894"/>
                <a:gd name="connsiteY32" fmla="*/ 279286 h 1808701"/>
                <a:gd name="connsiteX33" fmla="*/ 332410 w 1181894"/>
                <a:gd name="connsiteY33" fmla="*/ 276684 h 1808701"/>
                <a:gd name="connsiteX34" fmla="*/ 244461 w 1181894"/>
                <a:gd name="connsiteY34" fmla="*/ 144000 h 1808701"/>
                <a:gd name="connsiteX35" fmla="*/ 388461 w 1181894"/>
                <a:gd name="connsiteY35"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51551 w 1181894"/>
                <a:gd name="connsiteY5" fmla="*/ 241241 h 1808701"/>
                <a:gd name="connsiteX6" fmla="*/ 570566 w 1181894"/>
                <a:gd name="connsiteY6" fmla="*/ 248589 h 1808701"/>
                <a:gd name="connsiteX7" fmla="*/ 597694 w 1181894"/>
                <a:gd name="connsiteY7" fmla="*/ 233108 h 1808701"/>
                <a:gd name="connsiteX8" fmla="*/ 762794 w 1181894"/>
                <a:gd name="connsiteY8" fmla="*/ 93408 h 1808701"/>
                <a:gd name="connsiteX9" fmla="*/ 816769 w 1181894"/>
                <a:gd name="connsiteY9" fmla="*/ 182308 h 1808701"/>
                <a:gd name="connsiteX10" fmla="*/ 1181894 w 1181894"/>
                <a:gd name="connsiteY10" fmla="*/ 347408 h 1808701"/>
                <a:gd name="connsiteX11" fmla="*/ 1181894 w 1181894"/>
                <a:gd name="connsiteY11" fmla="*/ 845883 h 1808701"/>
                <a:gd name="connsiteX12" fmla="*/ 832644 w 1181894"/>
                <a:gd name="connsiteY12" fmla="*/ 988758 h 1808701"/>
                <a:gd name="connsiteX13" fmla="*/ 650081 w 1181894"/>
                <a:gd name="connsiteY13" fmla="*/ 1295939 h 1808701"/>
                <a:gd name="connsiteX14" fmla="*/ 700882 w 1181894"/>
                <a:gd name="connsiteY14" fmla="*/ 1678527 h 1808701"/>
                <a:gd name="connsiteX15" fmla="*/ 485776 w 1181894"/>
                <a:gd name="connsiteY15" fmla="*/ 1808701 h 1808701"/>
                <a:gd name="connsiteX16" fmla="*/ 312738 w 1181894"/>
                <a:gd name="connsiteY16" fmla="*/ 1599945 h 1808701"/>
                <a:gd name="connsiteX17" fmla="*/ 296069 w 1181894"/>
                <a:gd name="connsiteY17" fmla="*/ 1554317 h 1808701"/>
                <a:gd name="connsiteX18" fmla="*/ 344624 w 1181894"/>
                <a:gd name="connsiteY18" fmla="*/ 1545494 h 1808701"/>
                <a:gd name="connsiteX19" fmla="*/ 514010 w 1181894"/>
                <a:gd name="connsiteY19" fmla="*/ 1376108 h 1808701"/>
                <a:gd name="connsiteX20" fmla="*/ 344624 w 1181894"/>
                <a:gd name="connsiteY20" fmla="*/ 1206722 h 1808701"/>
                <a:gd name="connsiteX21" fmla="*/ 188549 w 1181894"/>
                <a:gd name="connsiteY21" fmla="*/ 1310175 h 1808701"/>
                <a:gd name="connsiteX22" fmla="*/ 187136 w 1181894"/>
                <a:gd name="connsiteY22" fmla="*/ 1317175 h 1808701"/>
                <a:gd name="connsiteX23" fmla="*/ 184132 w 1181894"/>
                <a:gd name="connsiteY23" fmla="*/ 1318661 h 1808701"/>
                <a:gd name="connsiteX24" fmla="*/ 129382 w 1181894"/>
                <a:gd name="connsiteY24" fmla="*/ 1252283 h 1808701"/>
                <a:gd name="connsiteX25" fmla="*/ 0 w 1181894"/>
                <a:gd name="connsiteY25" fmla="*/ 943514 h 1808701"/>
                <a:gd name="connsiteX26" fmla="*/ 170657 w 1181894"/>
                <a:gd name="connsiteY26" fmla="*/ 435514 h 1808701"/>
                <a:gd name="connsiteX27" fmla="*/ 331788 w 1181894"/>
                <a:gd name="connsiteY27" fmla="*/ 366458 h 1808701"/>
                <a:gd name="connsiteX28" fmla="*/ 345001 w 1181894"/>
                <a:gd name="connsiteY28" fmla="*/ 360296 h 1808701"/>
                <a:gd name="connsiteX29" fmla="*/ 346107 w 1181894"/>
                <a:gd name="connsiteY29" fmla="*/ 352465 h 1808701"/>
                <a:gd name="connsiteX30" fmla="*/ 350986 w 1181894"/>
                <a:gd name="connsiteY30" fmla="*/ 285086 h 1808701"/>
                <a:gd name="connsiteX31" fmla="*/ 345300 w 1181894"/>
                <a:gd name="connsiteY31" fmla="*/ 279286 h 1808701"/>
                <a:gd name="connsiteX32" fmla="*/ 332410 w 1181894"/>
                <a:gd name="connsiteY32" fmla="*/ 276684 h 1808701"/>
                <a:gd name="connsiteX33" fmla="*/ 244461 w 1181894"/>
                <a:gd name="connsiteY33" fmla="*/ 144000 h 1808701"/>
                <a:gd name="connsiteX34" fmla="*/ 388461 w 1181894"/>
                <a:gd name="connsiteY34"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51551 w 1181894"/>
                <a:gd name="connsiteY5" fmla="*/ 241241 h 1808701"/>
                <a:gd name="connsiteX6" fmla="*/ 570566 w 1181894"/>
                <a:gd name="connsiteY6" fmla="*/ 248589 h 1808701"/>
                <a:gd name="connsiteX7" fmla="*/ 597694 w 1181894"/>
                <a:gd name="connsiteY7" fmla="*/ 233108 h 1808701"/>
                <a:gd name="connsiteX8" fmla="*/ 762794 w 1181894"/>
                <a:gd name="connsiteY8" fmla="*/ 93408 h 1808701"/>
                <a:gd name="connsiteX9" fmla="*/ 816769 w 1181894"/>
                <a:gd name="connsiteY9" fmla="*/ 182308 h 1808701"/>
                <a:gd name="connsiteX10" fmla="*/ 1181894 w 1181894"/>
                <a:gd name="connsiteY10" fmla="*/ 347408 h 1808701"/>
                <a:gd name="connsiteX11" fmla="*/ 1181894 w 1181894"/>
                <a:gd name="connsiteY11" fmla="*/ 845883 h 1808701"/>
                <a:gd name="connsiteX12" fmla="*/ 832644 w 1181894"/>
                <a:gd name="connsiteY12" fmla="*/ 988758 h 1808701"/>
                <a:gd name="connsiteX13" fmla="*/ 650081 w 1181894"/>
                <a:gd name="connsiteY13" fmla="*/ 1295939 h 1808701"/>
                <a:gd name="connsiteX14" fmla="*/ 700882 w 1181894"/>
                <a:gd name="connsiteY14" fmla="*/ 1678527 h 1808701"/>
                <a:gd name="connsiteX15" fmla="*/ 485776 w 1181894"/>
                <a:gd name="connsiteY15" fmla="*/ 1808701 h 1808701"/>
                <a:gd name="connsiteX16" fmla="*/ 312738 w 1181894"/>
                <a:gd name="connsiteY16" fmla="*/ 1599945 h 1808701"/>
                <a:gd name="connsiteX17" fmla="*/ 296069 w 1181894"/>
                <a:gd name="connsiteY17" fmla="*/ 1554317 h 1808701"/>
                <a:gd name="connsiteX18" fmla="*/ 344624 w 1181894"/>
                <a:gd name="connsiteY18" fmla="*/ 1545494 h 1808701"/>
                <a:gd name="connsiteX19" fmla="*/ 514010 w 1181894"/>
                <a:gd name="connsiteY19" fmla="*/ 1376108 h 1808701"/>
                <a:gd name="connsiteX20" fmla="*/ 344624 w 1181894"/>
                <a:gd name="connsiteY20" fmla="*/ 1206722 h 1808701"/>
                <a:gd name="connsiteX21" fmla="*/ 188549 w 1181894"/>
                <a:gd name="connsiteY21" fmla="*/ 1310175 h 1808701"/>
                <a:gd name="connsiteX22" fmla="*/ 187136 w 1181894"/>
                <a:gd name="connsiteY22" fmla="*/ 1317175 h 1808701"/>
                <a:gd name="connsiteX23" fmla="*/ 184132 w 1181894"/>
                <a:gd name="connsiteY23" fmla="*/ 1318661 h 1808701"/>
                <a:gd name="connsiteX24" fmla="*/ 156369 w 1181894"/>
                <a:gd name="connsiteY24" fmla="*/ 1312608 h 1808701"/>
                <a:gd name="connsiteX25" fmla="*/ 129382 w 1181894"/>
                <a:gd name="connsiteY25" fmla="*/ 1252283 h 1808701"/>
                <a:gd name="connsiteX26" fmla="*/ 0 w 1181894"/>
                <a:gd name="connsiteY26" fmla="*/ 943514 h 1808701"/>
                <a:gd name="connsiteX27" fmla="*/ 170657 w 1181894"/>
                <a:gd name="connsiteY27" fmla="*/ 435514 h 1808701"/>
                <a:gd name="connsiteX28" fmla="*/ 331788 w 1181894"/>
                <a:gd name="connsiteY28" fmla="*/ 366458 h 1808701"/>
                <a:gd name="connsiteX29" fmla="*/ 345001 w 1181894"/>
                <a:gd name="connsiteY29" fmla="*/ 360296 h 1808701"/>
                <a:gd name="connsiteX30" fmla="*/ 346107 w 1181894"/>
                <a:gd name="connsiteY30" fmla="*/ 352465 h 1808701"/>
                <a:gd name="connsiteX31" fmla="*/ 350986 w 1181894"/>
                <a:gd name="connsiteY31" fmla="*/ 285086 h 1808701"/>
                <a:gd name="connsiteX32" fmla="*/ 345300 w 1181894"/>
                <a:gd name="connsiteY32" fmla="*/ 279286 h 1808701"/>
                <a:gd name="connsiteX33" fmla="*/ 332410 w 1181894"/>
                <a:gd name="connsiteY33" fmla="*/ 276684 h 1808701"/>
                <a:gd name="connsiteX34" fmla="*/ 244461 w 1181894"/>
                <a:gd name="connsiteY34" fmla="*/ 144000 h 1808701"/>
                <a:gd name="connsiteX35" fmla="*/ 388461 w 1181894"/>
                <a:gd name="connsiteY35"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51551 w 1181894"/>
                <a:gd name="connsiteY5" fmla="*/ 241241 h 1808701"/>
                <a:gd name="connsiteX6" fmla="*/ 570566 w 1181894"/>
                <a:gd name="connsiteY6" fmla="*/ 248589 h 1808701"/>
                <a:gd name="connsiteX7" fmla="*/ 597694 w 1181894"/>
                <a:gd name="connsiteY7" fmla="*/ 233108 h 1808701"/>
                <a:gd name="connsiteX8" fmla="*/ 762794 w 1181894"/>
                <a:gd name="connsiteY8" fmla="*/ 93408 h 1808701"/>
                <a:gd name="connsiteX9" fmla="*/ 816769 w 1181894"/>
                <a:gd name="connsiteY9" fmla="*/ 182308 h 1808701"/>
                <a:gd name="connsiteX10" fmla="*/ 1181894 w 1181894"/>
                <a:gd name="connsiteY10" fmla="*/ 347408 h 1808701"/>
                <a:gd name="connsiteX11" fmla="*/ 1181894 w 1181894"/>
                <a:gd name="connsiteY11" fmla="*/ 845883 h 1808701"/>
                <a:gd name="connsiteX12" fmla="*/ 832644 w 1181894"/>
                <a:gd name="connsiteY12" fmla="*/ 988758 h 1808701"/>
                <a:gd name="connsiteX13" fmla="*/ 650081 w 1181894"/>
                <a:gd name="connsiteY13" fmla="*/ 1295939 h 1808701"/>
                <a:gd name="connsiteX14" fmla="*/ 700882 w 1181894"/>
                <a:gd name="connsiteY14" fmla="*/ 1678527 h 1808701"/>
                <a:gd name="connsiteX15" fmla="*/ 485776 w 1181894"/>
                <a:gd name="connsiteY15" fmla="*/ 1808701 h 1808701"/>
                <a:gd name="connsiteX16" fmla="*/ 312738 w 1181894"/>
                <a:gd name="connsiteY16" fmla="*/ 1599945 h 1808701"/>
                <a:gd name="connsiteX17" fmla="*/ 296069 w 1181894"/>
                <a:gd name="connsiteY17" fmla="*/ 1554317 h 1808701"/>
                <a:gd name="connsiteX18" fmla="*/ 344624 w 1181894"/>
                <a:gd name="connsiteY18" fmla="*/ 1545494 h 1808701"/>
                <a:gd name="connsiteX19" fmla="*/ 514010 w 1181894"/>
                <a:gd name="connsiteY19" fmla="*/ 1376108 h 1808701"/>
                <a:gd name="connsiteX20" fmla="*/ 344624 w 1181894"/>
                <a:gd name="connsiteY20" fmla="*/ 1206722 h 1808701"/>
                <a:gd name="connsiteX21" fmla="*/ 188549 w 1181894"/>
                <a:gd name="connsiteY21" fmla="*/ 1310175 h 1808701"/>
                <a:gd name="connsiteX22" fmla="*/ 187136 w 1181894"/>
                <a:gd name="connsiteY22" fmla="*/ 1317175 h 1808701"/>
                <a:gd name="connsiteX23" fmla="*/ 156369 w 1181894"/>
                <a:gd name="connsiteY23" fmla="*/ 1312608 h 1808701"/>
                <a:gd name="connsiteX24" fmla="*/ 129382 w 1181894"/>
                <a:gd name="connsiteY24" fmla="*/ 1252283 h 1808701"/>
                <a:gd name="connsiteX25" fmla="*/ 0 w 1181894"/>
                <a:gd name="connsiteY25" fmla="*/ 943514 h 1808701"/>
                <a:gd name="connsiteX26" fmla="*/ 170657 w 1181894"/>
                <a:gd name="connsiteY26" fmla="*/ 435514 h 1808701"/>
                <a:gd name="connsiteX27" fmla="*/ 331788 w 1181894"/>
                <a:gd name="connsiteY27" fmla="*/ 366458 h 1808701"/>
                <a:gd name="connsiteX28" fmla="*/ 345001 w 1181894"/>
                <a:gd name="connsiteY28" fmla="*/ 360296 h 1808701"/>
                <a:gd name="connsiteX29" fmla="*/ 346107 w 1181894"/>
                <a:gd name="connsiteY29" fmla="*/ 352465 h 1808701"/>
                <a:gd name="connsiteX30" fmla="*/ 350986 w 1181894"/>
                <a:gd name="connsiteY30" fmla="*/ 285086 h 1808701"/>
                <a:gd name="connsiteX31" fmla="*/ 345300 w 1181894"/>
                <a:gd name="connsiteY31" fmla="*/ 279286 h 1808701"/>
                <a:gd name="connsiteX32" fmla="*/ 332410 w 1181894"/>
                <a:gd name="connsiteY32" fmla="*/ 276684 h 1808701"/>
                <a:gd name="connsiteX33" fmla="*/ 244461 w 1181894"/>
                <a:gd name="connsiteY33" fmla="*/ 144000 h 1808701"/>
                <a:gd name="connsiteX34" fmla="*/ 388461 w 1181894"/>
                <a:gd name="connsiteY34"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51551 w 1181894"/>
                <a:gd name="connsiteY5" fmla="*/ 241241 h 1808701"/>
                <a:gd name="connsiteX6" fmla="*/ 570566 w 1181894"/>
                <a:gd name="connsiteY6" fmla="*/ 248589 h 1808701"/>
                <a:gd name="connsiteX7" fmla="*/ 597694 w 1181894"/>
                <a:gd name="connsiteY7" fmla="*/ 233108 h 1808701"/>
                <a:gd name="connsiteX8" fmla="*/ 762794 w 1181894"/>
                <a:gd name="connsiteY8" fmla="*/ 93408 h 1808701"/>
                <a:gd name="connsiteX9" fmla="*/ 816769 w 1181894"/>
                <a:gd name="connsiteY9" fmla="*/ 182308 h 1808701"/>
                <a:gd name="connsiteX10" fmla="*/ 1181894 w 1181894"/>
                <a:gd name="connsiteY10" fmla="*/ 347408 h 1808701"/>
                <a:gd name="connsiteX11" fmla="*/ 1181894 w 1181894"/>
                <a:gd name="connsiteY11" fmla="*/ 845883 h 1808701"/>
                <a:gd name="connsiteX12" fmla="*/ 832644 w 1181894"/>
                <a:gd name="connsiteY12" fmla="*/ 988758 h 1808701"/>
                <a:gd name="connsiteX13" fmla="*/ 650081 w 1181894"/>
                <a:gd name="connsiteY13" fmla="*/ 1295939 h 1808701"/>
                <a:gd name="connsiteX14" fmla="*/ 700882 w 1181894"/>
                <a:gd name="connsiteY14" fmla="*/ 1678527 h 1808701"/>
                <a:gd name="connsiteX15" fmla="*/ 485776 w 1181894"/>
                <a:gd name="connsiteY15" fmla="*/ 1808701 h 1808701"/>
                <a:gd name="connsiteX16" fmla="*/ 312738 w 1181894"/>
                <a:gd name="connsiteY16" fmla="*/ 1599945 h 1808701"/>
                <a:gd name="connsiteX17" fmla="*/ 296069 w 1181894"/>
                <a:gd name="connsiteY17" fmla="*/ 1554317 h 1808701"/>
                <a:gd name="connsiteX18" fmla="*/ 344624 w 1181894"/>
                <a:gd name="connsiteY18" fmla="*/ 1545494 h 1808701"/>
                <a:gd name="connsiteX19" fmla="*/ 514010 w 1181894"/>
                <a:gd name="connsiteY19" fmla="*/ 1376108 h 1808701"/>
                <a:gd name="connsiteX20" fmla="*/ 344624 w 1181894"/>
                <a:gd name="connsiteY20" fmla="*/ 1206722 h 1808701"/>
                <a:gd name="connsiteX21" fmla="*/ 188549 w 1181894"/>
                <a:gd name="connsiteY21" fmla="*/ 1310175 h 1808701"/>
                <a:gd name="connsiteX22" fmla="*/ 156369 w 1181894"/>
                <a:gd name="connsiteY22" fmla="*/ 1312608 h 1808701"/>
                <a:gd name="connsiteX23" fmla="*/ 129382 w 1181894"/>
                <a:gd name="connsiteY23" fmla="*/ 1252283 h 1808701"/>
                <a:gd name="connsiteX24" fmla="*/ 0 w 1181894"/>
                <a:gd name="connsiteY24" fmla="*/ 943514 h 1808701"/>
                <a:gd name="connsiteX25" fmla="*/ 170657 w 1181894"/>
                <a:gd name="connsiteY25" fmla="*/ 435514 h 1808701"/>
                <a:gd name="connsiteX26" fmla="*/ 331788 w 1181894"/>
                <a:gd name="connsiteY26" fmla="*/ 366458 h 1808701"/>
                <a:gd name="connsiteX27" fmla="*/ 345001 w 1181894"/>
                <a:gd name="connsiteY27" fmla="*/ 360296 h 1808701"/>
                <a:gd name="connsiteX28" fmla="*/ 346107 w 1181894"/>
                <a:gd name="connsiteY28" fmla="*/ 352465 h 1808701"/>
                <a:gd name="connsiteX29" fmla="*/ 350986 w 1181894"/>
                <a:gd name="connsiteY29" fmla="*/ 285086 h 1808701"/>
                <a:gd name="connsiteX30" fmla="*/ 345300 w 1181894"/>
                <a:gd name="connsiteY30" fmla="*/ 279286 h 1808701"/>
                <a:gd name="connsiteX31" fmla="*/ 332410 w 1181894"/>
                <a:gd name="connsiteY31" fmla="*/ 276684 h 1808701"/>
                <a:gd name="connsiteX32" fmla="*/ 244461 w 1181894"/>
                <a:gd name="connsiteY32" fmla="*/ 144000 h 1808701"/>
                <a:gd name="connsiteX33" fmla="*/ 388461 w 1181894"/>
                <a:gd name="connsiteY33"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70566 w 1181894"/>
                <a:gd name="connsiteY5" fmla="*/ 248589 h 1808701"/>
                <a:gd name="connsiteX6" fmla="*/ 597694 w 1181894"/>
                <a:gd name="connsiteY6" fmla="*/ 233108 h 1808701"/>
                <a:gd name="connsiteX7" fmla="*/ 762794 w 1181894"/>
                <a:gd name="connsiteY7" fmla="*/ 93408 h 1808701"/>
                <a:gd name="connsiteX8" fmla="*/ 816769 w 1181894"/>
                <a:gd name="connsiteY8" fmla="*/ 182308 h 1808701"/>
                <a:gd name="connsiteX9" fmla="*/ 1181894 w 1181894"/>
                <a:gd name="connsiteY9" fmla="*/ 347408 h 1808701"/>
                <a:gd name="connsiteX10" fmla="*/ 1181894 w 1181894"/>
                <a:gd name="connsiteY10" fmla="*/ 845883 h 1808701"/>
                <a:gd name="connsiteX11" fmla="*/ 832644 w 1181894"/>
                <a:gd name="connsiteY11" fmla="*/ 988758 h 1808701"/>
                <a:gd name="connsiteX12" fmla="*/ 650081 w 1181894"/>
                <a:gd name="connsiteY12" fmla="*/ 1295939 h 1808701"/>
                <a:gd name="connsiteX13" fmla="*/ 700882 w 1181894"/>
                <a:gd name="connsiteY13" fmla="*/ 1678527 h 1808701"/>
                <a:gd name="connsiteX14" fmla="*/ 485776 w 1181894"/>
                <a:gd name="connsiteY14" fmla="*/ 1808701 h 1808701"/>
                <a:gd name="connsiteX15" fmla="*/ 312738 w 1181894"/>
                <a:gd name="connsiteY15" fmla="*/ 1599945 h 1808701"/>
                <a:gd name="connsiteX16" fmla="*/ 296069 w 1181894"/>
                <a:gd name="connsiteY16" fmla="*/ 1554317 h 1808701"/>
                <a:gd name="connsiteX17" fmla="*/ 344624 w 1181894"/>
                <a:gd name="connsiteY17" fmla="*/ 1545494 h 1808701"/>
                <a:gd name="connsiteX18" fmla="*/ 514010 w 1181894"/>
                <a:gd name="connsiteY18" fmla="*/ 1376108 h 1808701"/>
                <a:gd name="connsiteX19" fmla="*/ 344624 w 1181894"/>
                <a:gd name="connsiteY19" fmla="*/ 1206722 h 1808701"/>
                <a:gd name="connsiteX20" fmla="*/ 188549 w 1181894"/>
                <a:gd name="connsiteY20" fmla="*/ 1310175 h 1808701"/>
                <a:gd name="connsiteX21" fmla="*/ 156369 w 1181894"/>
                <a:gd name="connsiteY21" fmla="*/ 1312608 h 1808701"/>
                <a:gd name="connsiteX22" fmla="*/ 129382 w 1181894"/>
                <a:gd name="connsiteY22" fmla="*/ 1252283 h 1808701"/>
                <a:gd name="connsiteX23" fmla="*/ 0 w 1181894"/>
                <a:gd name="connsiteY23" fmla="*/ 943514 h 1808701"/>
                <a:gd name="connsiteX24" fmla="*/ 170657 w 1181894"/>
                <a:gd name="connsiteY24" fmla="*/ 435514 h 1808701"/>
                <a:gd name="connsiteX25" fmla="*/ 331788 w 1181894"/>
                <a:gd name="connsiteY25" fmla="*/ 366458 h 1808701"/>
                <a:gd name="connsiteX26" fmla="*/ 345001 w 1181894"/>
                <a:gd name="connsiteY26" fmla="*/ 360296 h 1808701"/>
                <a:gd name="connsiteX27" fmla="*/ 346107 w 1181894"/>
                <a:gd name="connsiteY27" fmla="*/ 352465 h 1808701"/>
                <a:gd name="connsiteX28" fmla="*/ 350986 w 1181894"/>
                <a:gd name="connsiteY28" fmla="*/ 285086 h 1808701"/>
                <a:gd name="connsiteX29" fmla="*/ 345300 w 1181894"/>
                <a:gd name="connsiteY29" fmla="*/ 279286 h 1808701"/>
                <a:gd name="connsiteX30" fmla="*/ 332410 w 1181894"/>
                <a:gd name="connsiteY30" fmla="*/ 276684 h 1808701"/>
                <a:gd name="connsiteX31" fmla="*/ 244461 w 1181894"/>
                <a:gd name="connsiteY31" fmla="*/ 144000 h 1808701"/>
                <a:gd name="connsiteX32" fmla="*/ 388461 w 1181894"/>
                <a:gd name="connsiteY32"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70566 w 1181894"/>
                <a:gd name="connsiteY4" fmla="*/ 248589 h 1808701"/>
                <a:gd name="connsiteX5" fmla="*/ 597694 w 1181894"/>
                <a:gd name="connsiteY5" fmla="*/ 233108 h 1808701"/>
                <a:gd name="connsiteX6" fmla="*/ 762794 w 1181894"/>
                <a:gd name="connsiteY6" fmla="*/ 93408 h 1808701"/>
                <a:gd name="connsiteX7" fmla="*/ 816769 w 1181894"/>
                <a:gd name="connsiteY7" fmla="*/ 182308 h 1808701"/>
                <a:gd name="connsiteX8" fmla="*/ 1181894 w 1181894"/>
                <a:gd name="connsiteY8" fmla="*/ 347408 h 1808701"/>
                <a:gd name="connsiteX9" fmla="*/ 1181894 w 1181894"/>
                <a:gd name="connsiteY9" fmla="*/ 845883 h 1808701"/>
                <a:gd name="connsiteX10" fmla="*/ 832644 w 1181894"/>
                <a:gd name="connsiteY10" fmla="*/ 988758 h 1808701"/>
                <a:gd name="connsiteX11" fmla="*/ 650081 w 1181894"/>
                <a:gd name="connsiteY11" fmla="*/ 1295939 h 1808701"/>
                <a:gd name="connsiteX12" fmla="*/ 700882 w 1181894"/>
                <a:gd name="connsiteY12" fmla="*/ 1678527 h 1808701"/>
                <a:gd name="connsiteX13" fmla="*/ 485776 w 1181894"/>
                <a:gd name="connsiteY13" fmla="*/ 1808701 h 1808701"/>
                <a:gd name="connsiteX14" fmla="*/ 312738 w 1181894"/>
                <a:gd name="connsiteY14" fmla="*/ 1599945 h 1808701"/>
                <a:gd name="connsiteX15" fmla="*/ 296069 w 1181894"/>
                <a:gd name="connsiteY15" fmla="*/ 1554317 h 1808701"/>
                <a:gd name="connsiteX16" fmla="*/ 344624 w 1181894"/>
                <a:gd name="connsiteY16" fmla="*/ 1545494 h 1808701"/>
                <a:gd name="connsiteX17" fmla="*/ 514010 w 1181894"/>
                <a:gd name="connsiteY17" fmla="*/ 1376108 h 1808701"/>
                <a:gd name="connsiteX18" fmla="*/ 344624 w 1181894"/>
                <a:gd name="connsiteY18" fmla="*/ 1206722 h 1808701"/>
                <a:gd name="connsiteX19" fmla="*/ 188549 w 1181894"/>
                <a:gd name="connsiteY19" fmla="*/ 1310175 h 1808701"/>
                <a:gd name="connsiteX20" fmla="*/ 156369 w 1181894"/>
                <a:gd name="connsiteY20" fmla="*/ 1312608 h 1808701"/>
                <a:gd name="connsiteX21" fmla="*/ 129382 w 1181894"/>
                <a:gd name="connsiteY21" fmla="*/ 1252283 h 1808701"/>
                <a:gd name="connsiteX22" fmla="*/ 0 w 1181894"/>
                <a:gd name="connsiteY22" fmla="*/ 943514 h 1808701"/>
                <a:gd name="connsiteX23" fmla="*/ 170657 w 1181894"/>
                <a:gd name="connsiteY23" fmla="*/ 435514 h 1808701"/>
                <a:gd name="connsiteX24" fmla="*/ 331788 w 1181894"/>
                <a:gd name="connsiteY24" fmla="*/ 366458 h 1808701"/>
                <a:gd name="connsiteX25" fmla="*/ 345001 w 1181894"/>
                <a:gd name="connsiteY25" fmla="*/ 360296 h 1808701"/>
                <a:gd name="connsiteX26" fmla="*/ 346107 w 1181894"/>
                <a:gd name="connsiteY26" fmla="*/ 352465 h 1808701"/>
                <a:gd name="connsiteX27" fmla="*/ 350986 w 1181894"/>
                <a:gd name="connsiteY27" fmla="*/ 285086 h 1808701"/>
                <a:gd name="connsiteX28" fmla="*/ 345300 w 1181894"/>
                <a:gd name="connsiteY28" fmla="*/ 279286 h 1808701"/>
                <a:gd name="connsiteX29" fmla="*/ 332410 w 1181894"/>
                <a:gd name="connsiteY29" fmla="*/ 276684 h 1808701"/>
                <a:gd name="connsiteX30" fmla="*/ 244461 w 1181894"/>
                <a:gd name="connsiteY30" fmla="*/ 144000 h 1808701"/>
                <a:gd name="connsiteX31" fmla="*/ 388461 w 1181894"/>
                <a:gd name="connsiteY31"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70566 w 1181894"/>
                <a:gd name="connsiteY4" fmla="*/ 248589 h 1808701"/>
                <a:gd name="connsiteX5" fmla="*/ 597694 w 1181894"/>
                <a:gd name="connsiteY5" fmla="*/ 233108 h 1808701"/>
                <a:gd name="connsiteX6" fmla="*/ 762794 w 1181894"/>
                <a:gd name="connsiteY6" fmla="*/ 93408 h 1808701"/>
                <a:gd name="connsiteX7" fmla="*/ 816769 w 1181894"/>
                <a:gd name="connsiteY7" fmla="*/ 182308 h 1808701"/>
                <a:gd name="connsiteX8" fmla="*/ 1181894 w 1181894"/>
                <a:gd name="connsiteY8" fmla="*/ 347408 h 1808701"/>
                <a:gd name="connsiteX9" fmla="*/ 1181894 w 1181894"/>
                <a:gd name="connsiteY9" fmla="*/ 845883 h 1808701"/>
                <a:gd name="connsiteX10" fmla="*/ 832644 w 1181894"/>
                <a:gd name="connsiteY10" fmla="*/ 988758 h 1808701"/>
                <a:gd name="connsiteX11" fmla="*/ 650081 w 1181894"/>
                <a:gd name="connsiteY11" fmla="*/ 1295939 h 1808701"/>
                <a:gd name="connsiteX12" fmla="*/ 700882 w 1181894"/>
                <a:gd name="connsiteY12" fmla="*/ 1678527 h 1808701"/>
                <a:gd name="connsiteX13" fmla="*/ 485776 w 1181894"/>
                <a:gd name="connsiteY13" fmla="*/ 1808701 h 1808701"/>
                <a:gd name="connsiteX14" fmla="*/ 312738 w 1181894"/>
                <a:gd name="connsiteY14" fmla="*/ 1599945 h 1808701"/>
                <a:gd name="connsiteX15" fmla="*/ 296069 w 1181894"/>
                <a:gd name="connsiteY15" fmla="*/ 1554317 h 1808701"/>
                <a:gd name="connsiteX16" fmla="*/ 344624 w 1181894"/>
                <a:gd name="connsiteY16" fmla="*/ 1545494 h 1808701"/>
                <a:gd name="connsiteX17" fmla="*/ 514010 w 1181894"/>
                <a:gd name="connsiteY17" fmla="*/ 1376108 h 1808701"/>
                <a:gd name="connsiteX18" fmla="*/ 344624 w 1181894"/>
                <a:gd name="connsiteY18" fmla="*/ 1206722 h 1808701"/>
                <a:gd name="connsiteX19" fmla="*/ 188549 w 1181894"/>
                <a:gd name="connsiteY19" fmla="*/ 1310175 h 1808701"/>
                <a:gd name="connsiteX20" fmla="*/ 156369 w 1181894"/>
                <a:gd name="connsiteY20" fmla="*/ 1312608 h 1808701"/>
                <a:gd name="connsiteX21" fmla="*/ 129382 w 1181894"/>
                <a:gd name="connsiteY21" fmla="*/ 1252283 h 1808701"/>
                <a:gd name="connsiteX22" fmla="*/ 0 w 1181894"/>
                <a:gd name="connsiteY22" fmla="*/ 943514 h 1808701"/>
                <a:gd name="connsiteX23" fmla="*/ 170657 w 1181894"/>
                <a:gd name="connsiteY23" fmla="*/ 435514 h 1808701"/>
                <a:gd name="connsiteX24" fmla="*/ 331788 w 1181894"/>
                <a:gd name="connsiteY24" fmla="*/ 366458 h 1808701"/>
                <a:gd name="connsiteX25" fmla="*/ 345001 w 1181894"/>
                <a:gd name="connsiteY25" fmla="*/ 360296 h 1808701"/>
                <a:gd name="connsiteX26" fmla="*/ 346107 w 1181894"/>
                <a:gd name="connsiteY26" fmla="*/ 352465 h 1808701"/>
                <a:gd name="connsiteX27" fmla="*/ 350986 w 1181894"/>
                <a:gd name="connsiteY27" fmla="*/ 285086 h 1808701"/>
                <a:gd name="connsiteX28" fmla="*/ 332410 w 1181894"/>
                <a:gd name="connsiteY28" fmla="*/ 276684 h 1808701"/>
                <a:gd name="connsiteX29" fmla="*/ 244461 w 1181894"/>
                <a:gd name="connsiteY29" fmla="*/ 144000 h 1808701"/>
                <a:gd name="connsiteX30" fmla="*/ 388461 w 1181894"/>
                <a:gd name="connsiteY30"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70566 w 1181894"/>
                <a:gd name="connsiteY4" fmla="*/ 248589 h 1808701"/>
                <a:gd name="connsiteX5" fmla="*/ 597694 w 1181894"/>
                <a:gd name="connsiteY5" fmla="*/ 233108 h 1808701"/>
                <a:gd name="connsiteX6" fmla="*/ 762794 w 1181894"/>
                <a:gd name="connsiteY6" fmla="*/ 93408 h 1808701"/>
                <a:gd name="connsiteX7" fmla="*/ 816769 w 1181894"/>
                <a:gd name="connsiteY7" fmla="*/ 182308 h 1808701"/>
                <a:gd name="connsiteX8" fmla="*/ 1181894 w 1181894"/>
                <a:gd name="connsiteY8" fmla="*/ 347408 h 1808701"/>
                <a:gd name="connsiteX9" fmla="*/ 1181894 w 1181894"/>
                <a:gd name="connsiteY9" fmla="*/ 845883 h 1808701"/>
                <a:gd name="connsiteX10" fmla="*/ 832644 w 1181894"/>
                <a:gd name="connsiteY10" fmla="*/ 988758 h 1808701"/>
                <a:gd name="connsiteX11" fmla="*/ 650081 w 1181894"/>
                <a:gd name="connsiteY11" fmla="*/ 1295939 h 1808701"/>
                <a:gd name="connsiteX12" fmla="*/ 700882 w 1181894"/>
                <a:gd name="connsiteY12" fmla="*/ 1678527 h 1808701"/>
                <a:gd name="connsiteX13" fmla="*/ 485776 w 1181894"/>
                <a:gd name="connsiteY13" fmla="*/ 1808701 h 1808701"/>
                <a:gd name="connsiteX14" fmla="*/ 312738 w 1181894"/>
                <a:gd name="connsiteY14" fmla="*/ 1599945 h 1808701"/>
                <a:gd name="connsiteX15" fmla="*/ 296069 w 1181894"/>
                <a:gd name="connsiteY15" fmla="*/ 1554317 h 1808701"/>
                <a:gd name="connsiteX16" fmla="*/ 344624 w 1181894"/>
                <a:gd name="connsiteY16" fmla="*/ 1545494 h 1808701"/>
                <a:gd name="connsiteX17" fmla="*/ 514010 w 1181894"/>
                <a:gd name="connsiteY17" fmla="*/ 1376108 h 1808701"/>
                <a:gd name="connsiteX18" fmla="*/ 344624 w 1181894"/>
                <a:gd name="connsiteY18" fmla="*/ 1206722 h 1808701"/>
                <a:gd name="connsiteX19" fmla="*/ 188549 w 1181894"/>
                <a:gd name="connsiteY19" fmla="*/ 1310175 h 1808701"/>
                <a:gd name="connsiteX20" fmla="*/ 156369 w 1181894"/>
                <a:gd name="connsiteY20" fmla="*/ 1312608 h 1808701"/>
                <a:gd name="connsiteX21" fmla="*/ 129382 w 1181894"/>
                <a:gd name="connsiteY21" fmla="*/ 1252283 h 1808701"/>
                <a:gd name="connsiteX22" fmla="*/ 0 w 1181894"/>
                <a:gd name="connsiteY22" fmla="*/ 943514 h 1808701"/>
                <a:gd name="connsiteX23" fmla="*/ 170657 w 1181894"/>
                <a:gd name="connsiteY23" fmla="*/ 435514 h 1808701"/>
                <a:gd name="connsiteX24" fmla="*/ 331788 w 1181894"/>
                <a:gd name="connsiteY24" fmla="*/ 366458 h 1808701"/>
                <a:gd name="connsiteX25" fmla="*/ 345001 w 1181894"/>
                <a:gd name="connsiteY25" fmla="*/ 360296 h 1808701"/>
                <a:gd name="connsiteX26" fmla="*/ 346107 w 1181894"/>
                <a:gd name="connsiteY26" fmla="*/ 352465 h 1808701"/>
                <a:gd name="connsiteX27" fmla="*/ 332410 w 1181894"/>
                <a:gd name="connsiteY27" fmla="*/ 276684 h 1808701"/>
                <a:gd name="connsiteX28" fmla="*/ 244461 w 1181894"/>
                <a:gd name="connsiteY28" fmla="*/ 144000 h 1808701"/>
                <a:gd name="connsiteX29" fmla="*/ 388461 w 1181894"/>
                <a:gd name="connsiteY29" fmla="*/ 0 h 180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81894" h="1808701">
                  <a:moveTo>
                    <a:pt x="388461" y="0"/>
                  </a:moveTo>
                  <a:cubicBezTo>
                    <a:pt x="467990" y="0"/>
                    <a:pt x="532461" y="64471"/>
                    <a:pt x="532461" y="144000"/>
                  </a:cubicBezTo>
                  <a:cubicBezTo>
                    <a:pt x="532461" y="163882"/>
                    <a:pt x="528432" y="182824"/>
                    <a:pt x="521145" y="200051"/>
                  </a:cubicBezTo>
                  <a:lnTo>
                    <a:pt x="519833" y="201998"/>
                  </a:lnTo>
                  <a:lnTo>
                    <a:pt x="570566" y="248589"/>
                  </a:lnTo>
                  <a:lnTo>
                    <a:pt x="597694" y="233108"/>
                  </a:lnTo>
                  <a:lnTo>
                    <a:pt x="762794" y="93408"/>
                  </a:lnTo>
                  <a:lnTo>
                    <a:pt x="816769" y="182308"/>
                  </a:lnTo>
                  <a:lnTo>
                    <a:pt x="1181894" y="347408"/>
                  </a:lnTo>
                  <a:lnTo>
                    <a:pt x="1181894" y="845883"/>
                  </a:lnTo>
                  <a:lnTo>
                    <a:pt x="832644" y="988758"/>
                  </a:lnTo>
                  <a:lnTo>
                    <a:pt x="650081" y="1295939"/>
                  </a:lnTo>
                  <a:lnTo>
                    <a:pt x="700882" y="1678527"/>
                  </a:lnTo>
                  <a:lnTo>
                    <a:pt x="485776" y="1808701"/>
                  </a:lnTo>
                  <a:lnTo>
                    <a:pt x="312738" y="1599945"/>
                  </a:lnTo>
                  <a:cubicBezTo>
                    <a:pt x="294680" y="1580829"/>
                    <a:pt x="290910" y="1566178"/>
                    <a:pt x="296069" y="1554317"/>
                  </a:cubicBezTo>
                  <a:lnTo>
                    <a:pt x="344624" y="1545494"/>
                  </a:lnTo>
                  <a:cubicBezTo>
                    <a:pt x="438173" y="1545494"/>
                    <a:pt x="514010" y="1469657"/>
                    <a:pt x="514010" y="1376108"/>
                  </a:cubicBezTo>
                  <a:cubicBezTo>
                    <a:pt x="514010" y="1282559"/>
                    <a:pt x="438173" y="1206722"/>
                    <a:pt x="344624" y="1206722"/>
                  </a:cubicBezTo>
                  <a:cubicBezTo>
                    <a:pt x="274462" y="1206722"/>
                    <a:pt x="214264" y="1249381"/>
                    <a:pt x="188549" y="1310175"/>
                  </a:cubicBezTo>
                  <a:lnTo>
                    <a:pt x="156369" y="1312608"/>
                  </a:lnTo>
                  <a:cubicBezTo>
                    <a:pt x="147244" y="1301545"/>
                    <a:pt x="155443" y="1313799"/>
                    <a:pt x="129382" y="1252283"/>
                  </a:cubicBezTo>
                  <a:cubicBezTo>
                    <a:pt x="74349" y="1149360"/>
                    <a:pt x="43127" y="1046437"/>
                    <a:pt x="0" y="943514"/>
                  </a:cubicBezTo>
                  <a:lnTo>
                    <a:pt x="170657" y="435514"/>
                  </a:lnTo>
                  <a:lnTo>
                    <a:pt x="331788" y="366458"/>
                  </a:lnTo>
                  <a:lnTo>
                    <a:pt x="345001" y="360296"/>
                  </a:lnTo>
                  <a:lnTo>
                    <a:pt x="346107" y="352465"/>
                  </a:lnTo>
                  <a:cubicBezTo>
                    <a:pt x="344009" y="338530"/>
                    <a:pt x="349351" y="311428"/>
                    <a:pt x="332410" y="276684"/>
                  </a:cubicBezTo>
                  <a:cubicBezTo>
                    <a:pt x="280726" y="254824"/>
                    <a:pt x="244461" y="203647"/>
                    <a:pt x="244461" y="144000"/>
                  </a:cubicBezTo>
                  <a:cubicBezTo>
                    <a:pt x="244461" y="64471"/>
                    <a:pt x="308932" y="0"/>
                    <a:pt x="388461" y="0"/>
                  </a:cubicBezTo>
                  <a:close/>
                </a:path>
              </a:pathLst>
            </a:custGeom>
            <a:solidFill>
              <a:schemeClr val="accent1">
                <a:lumMod val="60000"/>
                <a:lumOff val="40000"/>
              </a:schemeClr>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Freeform: Shape 51">
              <a:extLst>
                <a:ext uri="{FF2B5EF4-FFF2-40B4-BE49-F238E27FC236}">
                  <a16:creationId xmlns:a16="http://schemas.microsoft.com/office/drawing/2014/main" id="{69D4CCAC-468A-F8D7-F8E2-DE8BAB9DD2EB}"/>
                </a:ext>
              </a:extLst>
            </p:cNvPr>
            <p:cNvSpPr/>
            <p:nvPr/>
          </p:nvSpPr>
          <p:spPr>
            <a:xfrm>
              <a:off x="4967522" y="1244601"/>
              <a:ext cx="2696168" cy="1907139"/>
            </a:xfrm>
            <a:custGeom>
              <a:avLst/>
              <a:gdLst>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30497 w 1651795"/>
                <a:gd name="connsiteY10" fmla="*/ 1047409 h 1168400"/>
                <a:gd name="connsiteX11" fmla="*/ 1239047 w 1651795"/>
                <a:gd name="connsiteY11" fmla="*/ 1064320 h 1168400"/>
                <a:gd name="connsiteX12" fmla="*/ 1054894 w 1651795"/>
                <a:gd name="connsiteY12" fmla="*/ 1168400 h 1168400"/>
                <a:gd name="connsiteX13" fmla="*/ 496094 w 1651795"/>
                <a:gd name="connsiteY13" fmla="*/ 996950 h 1168400"/>
                <a:gd name="connsiteX14" fmla="*/ 378619 w 1651795"/>
                <a:gd name="connsiteY14" fmla="*/ 722313 h 1168400"/>
                <a:gd name="connsiteX15" fmla="*/ 360860 w 1651795"/>
                <a:gd name="connsiteY15" fmla="*/ 684669 h 1168400"/>
                <a:gd name="connsiteX16" fmla="*/ 352298 w 1651795"/>
                <a:gd name="connsiteY16" fmla="*/ 684178 h 1168400"/>
                <a:gd name="connsiteX17" fmla="*/ 294255 w 1651795"/>
                <a:gd name="connsiteY17" fmla="*/ 670326 h 1168400"/>
                <a:gd name="connsiteX18" fmla="*/ 288409 w 1651795"/>
                <a:gd name="connsiteY18" fmla="*/ 673086 h 1168400"/>
                <a:gd name="connsiteX19" fmla="*/ 281264 w 1651795"/>
                <a:gd name="connsiteY19" fmla="*/ 708475 h 1168400"/>
                <a:gd name="connsiteX20" fmla="*/ 148580 w 1651795"/>
                <a:gd name="connsiteY20" fmla="*/ 796424 h 1168400"/>
                <a:gd name="connsiteX21" fmla="*/ 4580 w 1651795"/>
                <a:gd name="connsiteY21" fmla="*/ 652424 h 1168400"/>
                <a:gd name="connsiteX22" fmla="*/ 148580 w 1651795"/>
                <a:gd name="connsiteY22" fmla="*/ 508424 h 1168400"/>
                <a:gd name="connsiteX23" fmla="*/ 184224 w 1651795"/>
                <a:gd name="connsiteY23" fmla="*/ 515620 h 1168400"/>
                <a:gd name="connsiteX24" fmla="*/ 182566 w 1651795"/>
                <a:gd name="connsiteY24" fmla="*/ 511967 h 1168400"/>
                <a:gd name="connsiteX25" fmla="*/ 235605 w 1651795"/>
                <a:gd name="connsiteY25" fmla="*/ 476751 h 1168400"/>
                <a:gd name="connsiteX26" fmla="*/ 243770 w 1651795"/>
                <a:gd name="connsiteY26" fmla="*/ 455621 h 1168400"/>
                <a:gd name="connsiteX27" fmla="*/ 221456 w 1651795"/>
                <a:gd name="connsiteY27" fmla="*/ 415132 h 1168400"/>
                <a:gd name="connsiteX28" fmla="*/ 0 w 1651795"/>
                <a:gd name="connsiteY28" fmla="*/ 127794 h 1168400"/>
                <a:gd name="connsiteX29" fmla="*/ 197644 w 1651795"/>
                <a:gd name="connsiteY29" fmla="*/ 6350 h 1168400"/>
                <a:gd name="connsiteX30" fmla="*/ 510381 w 1651795"/>
                <a:gd name="connsiteY30" fmla="*/ 241300 h 1168400"/>
                <a:gd name="connsiteX31" fmla="*/ 856457 w 1651795"/>
                <a:gd name="connsiteY31" fmla="*/ 23495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30497 w 1651795"/>
                <a:gd name="connsiteY10" fmla="*/ 1047409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8409 w 1651795"/>
                <a:gd name="connsiteY17" fmla="*/ 673086 h 1168400"/>
                <a:gd name="connsiteX18" fmla="*/ 281264 w 1651795"/>
                <a:gd name="connsiteY18" fmla="*/ 708475 h 1168400"/>
                <a:gd name="connsiteX19" fmla="*/ 148580 w 1651795"/>
                <a:gd name="connsiteY19" fmla="*/ 796424 h 1168400"/>
                <a:gd name="connsiteX20" fmla="*/ 4580 w 1651795"/>
                <a:gd name="connsiteY20" fmla="*/ 652424 h 1168400"/>
                <a:gd name="connsiteX21" fmla="*/ 148580 w 1651795"/>
                <a:gd name="connsiteY21" fmla="*/ 508424 h 1168400"/>
                <a:gd name="connsiteX22" fmla="*/ 184224 w 1651795"/>
                <a:gd name="connsiteY22" fmla="*/ 515620 h 1168400"/>
                <a:gd name="connsiteX23" fmla="*/ 182566 w 1651795"/>
                <a:gd name="connsiteY23" fmla="*/ 511967 h 1168400"/>
                <a:gd name="connsiteX24" fmla="*/ 235605 w 1651795"/>
                <a:gd name="connsiteY24" fmla="*/ 476751 h 1168400"/>
                <a:gd name="connsiteX25" fmla="*/ 243770 w 1651795"/>
                <a:gd name="connsiteY25" fmla="*/ 455621 h 1168400"/>
                <a:gd name="connsiteX26" fmla="*/ 221456 w 1651795"/>
                <a:gd name="connsiteY26" fmla="*/ 415132 h 1168400"/>
                <a:gd name="connsiteX27" fmla="*/ 0 w 1651795"/>
                <a:gd name="connsiteY27" fmla="*/ 127794 h 1168400"/>
                <a:gd name="connsiteX28" fmla="*/ 197644 w 1651795"/>
                <a:gd name="connsiteY28" fmla="*/ 6350 h 1168400"/>
                <a:gd name="connsiteX29" fmla="*/ 510381 w 1651795"/>
                <a:gd name="connsiteY29" fmla="*/ 241300 h 1168400"/>
                <a:gd name="connsiteX30" fmla="*/ 856457 w 1651795"/>
                <a:gd name="connsiteY30" fmla="*/ 234950 h 1168400"/>
                <a:gd name="connsiteX31" fmla="*/ 1170782 w 1651795"/>
                <a:gd name="connsiteY31"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83128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8409 w 1651795"/>
                <a:gd name="connsiteY17" fmla="*/ 673086 h 1168400"/>
                <a:gd name="connsiteX18" fmla="*/ 281264 w 1651795"/>
                <a:gd name="connsiteY18" fmla="*/ 708475 h 1168400"/>
                <a:gd name="connsiteX19" fmla="*/ 148580 w 1651795"/>
                <a:gd name="connsiteY19" fmla="*/ 796424 h 1168400"/>
                <a:gd name="connsiteX20" fmla="*/ 4580 w 1651795"/>
                <a:gd name="connsiteY20" fmla="*/ 652424 h 1168400"/>
                <a:gd name="connsiteX21" fmla="*/ 148580 w 1651795"/>
                <a:gd name="connsiteY21" fmla="*/ 508424 h 1168400"/>
                <a:gd name="connsiteX22" fmla="*/ 184224 w 1651795"/>
                <a:gd name="connsiteY22" fmla="*/ 515620 h 1168400"/>
                <a:gd name="connsiteX23" fmla="*/ 182566 w 1651795"/>
                <a:gd name="connsiteY23" fmla="*/ 511967 h 1168400"/>
                <a:gd name="connsiteX24" fmla="*/ 235605 w 1651795"/>
                <a:gd name="connsiteY24" fmla="*/ 476751 h 1168400"/>
                <a:gd name="connsiteX25" fmla="*/ 243770 w 1651795"/>
                <a:gd name="connsiteY25" fmla="*/ 455621 h 1168400"/>
                <a:gd name="connsiteX26" fmla="*/ 221456 w 1651795"/>
                <a:gd name="connsiteY26" fmla="*/ 415132 h 1168400"/>
                <a:gd name="connsiteX27" fmla="*/ 0 w 1651795"/>
                <a:gd name="connsiteY27" fmla="*/ 127794 h 1168400"/>
                <a:gd name="connsiteX28" fmla="*/ 197644 w 1651795"/>
                <a:gd name="connsiteY28" fmla="*/ 6350 h 1168400"/>
                <a:gd name="connsiteX29" fmla="*/ 510381 w 1651795"/>
                <a:gd name="connsiteY29" fmla="*/ 241300 h 1168400"/>
                <a:gd name="connsiteX30" fmla="*/ 856457 w 1651795"/>
                <a:gd name="connsiteY30" fmla="*/ 234950 h 1168400"/>
                <a:gd name="connsiteX31" fmla="*/ 1170782 w 1651795"/>
                <a:gd name="connsiteY31"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8409 w 1651795"/>
                <a:gd name="connsiteY17" fmla="*/ 673086 h 1168400"/>
                <a:gd name="connsiteX18" fmla="*/ 281264 w 1651795"/>
                <a:gd name="connsiteY18" fmla="*/ 708475 h 1168400"/>
                <a:gd name="connsiteX19" fmla="*/ 148580 w 1651795"/>
                <a:gd name="connsiteY19" fmla="*/ 796424 h 1168400"/>
                <a:gd name="connsiteX20" fmla="*/ 4580 w 1651795"/>
                <a:gd name="connsiteY20" fmla="*/ 652424 h 1168400"/>
                <a:gd name="connsiteX21" fmla="*/ 148580 w 1651795"/>
                <a:gd name="connsiteY21" fmla="*/ 508424 h 1168400"/>
                <a:gd name="connsiteX22" fmla="*/ 184224 w 1651795"/>
                <a:gd name="connsiteY22" fmla="*/ 515620 h 1168400"/>
                <a:gd name="connsiteX23" fmla="*/ 182566 w 1651795"/>
                <a:gd name="connsiteY23" fmla="*/ 511967 h 1168400"/>
                <a:gd name="connsiteX24" fmla="*/ 235605 w 1651795"/>
                <a:gd name="connsiteY24" fmla="*/ 476751 h 1168400"/>
                <a:gd name="connsiteX25" fmla="*/ 243770 w 1651795"/>
                <a:gd name="connsiteY25" fmla="*/ 455621 h 1168400"/>
                <a:gd name="connsiteX26" fmla="*/ 221456 w 1651795"/>
                <a:gd name="connsiteY26" fmla="*/ 415132 h 1168400"/>
                <a:gd name="connsiteX27" fmla="*/ 0 w 1651795"/>
                <a:gd name="connsiteY27" fmla="*/ 127794 h 1168400"/>
                <a:gd name="connsiteX28" fmla="*/ 197644 w 1651795"/>
                <a:gd name="connsiteY28" fmla="*/ 6350 h 1168400"/>
                <a:gd name="connsiteX29" fmla="*/ 510381 w 1651795"/>
                <a:gd name="connsiteY29" fmla="*/ 241300 h 1168400"/>
                <a:gd name="connsiteX30" fmla="*/ 856457 w 1651795"/>
                <a:gd name="connsiteY30" fmla="*/ 234950 h 1168400"/>
                <a:gd name="connsiteX31" fmla="*/ 1170782 w 1651795"/>
                <a:gd name="connsiteY31"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1264 w 1651795"/>
                <a:gd name="connsiteY17" fmla="*/ 708475 h 1168400"/>
                <a:gd name="connsiteX18" fmla="*/ 148580 w 1651795"/>
                <a:gd name="connsiteY18" fmla="*/ 796424 h 1168400"/>
                <a:gd name="connsiteX19" fmla="*/ 4580 w 1651795"/>
                <a:gd name="connsiteY19" fmla="*/ 652424 h 1168400"/>
                <a:gd name="connsiteX20" fmla="*/ 148580 w 1651795"/>
                <a:gd name="connsiteY20" fmla="*/ 508424 h 1168400"/>
                <a:gd name="connsiteX21" fmla="*/ 184224 w 1651795"/>
                <a:gd name="connsiteY21" fmla="*/ 515620 h 1168400"/>
                <a:gd name="connsiteX22" fmla="*/ 182566 w 1651795"/>
                <a:gd name="connsiteY22" fmla="*/ 511967 h 1168400"/>
                <a:gd name="connsiteX23" fmla="*/ 235605 w 1651795"/>
                <a:gd name="connsiteY23" fmla="*/ 476751 h 1168400"/>
                <a:gd name="connsiteX24" fmla="*/ 243770 w 1651795"/>
                <a:gd name="connsiteY24" fmla="*/ 455621 h 1168400"/>
                <a:gd name="connsiteX25" fmla="*/ 221456 w 1651795"/>
                <a:gd name="connsiteY25" fmla="*/ 415132 h 1168400"/>
                <a:gd name="connsiteX26" fmla="*/ 0 w 1651795"/>
                <a:gd name="connsiteY26" fmla="*/ 127794 h 1168400"/>
                <a:gd name="connsiteX27" fmla="*/ 197644 w 1651795"/>
                <a:gd name="connsiteY27" fmla="*/ 6350 h 1168400"/>
                <a:gd name="connsiteX28" fmla="*/ 510381 w 1651795"/>
                <a:gd name="connsiteY28" fmla="*/ 241300 h 1168400"/>
                <a:gd name="connsiteX29" fmla="*/ 856457 w 1651795"/>
                <a:gd name="connsiteY29" fmla="*/ 234950 h 1168400"/>
                <a:gd name="connsiteX30" fmla="*/ 1170782 w 1651795"/>
                <a:gd name="connsiteY30"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182566 w 1651795"/>
                <a:gd name="connsiteY21" fmla="*/ 511967 h 1168400"/>
                <a:gd name="connsiteX22" fmla="*/ 235605 w 1651795"/>
                <a:gd name="connsiteY22" fmla="*/ 476751 h 1168400"/>
                <a:gd name="connsiteX23" fmla="*/ 243770 w 1651795"/>
                <a:gd name="connsiteY23" fmla="*/ 455621 h 1168400"/>
                <a:gd name="connsiteX24" fmla="*/ 221456 w 1651795"/>
                <a:gd name="connsiteY24" fmla="*/ 415132 h 1168400"/>
                <a:gd name="connsiteX25" fmla="*/ 0 w 1651795"/>
                <a:gd name="connsiteY25" fmla="*/ 127794 h 1168400"/>
                <a:gd name="connsiteX26" fmla="*/ 197644 w 1651795"/>
                <a:gd name="connsiteY26" fmla="*/ 6350 h 1168400"/>
                <a:gd name="connsiteX27" fmla="*/ 510381 w 1651795"/>
                <a:gd name="connsiteY27" fmla="*/ 241300 h 1168400"/>
                <a:gd name="connsiteX28" fmla="*/ 856457 w 1651795"/>
                <a:gd name="connsiteY28" fmla="*/ 234950 h 1168400"/>
                <a:gd name="connsiteX29" fmla="*/ 1170782 w 1651795"/>
                <a:gd name="connsiteY29"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235605 w 1651795"/>
                <a:gd name="connsiteY21" fmla="*/ 476751 h 1168400"/>
                <a:gd name="connsiteX22" fmla="*/ 243770 w 1651795"/>
                <a:gd name="connsiteY22" fmla="*/ 455621 h 1168400"/>
                <a:gd name="connsiteX23" fmla="*/ 221456 w 1651795"/>
                <a:gd name="connsiteY23" fmla="*/ 415132 h 1168400"/>
                <a:gd name="connsiteX24" fmla="*/ 0 w 1651795"/>
                <a:gd name="connsiteY24" fmla="*/ 127794 h 1168400"/>
                <a:gd name="connsiteX25" fmla="*/ 197644 w 1651795"/>
                <a:gd name="connsiteY25" fmla="*/ 6350 h 1168400"/>
                <a:gd name="connsiteX26" fmla="*/ 510381 w 1651795"/>
                <a:gd name="connsiteY26" fmla="*/ 241300 h 1168400"/>
                <a:gd name="connsiteX27" fmla="*/ 856457 w 1651795"/>
                <a:gd name="connsiteY27" fmla="*/ 234950 h 1168400"/>
                <a:gd name="connsiteX28" fmla="*/ 1170782 w 1651795"/>
                <a:gd name="connsiteY28"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243770 w 1651795"/>
                <a:gd name="connsiteY21" fmla="*/ 455621 h 1168400"/>
                <a:gd name="connsiteX22" fmla="*/ 221456 w 1651795"/>
                <a:gd name="connsiteY22" fmla="*/ 415132 h 1168400"/>
                <a:gd name="connsiteX23" fmla="*/ 0 w 1651795"/>
                <a:gd name="connsiteY23" fmla="*/ 127794 h 1168400"/>
                <a:gd name="connsiteX24" fmla="*/ 197644 w 1651795"/>
                <a:gd name="connsiteY24" fmla="*/ 6350 h 1168400"/>
                <a:gd name="connsiteX25" fmla="*/ 510381 w 1651795"/>
                <a:gd name="connsiteY25" fmla="*/ 241300 h 1168400"/>
                <a:gd name="connsiteX26" fmla="*/ 856457 w 1651795"/>
                <a:gd name="connsiteY26" fmla="*/ 234950 h 1168400"/>
                <a:gd name="connsiteX27" fmla="*/ 1170782 w 1651795"/>
                <a:gd name="connsiteY27"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64876 w 1651795"/>
                <a:gd name="connsiteY5" fmla="*/ 891144 h 1168400"/>
                <a:gd name="connsiteX6" fmla="*/ 1295490 w 1651795"/>
                <a:gd name="connsiteY6" fmla="*/ 721758 h 1168400"/>
                <a:gd name="connsiteX7" fmla="*/ 1126104 w 1651795"/>
                <a:gd name="connsiteY7" fmla="*/ 891144 h 1168400"/>
                <a:gd name="connsiteX8" fmla="*/ 1229557 w 1651795"/>
                <a:gd name="connsiteY8" fmla="*/ 1047219 h 1168400"/>
                <a:gd name="connsiteX9" fmla="*/ 1223353 w 1651795"/>
                <a:gd name="connsiteY9" fmla="*/ 1092653 h 1168400"/>
                <a:gd name="connsiteX10" fmla="*/ 1054894 w 1651795"/>
                <a:gd name="connsiteY10" fmla="*/ 1168400 h 1168400"/>
                <a:gd name="connsiteX11" fmla="*/ 496094 w 1651795"/>
                <a:gd name="connsiteY11" fmla="*/ 996950 h 1168400"/>
                <a:gd name="connsiteX12" fmla="*/ 378619 w 1651795"/>
                <a:gd name="connsiteY12" fmla="*/ 722313 h 1168400"/>
                <a:gd name="connsiteX13" fmla="*/ 360860 w 1651795"/>
                <a:gd name="connsiteY13" fmla="*/ 684669 h 1168400"/>
                <a:gd name="connsiteX14" fmla="*/ 294255 w 1651795"/>
                <a:gd name="connsiteY14" fmla="*/ 670326 h 1168400"/>
                <a:gd name="connsiteX15" fmla="*/ 281264 w 1651795"/>
                <a:gd name="connsiteY15" fmla="*/ 708475 h 1168400"/>
                <a:gd name="connsiteX16" fmla="*/ 148580 w 1651795"/>
                <a:gd name="connsiteY16" fmla="*/ 796424 h 1168400"/>
                <a:gd name="connsiteX17" fmla="*/ 4580 w 1651795"/>
                <a:gd name="connsiteY17" fmla="*/ 652424 h 1168400"/>
                <a:gd name="connsiteX18" fmla="*/ 148580 w 1651795"/>
                <a:gd name="connsiteY18" fmla="*/ 508424 h 1168400"/>
                <a:gd name="connsiteX19" fmla="*/ 184224 w 1651795"/>
                <a:gd name="connsiteY19" fmla="*/ 515620 h 1168400"/>
                <a:gd name="connsiteX20" fmla="*/ 243770 w 1651795"/>
                <a:gd name="connsiteY20" fmla="*/ 455621 h 1168400"/>
                <a:gd name="connsiteX21" fmla="*/ 221456 w 1651795"/>
                <a:gd name="connsiteY21" fmla="*/ 415132 h 1168400"/>
                <a:gd name="connsiteX22" fmla="*/ 0 w 1651795"/>
                <a:gd name="connsiteY22" fmla="*/ 127794 h 1168400"/>
                <a:gd name="connsiteX23" fmla="*/ 197644 w 1651795"/>
                <a:gd name="connsiteY23" fmla="*/ 6350 h 1168400"/>
                <a:gd name="connsiteX24" fmla="*/ 510381 w 1651795"/>
                <a:gd name="connsiteY24" fmla="*/ 241300 h 1168400"/>
                <a:gd name="connsiteX25" fmla="*/ 856457 w 1651795"/>
                <a:gd name="connsiteY25" fmla="*/ 234950 h 1168400"/>
                <a:gd name="connsiteX26" fmla="*/ 1170782 w 1651795"/>
                <a:gd name="connsiteY26"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502570 w 1651795"/>
                <a:gd name="connsiteY4" fmla="*/ 954881 h 1168400"/>
                <a:gd name="connsiteX5" fmla="*/ 1457662 w 1651795"/>
                <a:gd name="connsiteY5" fmla="*/ 942989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243770 w 1651795"/>
                <a:gd name="connsiteY21" fmla="*/ 455621 h 1168400"/>
                <a:gd name="connsiteX22" fmla="*/ 221456 w 1651795"/>
                <a:gd name="connsiteY22" fmla="*/ 415132 h 1168400"/>
                <a:gd name="connsiteX23" fmla="*/ 0 w 1651795"/>
                <a:gd name="connsiteY23" fmla="*/ 127794 h 1168400"/>
                <a:gd name="connsiteX24" fmla="*/ 197644 w 1651795"/>
                <a:gd name="connsiteY24" fmla="*/ 6350 h 1168400"/>
                <a:gd name="connsiteX25" fmla="*/ 510381 w 1651795"/>
                <a:gd name="connsiteY25" fmla="*/ 241300 h 1168400"/>
                <a:gd name="connsiteX26" fmla="*/ 856457 w 1651795"/>
                <a:gd name="connsiteY26" fmla="*/ 234950 h 1168400"/>
                <a:gd name="connsiteX27" fmla="*/ 1170782 w 1651795"/>
                <a:gd name="connsiteY27" fmla="*/ 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51795" h="1168400">
                  <a:moveTo>
                    <a:pt x="1170782" y="0"/>
                  </a:moveTo>
                  <a:lnTo>
                    <a:pt x="1597819" y="254000"/>
                  </a:lnTo>
                  <a:lnTo>
                    <a:pt x="1555750" y="644525"/>
                  </a:lnTo>
                  <a:lnTo>
                    <a:pt x="1651795" y="805656"/>
                  </a:lnTo>
                  <a:cubicBezTo>
                    <a:pt x="1642932" y="857382"/>
                    <a:pt x="1534926" y="931992"/>
                    <a:pt x="1502570" y="954881"/>
                  </a:cubicBezTo>
                  <a:cubicBezTo>
                    <a:pt x="1470214" y="977770"/>
                    <a:pt x="1463944" y="953612"/>
                    <a:pt x="1457662" y="942989"/>
                  </a:cubicBezTo>
                  <a:lnTo>
                    <a:pt x="1464876" y="891144"/>
                  </a:lnTo>
                  <a:cubicBezTo>
                    <a:pt x="1464876" y="797595"/>
                    <a:pt x="1389039" y="721758"/>
                    <a:pt x="1295490" y="721758"/>
                  </a:cubicBezTo>
                  <a:cubicBezTo>
                    <a:pt x="1201941" y="721758"/>
                    <a:pt x="1126104" y="797595"/>
                    <a:pt x="1126104" y="891144"/>
                  </a:cubicBezTo>
                  <a:cubicBezTo>
                    <a:pt x="1126104" y="961306"/>
                    <a:pt x="1168763" y="1021505"/>
                    <a:pt x="1229557" y="1047219"/>
                  </a:cubicBezTo>
                  <a:lnTo>
                    <a:pt x="1223353" y="1092653"/>
                  </a:lnTo>
                  <a:lnTo>
                    <a:pt x="1054894" y="1168400"/>
                  </a:lnTo>
                  <a:lnTo>
                    <a:pt x="496094" y="996950"/>
                  </a:lnTo>
                  <a:lnTo>
                    <a:pt x="378619" y="722313"/>
                  </a:lnTo>
                  <a:lnTo>
                    <a:pt x="360860" y="684669"/>
                  </a:lnTo>
                  <a:lnTo>
                    <a:pt x="294255" y="670326"/>
                  </a:lnTo>
                  <a:lnTo>
                    <a:pt x="281264" y="708475"/>
                  </a:lnTo>
                  <a:cubicBezTo>
                    <a:pt x="259404" y="760159"/>
                    <a:pt x="208227" y="796424"/>
                    <a:pt x="148580" y="796424"/>
                  </a:cubicBezTo>
                  <a:cubicBezTo>
                    <a:pt x="69051" y="796424"/>
                    <a:pt x="4580" y="731953"/>
                    <a:pt x="4580" y="652424"/>
                  </a:cubicBezTo>
                  <a:cubicBezTo>
                    <a:pt x="4580" y="572895"/>
                    <a:pt x="69051" y="508424"/>
                    <a:pt x="148580" y="508424"/>
                  </a:cubicBezTo>
                  <a:lnTo>
                    <a:pt x="184224" y="515620"/>
                  </a:lnTo>
                  <a:lnTo>
                    <a:pt x="243770" y="455621"/>
                  </a:lnTo>
                  <a:lnTo>
                    <a:pt x="221456" y="415132"/>
                  </a:lnTo>
                  <a:lnTo>
                    <a:pt x="0" y="127794"/>
                  </a:lnTo>
                  <a:lnTo>
                    <a:pt x="197644" y="6350"/>
                  </a:lnTo>
                  <a:lnTo>
                    <a:pt x="510381" y="241300"/>
                  </a:lnTo>
                  <a:lnTo>
                    <a:pt x="856457" y="234950"/>
                  </a:lnTo>
                  <a:lnTo>
                    <a:pt x="1170782" y="0"/>
                  </a:lnTo>
                  <a:close/>
                </a:path>
              </a:pathLst>
            </a:custGeom>
            <a:solidFill>
              <a:schemeClr val="accent2"/>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Freeform: Shape 52">
              <a:extLst>
                <a:ext uri="{FF2B5EF4-FFF2-40B4-BE49-F238E27FC236}">
                  <a16:creationId xmlns:a16="http://schemas.microsoft.com/office/drawing/2014/main" id="{4566B552-AF33-4A3C-FB1A-9F2B2E1E3E71}"/>
                </a:ext>
              </a:extLst>
            </p:cNvPr>
            <p:cNvSpPr/>
            <p:nvPr/>
          </p:nvSpPr>
          <p:spPr>
            <a:xfrm>
              <a:off x="3813135" y="1458376"/>
              <a:ext cx="1927869" cy="2999817"/>
            </a:xfrm>
            <a:custGeom>
              <a:avLst/>
              <a:gdLst>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42710 w 1181100"/>
                <a:gd name="connsiteY15" fmla="*/ 1471946 h 1837824"/>
                <a:gd name="connsiteX16" fmla="*/ 834667 w 1181100"/>
                <a:gd name="connsiteY16" fmla="*/ 1535492 h 1837824"/>
                <a:gd name="connsiteX17" fmla="*/ 840829 w 1181100"/>
                <a:gd name="connsiteY17" fmla="*/ 1554947 h 1837824"/>
                <a:gd name="connsiteX18" fmla="*/ 871509 w 1181100"/>
                <a:gd name="connsiteY18" fmla="*/ 1561140 h 1837824"/>
                <a:gd name="connsiteX19" fmla="*/ 959457 w 1181100"/>
                <a:gd name="connsiteY19" fmla="*/ 1693824 h 1837824"/>
                <a:gd name="connsiteX20" fmla="*/ 815457 w 1181100"/>
                <a:gd name="connsiteY20" fmla="*/ 1837824 h 1837824"/>
                <a:gd name="connsiteX21" fmla="*/ 671457 w 1181100"/>
                <a:gd name="connsiteY21" fmla="*/ 1693824 h 1837824"/>
                <a:gd name="connsiteX22" fmla="*/ 679375 w 1181100"/>
                <a:gd name="connsiteY22" fmla="*/ 1654607 h 1837824"/>
                <a:gd name="connsiteX23" fmla="*/ 678317 w 1181100"/>
                <a:gd name="connsiteY23" fmla="*/ 1655074 h 1837824"/>
                <a:gd name="connsiteX24" fmla="*/ 643100 w 1181100"/>
                <a:gd name="connsiteY24" fmla="*/ 1588746 h 1837824"/>
                <a:gd name="connsiteX25" fmla="*/ 626026 w 1181100"/>
                <a:gd name="connsiteY25" fmla="*/ 1580495 h 1837824"/>
                <a:gd name="connsiteX26" fmla="*/ 578644 w 1181100"/>
                <a:gd name="connsiteY26" fmla="*/ 1609726 h 1837824"/>
                <a:gd name="connsiteX27" fmla="*/ 440532 w 1181100"/>
                <a:gd name="connsiteY27" fmla="*/ 1745456 h 1837824"/>
                <a:gd name="connsiteX28" fmla="*/ 361950 w 1181100"/>
                <a:gd name="connsiteY28" fmla="*/ 1619250 h 1837824"/>
                <a:gd name="connsiteX29" fmla="*/ 4763 w 1181100"/>
                <a:gd name="connsiteY29" fmla="*/ 1450181 h 1837824"/>
                <a:gd name="connsiteX30" fmla="*/ 0 w 1181100"/>
                <a:gd name="connsiteY30" fmla="*/ 973931 h 1837824"/>
                <a:gd name="connsiteX31" fmla="*/ 361950 w 1181100"/>
                <a:gd name="connsiteY31" fmla="*/ 812006 h 1837824"/>
                <a:gd name="connsiteX32" fmla="*/ 528638 w 1181100"/>
                <a:gd name="connsiteY32" fmla="*/ 516731 h 1837824"/>
                <a:gd name="connsiteX33" fmla="*/ 481013 w 1181100"/>
                <a:gd name="connsiteY33" fmla="*/ 130969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40829 w 1181100"/>
                <a:gd name="connsiteY16" fmla="*/ 1554947 h 1837824"/>
                <a:gd name="connsiteX17" fmla="*/ 871509 w 1181100"/>
                <a:gd name="connsiteY17" fmla="*/ 1561140 h 1837824"/>
                <a:gd name="connsiteX18" fmla="*/ 959457 w 1181100"/>
                <a:gd name="connsiteY18" fmla="*/ 1693824 h 1837824"/>
                <a:gd name="connsiteX19" fmla="*/ 815457 w 1181100"/>
                <a:gd name="connsiteY19" fmla="*/ 1837824 h 1837824"/>
                <a:gd name="connsiteX20" fmla="*/ 671457 w 1181100"/>
                <a:gd name="connsiteY20" fmla="*/ 1693824 h 1837824"/>
                <a:gd name="connsiteX21" fmla="*/ 679375 w 1181100"/>
                <a:gd name="connsiteY21" fmla="*/ 1654607 h 1837824"/>
                <a:gd name="connsiteX22" fmla="*/ 678317 w 1181100"/>
                <a:gd name="connsiteY22" fmla="*/ 1655074 h 1837824"/>
                <a:gd name="connsiteX23" fmla="*/ 643100 w 1181100"/>
                <a:gd name="connsiteY23" fmla="*/ 1588746 h 1837824"/>
                <a:gd name="connsiteX24" fmla="*/ 626026 w 1181100"/>
                <a:gd name="connsiteY24" fmla="*/ 1580495 h 1837824"/>
                <a:gd name="connsiteX25" fmla="*/ 578644 w 1181100"/>
                <a:gd name="connsiteY25" fmla="*/ 1609726 h 1837824"/>
                <a:gd name="connsiteX26" fmla="*/ 440532 w 1181100"/>
                <a:gd name="connsiteY26" fmla="*/ 1745456 h 1837824"/>
                <a:gd name="connsiteX27" fmla="*/ 361950 w 1181100"/>
                <a:gd name="connsiteY27" fmla="*/ 1619250 h 1837824"/>
                <a:gd name="connsiteX28" fmla="*/ 4763 w 1181100"/>
                <a:gd name="connsiteY28" fmla="*/ 1450181 h 1837824"/>
                <a:gd name="connsiteX29" fmla="*/ 0 w 1181100"/>
                <a:gd name="connsiteY29" fmla="*/ 973931 h 1837824"/>
                <a:gd name="connsiteX30" fmla="*/ 361950 w 1181100"/>
                <a:gd name="connsiteY30" fmla="*/ 812006 h 1837824"/>
                <a:gd name="connsiteX31" fmla="*/ 528638 w 1181100"/>
                <a:gd name="connsiteY31" fmla="*/ 516731 h 1837824"/>
                <a:gd name="connsiteX32" fmla="*/ 481013 w 1181100"/>
                <a:gd name="connsiteY32" fmla="*/ 130969 h 1837824"/>
                <a:gd name="connsiteX33" fmla="*/ 692944 w 1181100"/>
                <a:gd name="connsiteY33" fmla="*/ 0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71509 w 1181100"/>
                <a:gd name="connsiteY16" fmla="*/ 1561140 h 1837824"/>
                <a:gd name="connsiteX17" fmla="*/ 959457 w 1181100"/>
                <a:gd name="connsiteY17" fmla="*/ 1693824 h 1837824"/>
                <a:gd name="connsiteX18" fmla="*/ 815457 w 1181100"/>
                <a:gd name="connsiteY18" fmla="*/ 1837824 h 1837824"/>
                <a:gd name="connsiteX19" fmla="*/ 671457 w 1181100"/>
                <a:gd name="connsiteY19" fmla="*/ 1693824 h 1837824"/>
                <a:gd name="connsiteX20" fmla="*/ 679375 w 1181100"/>
                <a:gd name="connsiteY20" fmla="*/ 1654607 h 1837824"/>
                <a:gd name="connsiteX21" fmla="*/ 678317 w 1181100"/>
                <a:gd name="connsiteY21" fmla="*/ 1655074 h 1837824"/>
                <a:gd name="connsiteX22" fmla="*/ 643100 w 1181100"/>
                <a:gd name="connsiteY22" fmla="*/ 1588746 h 1837824"/>
                <a:gd name="connsiteX23" fmla="*/ 626026 w 1181100"/>
                <a:gd name="connsiteY23" fmla="*/ 1580495 h 1837824"/>
                <a:gd name="connsiteX24" fmla="*/ 578644 w 1181100"/>
                <a:gd name="connsiteY24" fmla="*/ 1609726 h 1837824"/>
                <a:gd name="connsiteX25" fmla="*/ 440532 w 1181100"/>
                <a:gd name="connsiteY25" fmla="*/ 1745456 h 1837824"/>
                <a:gd name="connsiteX26" fmla="*/ 361950 w 1181100"/>
                <a:gd name="connsiteY26" fmla="*/ 1619250 h 1837824"/>
                <a:gd name="connsiteX27" fmla="*/ 4763 w 1181100"/>
                <a:gd name="connsiteY27" fmla="*/ 1450181 h 1837824"/>
                <a:gd name="connsiteX28" fmla="*/ 0 w 1181100"/>
                <a:gd name="connsiteY28" fmla="*/ 973931 h 1837824"/>
                <a:gd name="connsiteX29" fmla="*/ 361950 w 1181100"/>
                <a:gd name="connsiteY29" fmla="*/ 812006 h 1837824"/>
                <a:gd name="connsiteX30" fmla="*/ 528638 w 1181100"/>
                <a:gd name="connsiteY30" fmla="*/ 516731 h 1837824"/>
                <a:gd name="connsiteX31" fmla="*/ 481013 w 1181100"/>
                <a:gd name="connsiteY31" fmla="*/ 130969 h 1837824"/>
                <a:gd name="connsiteX32" fmla="*/ 692944 w 1181100"/>
                <a:gd name="connsiteY32" fmla="*/ 0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71509 w 1181100"/>
                <a:gd name="connsiteY16" fmla="*/ 1561140 h 1837824"/>
                <a:gd name="connsiteX17" fmla="*/ 959457 w 1181100"/>
                <a:gd name="connsiteY17" fmla="*/ 1693824 h 1837824"/>
                <a:gd name="connsiteX18" fmla="*/ 815457 w 1181100"/>
                <a:gd name="connsiteY18" fmla="*/ 1837824 h 1837824"/>
                <a:gd name="connsiteX19" fmla="*/ 671457 w 1181100"/>
                <a:gd name="connsiteY19" fmla="*/ 1693824 h 1837824"/>
                <a:gd name="connsiteX20" fmla="*/ 679375 w 1181100"/>
                <a:gd name="connsiteY20" fmla="*/ 1654607 h 1837824"/>
                <a:gd name="connsiteX21" fmla="*/ 678317 w 1181100"/>
                <a:gd name="connsiteY21" fmla="*/ 1655074 h 1837824"/>
                <a:gd name="connsiteX22" fmla="*/ 626026 w 1181100"/>
                <a:gd name="connsiteY22" fmla="*/ 1580495 h 1837824"/>
                <a:gd name="connsiteX23" fmla="*/ 578644 w 1181100"/>
                <a:gd name="connsiteY23" fmla="*/ 1609726 h 1837824"/>
                <a:gd name="connsiteX24" fmla="*/ 440532 w 1181100"/>
                <a:gd name="connsiteY24" fmla="*/ 1745456 h 1837824"/>
                <a:gd name="connsiteX25" fmla="*/ 361950 w 1181100"/>
                <a:gd name="connsiteY25" fmla="*/ 1619250 h 1837824"/>
                <a:gd name="connsiteX26" fmla="*/ 4763 w 1181100"/>
                <a:gd name="connsiteY26" fmla="*/ 1450181 h 1837824"/>
                <a:gd name="connsiteX27" fmla="*/ 0 w 1181100"/>
                <a:gd name="connsiteY27" fmla="*/ 973931 h 1837824"/>
                <a:gd name="connsiteX28" fmla="*/ 361950 w 1181100"/>
                <a:gd name="connsiteY28" fmla="*/ 812006 h 1837824"/>
                <a:gd name="connsiteX29" fmla="*/ 528638 w 1181100"/>
                <a:gd name="connsiteY29" fmla="*/ 516731 h 1837824"/>
                <a:gd name="connsiteX30" fmla="*/ 481013 w 1181100"/>
                <a:gd name="connsiteY30" fmla="*/ 130969 h 1837824"/>
                <a:gd name="connsiteX31" fmla="*/ 692944 w 1181100"/>
                <a:gd name="connsiteY31" fmla="*/ 0 h 183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81100" h="1837824">
                  <a:moveTo>
                    <a:pt x="692944" y="0"/>
                  </a:moveTo>
                  <a:lnTo>
                    <a:pt x="914400" y="302419"/>
                  </a:lnTo>
                  <a:cubicBezTo>
                    <a:pt x="927299" y="333573"/>
                    <a:pt x="918567" y="350441"/>
                    <a:pt x="902643" y="360015"/>
                  </a:cubicBezTo>
                  <a:lnTo>
                    <a:pt x="896387" y="362239"/>
                  </a:lnTo>
                  <a:lnTo>
                    <a:pt x="858440" y="354578"/>
                  </a:lnTo>
                  <a:cubicBezTo>
                    <a:pt x="764891" y="354578"/>
                    <a:pt x="689054" y="430415"/>
                    <a:pt x="689054" y="523964"/>
                  </a:cubicBezTo>
                  <a:cubicBezTo>
                    <a:pt x="689054" y="617513"/>
                    <a:pt x="764891" y="693350"/>
                    <a:pt x="858440" y="693350"/>
                  </a:cubicBezTo>
                  <a:cubicBezTo>
                    <a:pt x="928602" y="693350"/>
                    <a:pt x="988801" y="650692"/>
                    <a:pt x="1014515" y="589897"/>
                  </a:cubicBezTo>
                  <a:lnTo>
                    <a:pt x="1017983" y="572721"/>
                  </a:lnTo>
                  <a:lnTo>
                    <a:pt x="1021073" y="571351"/>
                  </a:lnTo>
                  <a:cubicBezTo>
                    <a:pt x="1057573" y="557659"/>
                    <a:pt x="1049536" y="579239"/>
                    <a:pt x="1076325" y="611981"/>
                  </a:cubicBezTo>
                  <a:lnTo>
                    <a:pt x="1181100" y="859631"/>
                  </a:lnTo>
                  <a:lnTo>
                    <a:pt x="1028700" y="1402556"/>
                  </a:lnTo>
                  <a:lnTo>
                    <a:pt x="866775" y="1454944"/>
                  </a:lnTo>
                  <a:lnTo>
                    <a:pt x="844495" y="1465618"/>
                  </a:lnTo>
                  <a:lnTo>
                    <a:pt x="834667" y="1535492"/>
                  </a:lnTo>
                  <a:lnTo>
                    <a:pt x="871509" y="1561140"/>
                  </a:lnTo>
                  <a:cubicBezTo>
                    <a:pt x="923192" y="1583001"/>
                    <a:pt x="959457" y="1634177"/>
                    <a:pt x="959457" y="1693824"/>
                  </a:cubicBezTo>
                  <a:cubicBezTo>
                    <a:pt x="959457" y="1773353"/>
                    <a:pt x="894986" y="1837824"/>
                    <a:pt x="815457" y="1837824"/>
                  </a:cubicBezTo>
                  <a:cubicBezTo>
                    <a:pt x="735928" y="1837824"/>
                    <a:pt x="671457" y="1773353"/>
                    <a:pt x="671457" y="1693824"/>
                  </a:cubicBezTo>
                  <a:lnTo>
                    <a:pt x="679375" y="1654607"/>
                  </a:lnTo>
                  <a:lnTo>
                    <a:pt x="678317" y="1655074"/>
                  </a:lnTo>
                  <a:cubicBezTo>
                    <a:pt x="669426" y="1642722"/>
                    <a:pt x="642638" y="1588053"/>
                    <a:pt x="626026" y="1580495"/>
                  </a:cubicBezTo>
                  <a:lnTo>
                    <a:pt x="578644" y="1609726"/>
                  </a:lnTo>
                  <a:lnTo>
                    <a:pt x="440532" y="1745456"/>
                  </a:lnTo>
                  <a:lnTo>
                    <a:pt x="361950" y="1619250"/>
                  </a:lnTo>
                  <a:lnTo>
                    <a:pt x="4763" y="1450181"/>
                  </a:lnTo>
                  <a:cubicBezTo>
                    <a:pt x="3175" y="1291431"/>
                    <a:pt x="1588" y="1132681"/>
                    <a:pt x="0" y="973931"/>
                  </a:cubicBezTo>
                  <a:lnTo>
                    <a:pt x="361950" y="812006"/>
                  </a:lnTo>
                  <a:lnTo>
                    <a:pt x="528638" y="516731"/>
                  </a:lnTo>
                  <a:lnTo>
                    <a:pt x="481013" y="130969"/>
                  </a:lnTo>
                  <a:lnTo>
                    <a:pt x="692944" y="0"/>
                  </a:lnTo>
                  <a:close/>
                </a:path>
              </a:pathLst>
            </a:custGeom>
            <a:solidFill>
              <a:schemeClr val="accent4"/>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Oval 53">
              <a:extLst>
                <a:ext uri="{FF2B5EF4-FFF2-40B4-BE49-F238E27FC236}">
                  <a16:creationId xmlns:a16="http://schemas.microsoft.com/office/drawing/2014/main" id="{A9F460DE-D7C1-2CBA-68DC-952CDF8C3FB3}"/>
                </a:ext>
              </a:extLst>
            </p:cNvPr>
            <p:cNvSpPr/>
            <p:nvPr/>
          </p:nvSpPr>
          <p:spPr>
            <a:xfrm>
              <a:off x="5360834" y="2691459"/>
              <a:ext cx="1469039" cy="1469039"/>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Oval 54">
              <a:extLst>
                <a:ext uri="{FF2B5EF4-FFF2-40B4-BE49-F238E27FC236}">
                  <a16:creationId xmlns:a16="http://schemas.microsoft.com/office/drawing/2014/main" id="{BCFC7654-081B-A84E-E717-6426AAE58444}"/>
                </a:ext>
              </a:extLst>
            </p:cNvPr>
            <p:cNvSpPr/>
            <p:nvPr/>
          </p:nvSpPr>
          <p:spPr>
            <a:xfrm>
              <a:off x="5448977" y="2779602"/>
              <a:ext cx="1292754" cy="1292754"/>
            </a:xfrm>
            <a:prstGeom prst="ellipse">
              <a:avLst/>
            </a:prstGeom>
            <a:solidFill>
              <a:schemeClr val="accent3"/>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Oval 55">
              <a:extLst>
                <a:ext uri="{FF2B5EF4-FFF2-40B4-BE49-F238E27FC236}">
                  <a16:creationId xmlns:a16="http://schemas.microsoft.com/office/drawing/2014/main" id="{BEC14BC5-132B-0C93-96F1-9A6712E6482E}"/>
                </a:ext>
              </a:extLst>
            </p:cNvPr>
            <p:cNvSpPr/>
            <p:nvPr/>
          </p:nvSpPr>
          <p:spPr>
            <a:xfrm>
              <a:off x="5537119" y="2867744"/>
              <a:ext cx="1116470" cy="1116470"/>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TextBox 56">
              <a:extLst>
                <a:ext uri="{FF2B5EF4-FFF2-40B4-BE49-F238E27FC236}">
                  <a16:creationId xmlns:a16="http://schemas.microsoft.com/office/drawing/2014/main" id="{3C490CC2-1D80-34EC-E9E7-1A930C53F987}"/>
                </a:ext>
              </a:extLst>
            </p:cNvPr>
            <p:cNvSpPr txBox="1"/>
            <p:nvPr/>
          </p:nvSpPr>
          <p:spPr>
            <a:xfrm>
              <a:off x="3821625" y="2874673"/>
              <a:ext cx="1775273" cy="830997"/>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Secure guaranteed pension</a:t>
              </a:r>
              <a:endParaRPr lang="en-IN" sz="1600" b="1" dirty="0">
                <a:solidFill>
                  <a:schemeClr val="bg1"/>
                </a:solidFill>
                <a:latin typeface="Nunito" pitchFamily="2" charset="0"/>
                <a:ea typeface="Cambria" panose="02040503050406030204" pitchFamily="18" charset="0"/>
              </a:endParaRPr>
            </a:p>
          </p:txBody>
        </p:sp>
        <p:sp>
          <p:nvSpPr>
            <p:cNvPr id="58" name="TextBox 57">
              <a:extLst>
                <a:ext uri="{FF2B5EF4-FFF2-40B4-BE49-F238E27FC236}">
                  <a16:creationId xmlns:a16="http://schemas.microsoft.com/office/drawing/2014/main" id="{A080892E-5E83-466A-9E37-16A3F5AA129E}"/>
                </a:ext>
              </a:extLst>
            </p:cNvPr>
            <p:cNvSpPr txBox="1"/>
            <p:nvPr/>
          </p:nvSpPr>
          <p:spPr>
            <a:xfrm>
              <a:off x="5242781" y="1719465"/>
              <a:ext cx="2268375" cy="584775"/>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Career average defined benefits</a:t>
              </a:r>
              <a:endParaRPr lang="en-IN" sz="1600" b="1" dirty="0">
                <a:solidFill>
                  <a:schemeClr val="bg1"/>
                </a:solidFill>
                <a:latin typeface="Nunito" pitchFamily="2" charset="0"/>
                <a:ea typeface="Cambria" panose="02040503050406030204" pitchFamily="18" charset="0"/>
              </a:endParaRPr>
            </a:p>
          </p:txBody>
        </p:sp>
        <p:sp>
          <p:nvSpPr>
            <p:cNvPr id="59" name="TextBox 58">
              <a:extLst>
                <a:ext uri="{FF2B5EF4-FFF2-40B4-BE49-F238E27FC236}">
                  <a16:creationId xmlns:a16="http://schemas.microsoft.com/office/drawing/2014/main" id="{1A9122A1-783B-14B7-2E74-4649F1BA64C4}"/>
                </a:ext>
              </a:extLst>
            </p:cNvPr>
            <p:cNvSpPr txBox="1"/>
            <p:nvPr/>
          </p:nvSpPr>
          <p:spPr>
            <a:xfrm>
              <a:off x="4755095" y="4451022"/>
              <a:ext cx="1947252" cy="584775"/>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Over 600,000 members</a:t>
              </a:r>
              <a:endParaRPr lang="en-IN" sz="1600" b="1" dirty="0">
                <a:solidFill>
                  <a:schemeClr val="bg1"/>
                </a:solidFill>
                <a:latin typeface="Nunito" pitchFamily="2" charset="0"/>
                <a:ea typeface="Cambria" panose="02040503050406030204" pitchFamily="18" charset="0"/>
              </a:endParaRPr>
            </a:p>
          </p:txBody>
        </p:sp>
        <p:sp>
          <p:nvSpPr>
            <p:cNvPr id="60" name="TextBox 59">
              <a:extLst>
                <a:ext uri="{FF2B5EF4-FFF2-40B4-BE49-F238E27FC236}">
                  <a16:creationId xmlns:a16="http://schemas.microsoft.com/office/drawing/2014/main" id="{2E3EDB29-50F5-5398-5689-B57437230F5E}"/>
                </a:ext>
              </a:extLst>
            </p:cNvPr>
            <p:cNvSpPr txBox="1"/>
            <p:nvPr/>
          </p:nvSpPr>
          <p:spPr>
            <a:xfrm>
              <a:off x="6829873" y="3128633"/>
              <a:ext cx="1392886" cy="830997"/>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Tax efficient pension saving</a:t>
              </a:r>
              <a:endParaRPr lang="en-IN" sz="1600" b="1" dirty="0">
                <a:solidFill>
                  <a:schemeClr val="bg1"/>
                </a:solidFill>
                <a:latin typeface="Nunito" pitchFamily="2" charset="0"/>
                <a:ea typeface="Cambria" panose="02040503050406030204" pitchFamily="18" charset="0"/>
              </a:endParaRPr>
            </a:p>
          </p:txBody>
        </p:sp>
        <p:sp>
          <p:nvSpPr>
            <p:cNvPr id="61" name="Rectangle 60">
              <a:extLst>
                <a:ext uri="{FF2B5EF4-FFF2-40B4-BE49-F238E27FC236}">
                  <a16:creationId xmlns:a16="http://schemas.microsoft.com/office/drawing/2014/main" id="{649C6820-A092-363A-ECA4-9770FFEB9DDD}"/>
                </a:ext>
              </a:extLst>
            </p:cNvPr>
            <p:cNvSpPr/>
            <p:nvPr/>
          </p:nvSpPr>
          <p:spPr>
            <a:xfrm>
              <a:off x="5535882" y="2936498"/>
              <a:ext cx="1116471" cy="923330"/>
            </a:xfrm>
            <a:prstGeom prst="rect">
              <a:avLst/>
            </a:prstGeom>
          </p:spPr>
          <p:txBody>
            <a:bodyPr wrap="square">
              <a:spAutoFit/>
            </a:bodyPr>
            <a:lstStyle/>
            <a:p>
              <a:pPr algn="ctr"/>
              <a:r>
                <a:rPr lang="en-GB" b="1" dirty="0">
                  <a:solidFill>
                    <a:schemeClr val="accent2"/>
                  </a:solidFill>
                  <a:latin typeface="Nunito" pitchFamily="2" charset="0"/>
                  <a:cs typeface="Times New Roman" panose="02020603050405020304" pitchFamily="18" charset="0"/>
                </a:rPr>
                <a:t>One national scheme</a:t>
              </a:r>
              <a:endParaRPr lang="en-IN" dirty="0"/>
            </a:p>
          </p:txBody>
        </p:sp>
      </p:grpSp>
    </p:spTree>
    <p:extLst>
      <p:ext uri="{BB962C8B-B14F-4D97-AF65-F5344CB8AC3E}">
        <p14:creationId xmlns:p14="http://schemas.microsoft.com/office/powerpoint/2010/main" val="2427835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FDBB97BE-CA79-E1EB-ECBF-63B30A8F8B79}"/>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0B5E583C-454B-C7D6-B910-311FC7F4E0CF}"/>
              </a:ext>
            </a:extLst>
          </p:cNvPr>
          <p:cNvSpPr txBox="1"/>
          <p:nvPr/>
        </p:nvSpPr>
        <p:spPr>
          <a:xfrm>
            <a:off x="431800" y="696625"/>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Useful links  </a:t>
            </a:r>
            <a:endParaRPr lang="en-GB" sz="3200" b="1" dirty="0">
              <a:solidFill>
                <a:schemeClr val="accent2"/>
              </a:solidFill>
              <a:latin typeface="Franklin Gothic Medium" panose="020B0603020102020204" pitchFamily="34" charset="0"/>
            </a:endParaRPr>
          </a:p>
        </p:txBody>
      </p:sp>
      <p:graphicFrame>
        <p:nvGraphicFramePr>
          <p:cNvPr id="4" name="Table 3">
            <a:extLst>
              <a:ext uri="{FF2B5EF4-FFF2-40B4-BE49-F238E27FC236}">
                <a16:creationId xmlns:a16="http://schemas.microsoft.com/office/drawing/2014/main" id="{B6D99F9E-EF33-7315-1BC1-9BD11ECFDD5B}"/>
              </a:ext>
            </a:extLst>
          </p:cNvPr>
          <p:cNvGraphicFramePr>
            <a:graphicFrameLocks noGrp="1"/>
          </p:cNvGraphicFramePr>
          <p:nvPr>
            <p:extLst>
              <p:ext uri="{D42A27DB-BD31-4B8C-83A1-F6EECF244321}">
                <p14:modId xmlns:p14="http://schemas.microsoft.com/office/powerpoint/2010/main" val="682308446"/>
              </p:ext>
            </p:extLst>
          </p:nvPr>
        </p:nvGraphicFramePr>
        <p:xfrm>
          <a:off x="431800" y="1280585"/>
          <a:ext cx="8147756" cy="4149544"/>
        </p:xfrm>
        <a:graphic>
          <a:graphicData uri="http://schemas.openxmlformats.org/drawingml/2006/table">
            <a:tbl>
              <a:tblPr firstRow="1" bandRow="1">
                <a:tableStyleId>{E8B1032C-EA38-4F05-BA0D-38AFFFC7BED3}</a:tableStyleId>
              </a:tblPr>
              <a:tblGrid>
                <a:gridCol w="2824380">
                  <a:extLst>
                    <a:ext uri="{9D8B030D-6E8A-4147-A177-3AD203B41FA5}">
                      <a16:colId xmlns:a16="http://schemas.microsoft.com/office/drawing/2014/main" val="1671736397"/>
                    </a:ext>
                  </a:extLst>
                </a:gridCol>
                <a:gridCol w="5323376">
                  <a:extLst>
                    <a:ext uri="{9D8B030D-6E8A-4147-A177-3AD203B41FA5}">
                      <a16:colId xmlns:a16="http://schemas.microsoft.com/office/drawing/2014/main" val="2276547380"/>
                    </a:ext>
                  </a:extLst>
                </a:gridCol>
              </a:tblGrid>
              <a:tr h="1000561">
                <a:tc>
                  <a:txBody>
                    <a:bodyPr/>
                    <a:lstStyle/>
                    <a:p>
                      <a:r>
                        <a:rPr lang="en-GB" dirty="0">
                          <a:latin typeface="Nunito" pitchFamily="2" charset="0"/>
                        </a:rPr>
                        <a:t>National LGPS member website</a:t>
                      </a:r>
                    </a:p>
                  </a:txBody>
                  <a:tcPr/>
                </a:tc>
                <a:tc>
                  <a:txBody>
                    <a:bodyPr/>
                    <a:lstStyle/>
                    <a:p>
                      <a:r>
                        <a:rPr lang="en-GB" dirty="0">
                          <a:latin typeface="Nunito" pitchFamily="2" charset="0"/>
                          <a:hlinkClick r:id="rId3"/>
                        </a:rPr>
                        <a:t>www.scotlgpsmember.org</a:t>
                      </a:r>
                      <a:r>
                        <a:rPr lang="en-GB" dirty="0">
                          <a:latin typeface="Nunito" pitchFamily="2" charset="0"/>
                        </a:rPr>
                        <a:t> </a:t>
                      </a:r>
                    </a:p>
                    <a:p>
                      <a:r>
                        <a:rPr lang="en-GB" b="0" dirty="0">
                          <a:latin typeface="Nunito" pitchFamily="2" charset="0"/>
                        </a:rPr>
                        <a:t>Calculators, videos, FAQs, general information about the scheme</a:t>
                      </a:r>
                    </a:p>
                  </a:txBody>
                  <a:tcPr/>
                </a:tc>
                <a:extLst>
                  <a:ext uri="{0D108BD9-81ED-4DB2-BD59-A6C34878D82A}">
                    <a16:rowId xmlns:a16="http://schemas.microsoft.com/office/drawing/2014/main" val="414230382"/>
                  </a:ext>
                </a:extLst>
              </a:tr>
              <a:tr h="405783">
                <a:tc>
                  <a:txBody>
                    <a:bodyPr/>
                    <a:lstStyle/>
                    <a:p>
                      <a:r>
                        <a:rPr lang="en-GB" b="1" dirty="0">
                          <a:highlight>
                            <a:srgbClr val="FFFF00"/>
                          </a:highlight>
                          <a:latin typeface="Nunito" pitchFamily="2" charset="0"/>
                        </a:rPr>
                        <a:t>Pension fund website</a:t>
                      </a:r>
                    </a:p>
                  </a:txBody>
                  <a:tcPr/>
                </a:tc>
                <a:tc>
                  <a:txBody>
                    <a:bodyPr/>
                    <a:lstStyle/>
                    <a:p>
                      <a:r>
                        <a:rPr lang="en-GB" dirty="0">
                          <a:highlight>
                            <a:srgbClr val="FFFF00"/>
                          </a:highlight>
                          <a:latin typeface="Nunito" pitchFamily="2" charset="0"/>
                        </a:rPr>
                        <a:t>www.</a:t>
                      </a:r>
                    </a:p>
                    <a:p>
                      <a:r>
                        <a:rPr lang="en-GB" dirty="0">
                          <a:highlight>
                            <a:srgbClr val="FFFF00"/>
                          </a:highlight>
                          <a:latin typeface="Nunito" pitchFamily="2" charset="0"/>
                        </a:rPr>
                        <a:t>Pension forms: 50/50 option form, expression of wish</a:t>
                      </a:r>
                    </a:p>
                  </a:txBody>
                  <a:tcPr/>
                </a:tc>
                <a:extLst>
                  <a:ext uri="{0D108BD9-81ED-4DB2-BD59-A6C34878D82A}">
                    <a16:rowId xmlns:a16="http://schemas.microsoft.com/office/drawing/2014/main" val="3234298998"/>
                  </a:ext>
                </a:extLst>
              </a:tr>
              <a:tr h="405783">
                <a:tc>
                  <a:txBody>
                    <a:bodyPr/>
                    <a:lstStyle/>
                    <a:p>
                      <a:r>
                        <a:rPr lang="en-GB" b="1" dirty="0">
                          <a:highlight>
                            <a:srgbClr val="FFFF00"/>
                          </a:highlight>
                          <a:latin typeface="Nunito" pitchFamily="2" charset="0"/>
                        </a:rPr>
                        <a:t>Member portal</a:t>
                      </a:r>
                    </a:p>
                  </a:txBody>
                  <a:tcPr/>
                </a:tc>
                <a:tc>
                  <a:txBody>
                    <a:bodyPr/>
                    <a:lstStyle/>
                    <a:p>
                      <a:r>
                        <a:rPr lang="en-GB" dirty="0">
                          <a:highlight>
                            <a:srgbClr val="FFFF00"/>
                          </a:highlight>
                          <a:latin typeface="Nunito" pitchFamily="2" charset="0"/>
                        </a:rPr>
                        <a:t>www.</a:t>
                      </a:r>
                    </a:p>
                    <a:p>
                      <a:r>
                        <a:rPr lang="en-GB" dirty="0">
                          <a:highlight>
                            <a:srgbClr val="FFFF00"/>
                          </a:highlight>
                          <a:latin typeface="Nunito" pitchFamily="2" charset="0"/>
                        </a:rPr>
                        <a:t>View your benefit statement, use the benefit projector, update expression of wish details</a:t>
                      </a:r>
                    </a:p>
                  </a:txBody>
                  <a:tcPr/>
                </a:tc>
                <a:extLst>
                  <a:ext uri="{0D108BD9-81ED-4DB2-BD59-A6C34878D82A}">
                    <a16:rowId xmlns:a16="http://schemas.microsoft.com/office/drawing/2014/main" val="4126933688"/>
                  </a:ext>
                </a:extLst>
              </a:tr>
              <a:tr h="405783">
                <a:tc>
                  <a:txBody>
                    <a:bodyPr/>
                    <a:lstStyle/>
                    <a:p>
                      <a:r>
                        <a:rPr lang="en-GB" b="1" dirty="0">
                          <a:highlight>
                            <a:srgbClr val="FFFF00"/>
                          </a:highlight>
                          <a:latin typeface="Nunito" pitchFamily="2" charset="0"/>
                        </a:rPr>
                        <a:t>Contact the fund</a:t>
                      </a:r>
                    </a:p>
                  </a:txBody>
                  <a:tcPr/>
                </a:tc>
                <a:tc>
                  <a:txBody>
                    <a:bodyPr/>
                    <a:lstStyle/>
                    <a:p>
                      <a:r>
                        <a:rPr lang="en-GB" dirty="0">
                          <a:highlight>
                            <a:srgbClr val="FFFF00"/>
                          </a:highlight>
                          <a:latin typeface="Nunito" pitchFamily="2" charset="0"/>
                        </a:rPr>
                        <a:t>Email: </a:t>
                      </a:r>
                    </a:p>
                    <a:p>
                      <a:r>
                        <a:rPr lang="en-GB" dirty="0">
                          <a:highlight>
                            <a:srgbClr val="FFFF00"/>
                          </a:highlight>
                          <a:latin typeface="Nunito" pitchFamily="2" charset="0"/>
                        </a:rPr>
                        <a:t>Phone: </a:t>
                      </a:r>
                    </a:p>
                    <a:p>
                      <a:r>
                        <a:rPr lang="en-GB" dirty="0">
                          <a:highlight>
                            <a:srgbClr val="FFFF00"/>
                          </a:highlight>
                          <a:latin typeface="Nunito" pitchFamily="2" charset="0"/>
                        </a:rPr>
                        <a:t>Write to: </a:t>
                      </a:r>
                    </a:p>
                  </a:txBody>
                  <a:tcPr/>
                </a:tc>
                <a:extLst>
                  <a:ext uri="{0D108BD9-81ED-4DB2-BD59-A6C34878D82A}">
                    <a16:rowId xmlns:a16="http://schemas.microsoft.com/office/drawing/2014/main" val="2663662930"/>
                  </a:ext>
                </a:extLst>
              </a:tr>
              <a:tr h="405783">
                <a:tc>
                  <a:txBody>
                    <a:bodyPr/>
                    <a:lstStyle/>
                    <a:p>
                      <a:endParaRPr lang="en-GB" dirty="0">
                        <a:latin typeface="Nunito" pitchFamily="2" charset="0"/>
                      </a:endParaRPr>
                    </a:p>
                  </a:txBody>
                  <a:tcPr/>
                </a:tc>
                <a:tc>
                  <a:txBody>
                    <a:bodyPr/>
                    <a:lstStyle/>
                    <a:p>
                      <a:endParaRPr lang="en-GB" dirty="0">
                        <a:latin typeface="Nunito" pitchFamily="2" charset="0"/>
                      </a:endParaRPr>
                    </a:p>
                  </a:txBody>
                  <a:tcPr/>
                </a:tc>
                <a:extLst>
                  <a:ext uri="{0D108BD9-81ED-4DB2-BD59-A6C34878D82A}">
                    <a16:rowId xmlns:a16="http://schemas.microsoft.com/office/drawing/2014/main" val="3136894429"/>
                  </a:ext>
                </a:extLst>
              </a:tr>
            </a:tbl>
          </a:graphicData>
        </a:graphic>
      </p:graphicFrame>
    </p:spTree>
    <p:extLst>
      <p:ext uri="{BB962C8B-B14F-4D97-AF65-F5344CB8AC3E}">
        <p14:creationId xmlns:p14="http://schemas.microsoft.com/office/powerpoint/2010/main" val="3951167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197629C4-2041-1040-8A0A-64DFB8481196}"/>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55EB707C-5C74-5D27-005E-59BBB592B182}"/>
              </a:ext>
            </a:extLst>
          </p:cNvPr>
          <p:cNvSpPr txBox="1"/>
          <p:nvPr/>
        </p:nvSpPr>
        <p:spPr>
          <a:xfrm>
            <a:off x="356237" y="734853"/>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What is the LGPS?</a:t>
            </a:r>
            <a:endParaRPr lang="en-GB" sz="3200" b="1" dirty="0">
              <a:solidFill>
                <a:schemeClr val="accent2"/>
              </a:solidFill>
              <a:latin typeface="Franklin Gothic Medium" panose="020B0603020102020204" pitchFamily="34" charset="0"/>
            </a:endParaRPr>
          </a:p>
        </p:txBody>
      </p:sp>
      <p:grpSp>
        <p:nvGrpSpPr>
          <p:cNvPr id="4" name="Group 3">
            <a:extLst>
              <a:ext uri="{FF2B5EF4-FFF2-40B4-BE49-F238E27FC236}">
                <a16:creationId xmlns:a16="http://schemas.microsoft.com/office/drawing/2014/main" id="{6D580D63-AA45-D6E6-5AD2-00D161A66303}"/>
              </a:ext>
            </a:extLst>
          </p:cNvPr>
          <p:cNvGrpSpPr/>
          <p:nvPr/>
        </p:nvGrpSpPr>
        <p:grpSpPr>
          <a:xfrm>
            <a:off x="190740" y="2908817"/>
            <a:ext cx="3008248" cy="1469039"/>
            <a:chOff x="2175444" y="2709367"/>
            <a:chExt cx="3008248" cy="1469039"/>
          </a:xfrm>
        </p:grpSpPr>
        <p:sp>
          <p:nvSpPr>
            <p:cNvPr id="54" name="Oval 53">
              <a:extLst>
                <a:ext uri="{FF2B5EF4-FFF2-40B4-BE49-F238E27FC236}">
                  <a16:creationId xmlns:a16="http://schemas.microsoft.com/office/drawing/2014/main" id="{A9F460DE-D7C1-2CBA-68DC-952CDF8C3FB3}"/>
                </a:ext>
              </a:extLst>
            </p:cNvPr>
            <p:cNvSpPr/>
            <p:nvPr/>
          </p:nvSpPr>
          <p:spPr>
            <a:xfrm>
              <a:off x="3714653" y="2709367"/>
              <a:ext cx="1469039" cy="1469039"/>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Oval 54">
              <a:extLst>
                <a:ext uri="{FF2B5EF4-FFF2-40B4-BE49-F238E27FC236}">
                  <a16:creationId xmlns:a16="http://schemas.microsoft.com/office/drawing/2014/main" id="{BCFC7654-081B-A84E-E717-6426AAE58444}"/>
                </a:ext>
              </a:extLst>
            </p:cNvPr>
            <p:cNvSpPr/>
            <p:nvPr/>
          </p:nvSpPr>
          <p:spPr>
            <a:xfrm>
              <a:off x="3802796" y="2797510"/>
              <a:ext cx="1292754" cy="1292754"/>
            </a:xfrm>
            <a:prstGeom prst="ellipse">
              <a:avLst/>
            </a:prstGeom>
            <a:solidFill>
              <a:schemeClr val="accent3"/>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Oval 55">
              <a:extLst>
                <a:ext uri="{FF2B5EF4-FFF2-40B4-BE49-F238E27FC236}">
                  <a16:creationId xmlns:a16="http://schemas.microsoft.com/office/drawing/2014/main" id="{BEC14BC5-132B-0C93-96F1-9A6712E6482E}"/>
                </a:ext>
              </a:extLst>
            </p:cNvPr>
            <p:cNvSpPr/>
            <p:nvPr/>
          </p:nvSpPr>
          <p:spPr>
            <a:xfrm>
              <a:off x="3890938" y="2885652"/>
              <a:ext cx="1116470" cy="1116470"/>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TextBox 56">
              <a:extLst>
                <a:ext uri="{FF2B5EF4-FFF2-40B4-BE49-F238E27FC236}">
                  <a16:creationId xmlns:a16="http://schemas.microsoft.com/office/drawing/2014/main" id="{3C490CC2-1D80-34EC-E9E7-1A930C53F987}"/>
                </a:ext>
              </a:extLst>
            </p:cNvPr>
            <p:cNvSpPr txBox="1"/>
            <p:nvPr/>
          </p:nvSpPr>
          <p:spPr>
            <a:xfrm>
              <a:off x="2175444" y="2892581"/>
              <a:ext cx="1775273" cy="830997"/>
            </a:xfrm>
            <a:prstGeom prst="rect">
              <a:avLst/>
            </a:prstGeom>
            <a:noFill/>
          </p:spPr>
          <p:txBody>
            <a:bodyPr wrap="square" rtlCol="0">
              <a:spAutoFit/>
            </a:bodyPr>
            <a:lstStyle/>
            <a:p>
              <a:pPr algn="ctr"/>
              <a:r>
                <a:rPr lang="en-US" sz="1600" b="1" dirty="0">
                  <a:solidFill>
                    <a:schemeClr val="bg1"/>
                  </a:solidFill>
                  <a:latin typeface="Cambria" panose="02040503050406030204" pitchFamily="18" charset="0"/>
                  <a:ea typeface="Cambria" panose="02040503050406030204" pitchFamily="18" charset="0"/>
                </a:rPr>
                <a:t>Secure guaranteed pension</a:t>
              </a:r>
              <a:endParaRPr lang="en-IN" sz="1600" b="1" dirty="0">
                <a:solidFill>
                  <a:schemeClr val="bg1"/>
                </a:solidFill>
                <a:latin typeface="Cambria" panose="02040503050406030204" pitchFamily="18" charset="0"/>
                <a:ea typeface="Cambria" panose="02040503050406030204" pitchFamily="18" charset="0"/>
              </a:endParaRPr>
            </a:p>
          </p:txBody>
        </p:sp>
        <p:sp>
          <p:nvSpPr>
            <p:cNvPr id="61" name="Rectangle 60">
              <a:extLst>
                <a:ext uri="{FF2B5EF4-FFF2-40B4-BE49-F238E27FC236}">
                  <a16:creationId xmlns:a16="http://schemas.microsoft.com/office/drawing/2014/main" id="{649C6820-A092-363A-ECA4-9770FFEB9DDD}"/>
                </a:ext>
              </a:extLst>
            </p:cNvPr>
            <p:cNvSpPr/>
            <p:nvPr/>
          </p:nvSpPr>
          <p:spPr>
            <a:xfrm>
              <a:off x="3889701" y="2954406"/>
              <a:ext cx="1116471" cy="923330"/>
            </a:xfrm>
            <a:prstGeom prst="rect">
              <a:avLst/>
            </a:prstGeom>
          </p:spPr>
          <p:txBody>
            <a:bodyPr wrap="square">
              <a:spAutoFit/>
            </a:bodyPr>
            <a:lstStyle/>
            <a:p>
              <a:pPr algn="ctr"/>
              <a:r>
                <a:rPr lang="en-GB" b="1" dirty="0">
                  <a:solidFill>
                    <a:schemeClr val="accent2"/>
                  </a:solidFill>
                  <a:latin typeface="Nunito" pitchFamily="2" charset="0"/>
                  <a:cs typeface="Times New Roman" panose="02020603050405020304" pitchFamily="18" charset="0"/>
                </a:rPr>
                <a:t>One national scheme</a:t>
              </a:r>
              <a:endParaRPr lang="en-IN" dirty="0"/>
            </a:p>
          </p:txBody>
        </p:sp>
      </p:grpSp>
      <p:sp>
        <p:nvSpPr>
          <p:cNvPr id="5" name="TextBox 4">
            <a:extLst>
              <a:ext uri="{FF2B5EF4-FFF2-40B4-BE49-F238E27FC236}">
                <a16:creationId xmlns:a16="http://schemas.microsoft.com/office/drawing/2014/main" id="{CDBB1F6F-EC91-08D6-DFEC-6B6B234C82EE}"/>
              </a:ext>
            </a:extLst>
          </p:cNvPr>
          <p:cNvSpPr txBox="1"/>
          <p:nvPr/>
        </p:nvSpPr>
        <p:spPr>
          <a:xfrm>
            <a:off x="4572000" y="1614973"/>
            <a:ext cx="4172420" cy="3393237"/>
          </a:xfrm>
          <a:prstGeom prst="rect">
            <a:avLst/>
          </a:prstGeom>
          <a:noFill/>
        </p:spPr>
        <p:txBody>
          <a:bodyPr wrap="square">
            <a:spAutoFit/>
          </a:bodyPr>
          <a:lstStyle/>
          <a:p>
            <a:pPr marL="288000" indent="-288000">
              <a:spcAft>
                <a:spcPts val="1700"/>
              </a:spcAft>
              <a:buFont typeface="Arial" panose="020B0604020202020204" pitchFamily="34" charset="0"/>
              <a:buChar char="•"/>
            </a:pPr>
            <a:r>
              <a:rPr lang="en-GB" sz="2200" dirty="0"/>
              <a:t>11 funds administer the Local Government Pension Scheme locally across Scotland</a:t>
            </a:r>
          </a:p>
          <a:p>
            <a:pPr marL="288000" indent="-288000">
              <a:spcAft>
                <a:spcPts val="1700"/>
              </a:spcAft>
              <a:buFont typeface="Arial" panose="020B0604020202020204" pitchFamily="34" charset="0"/>
              <a:buChar char="•"/>
            </a:pPr>
            <a:r>
              <a:rPr lang="en-GB" sz="2200" dirty="0"/>
              <a:t>The same LGPS regulations cover them all and are made by SPPA</a:t>
            </a:r>
          </a:p>
          <a:p>
            <a:pPr marL="288000" indent="-288000">
              <a:spcAft>
                <a:spcPts val="1700"/>
              </a:spcAft>
              <a:buFont typeface="Arial" panose="020B0604020202020204" pitchFamily="34" charset="0"/>
              <a:buChar char="•"/>
            </a:pPr>
            <a:r>
              <a:rPr lang="en-GB" sz="2200" dirty="0">
                <a:highlight>
                  <a:srgbClr val="FFFF00"/>
                </a:highlight>
              </a:rPr>
              <a:t>Administering authority details</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737107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197629C4-2041-1040-8A0A-64DFB8481196}"/>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55EB707C-5C74-5D27-005E-59BBB592B182}"/>
              </a:ext>
            </a:extLst>
          </p:cNvPr>
          <p:cNvSpPr txBox="1"/>
          <p:nvPr/>
        </p:nvSpPr>
        <p:spPr>
          <a:xfrm>
            <a:off x="356237" y="734853"/>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What is the LGPS?</a:t>
            </a:r>
            <a:endParaRPr lang="en-GB" sz="3200" b="1" dirty="0">
              <a:solidFill>
                <a:schemeClr val="accent2"/>
              </a:solidFill>
              <a:latin typeface="Franklin Gothic Medium" panose="020B0603020102020204" pitchFamily="34" charset="0"/>
            </a:endParaRPr>
          </a:p>
        </p:txBody>
      </p:sp>
      <p:grpSp>
        <p:nvGrpSpPr>
          <p:cNvPr id="4" name="Group 3">
            <a:extLst>
              <a:ext uri="{FF2B5EF4-FFF2-40B4-BE49-F238E27FC236}">
                <a16:creationId xmlns:a16="http://schemas.microsoft.com/office/drawing/2014/main" id="{6D580D63-AA45-D6E6-5AD2-00D161A66303}"/>
              </a:ext>
            </a:extLst>
          </p:cNvPr>
          <p:cNvGrpSpPr/>
          <p:nvPr/>
        </p:nvGrpSpPr>
        <p:grpSpPr>
          <a:xfrm>
            <a:off x="190740" y="2908817"/>
            <a:ext cx="3429105" cy="2921942"/>
            <a:chOff x="2175444" y="2709367"/>
            <a:chExt cx="3429105" cy="2921942"/>
          </a:xfrm>
        </p:grpSpPr>
        <p:sp>
          <p:nvSpPr>
            <p:cNvPr id="50" name="Freeform: Shape 49">
              <a:extLst>
                <a:ext uri="{FF2B5EF4-FFF2-40B4-BE49-F238E27FC236}">
                  <a16:creationId xmlns:a16="http://schemas.microsoft.com/office/drawing/2014/main" id="{32405DB6-7416-CB51-40A4-67DABE72AF5B}"/>
                </a:ext>
              </a:extLst>
            </p:cNvPr>
            <p:cNvSpPr/>
            <p:nvPr/>
          </p:nvSpPr>
          <p:spPr>
            <a:xfrm>
              <a:off x="2897678" y="3801906"/>
              <a:ext cx="2706871" cy="1829403"/>
            </a:xfrm>
            <a:custGeom>
              <a:avLst/>
              <a:gdLst>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15783 w 1658352"/>
                <a:gd name="connsiteY32" fmla="*/ 96318 h 1120775"/>
                <a:gd name="connsiteX33" fmla="*/ 450850 w 1658352"/>
                <a:gd name="connsiteY33" fmla="*/ 41275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50850 w 1658352"/>
                <a:gd name="connsiteY32" fmla="*/ 41275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27037 w 1658352"/>
                <a:gd name="connsiteY32" fmla="*/ 43657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198350 w 1658352"/>
                <a:gd name="connsiteY26" fmla="*/ 268174 h 1120775"/>
                <a:gd name="connsiteX27" fmla="*/ 367736 w 1658352"/>
                <a:gd name="connsiteY27" fmla="*/ 437560 h 1120775"/>
                <a:gd name="connsiteX28" fmla="*/ 537122 w 1658352"/>
                <a:gd name="connsiteY28" fmla="*/ 268174 h 1120775"/>
                <a:gd name="connsiteX29" fmla="*/ 433669 w 1658352"/>
                <a:gd name="connsiteY29" fmla="*/ 112099 h 1120775"/>
                <a:gd name="connsiteX30" fmla="*/ 419957 w 1658352"/>
                <a:gd name="connsiteY30" fmla="*/ 109331 h 1120775"/>
                <a:gd name="connsiteX31" fmla="*/ 427037 w 1658352"/>
                <a:gd name="connsiteY31" fmla="*/ 43657 h 1120775"/>
                <a:gd name="connsiteX32" fmla="*/ 596900 w 1658352"/>
                <a:gd name="connsiteY32"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169069 w 1658352"/>
                <a:gd name="connsiteY25" fmla="*/ 194469 h 1120775"/>
                <a:gd name="connsiteX26" fmla="*/ 200720 w 1658352"/>
                <a:gd name="connsiteY26" fmla="*/ 201315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27037 w 1658352"/>
                <a:gd name="connsiteY32" fmla="*/ 43657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23628 w 1658352"/>
                <a:gd name="connsiteY12" fmla="*/ 728888 h 1120775"/>
                <a:gd name="connsiteX13" fmla="*/ 1419440 w 1658352"/>
                <a:gd name="connsiteY13" fmla="*/ 739727 h 1120775"/>
                <a:gd name="connsiteX14" fmla="*/ 1441450 w 1658352"/>
                <a:gd name="connsiteY14" fmla="*/ 777875 h 1120775"/>
                <a:gd name="connsiteX15" fmla="*/ 1627188 w 1658352"/>
                <a:gd name="connsiteY15" fmla="*/ 1005682 h 1120775"/>
                <a:gd name="connsiteX16" fmla="*/ 1436688 w 1658352"/>
                <a:gd name="connsiteY16" fmla="*/ 1117600 h 1120775"/>
                <a:gd name="connsiteX17" fmla="*/ 1123950 w 1658352"/>
                <a:gd name="connsiteY17" fmla="*/ 895350 h 1120775"/>
                <a:gd name="connsiteX18" fmla="*/ 796925 w 1658352"/>
                <a:gd name="connsiteY18" fmla="*/ 882650 h 1120775"/>
                <a:gd name="connsiteX19" fmla="*/ 460375 w 1658352"/>
                <a:gd name="connsiteY19" fmla="*/ 1120775 h 1120775"/>
                <a:gd name="connsiteX20" fmla="*/ 38100 w 1658352"/>
                <a:gd name="connsiteY20" fmla="*/ 869950 h 1120775"/>
                <a:gd name="connsiteX21" fmla="*/ 76200 w 1658352"/>
                <a:gd name="connsiteY21" fmla="*/ 476250 h 1120775"/>
                <a:gd name="connsiteX22" fmla="*/ 0 w 1658352"/>
                <a:gd name="connsiteY22" fmla="*/ 342900 h 1120775"/>
                <a:gd name="connsiteX23" fmla="*/ 139700 w 1658352"/>
                <a:gd name="connsiteY23" fmla="*/ 219075 h 1120775"/>
                <a:gd name="connsiteX24" fmla="*/ 169069 w 1658352"/>
                <a:gd name="connsiteY24" fmla="*/ 194469 h 1120775"/>
                <a:gd name="connsiteX25" fmla="*/ 200720 w 1658352"/>
                <a:gd name="connsiteY25" fmla="*/ 201315 h 1120775"/>
                <a:gd name="connsiteX26" fmla="*/ 198350 w 1658352"/>
                <a:gd name="connsiteY26" fmla="*/ 268174 h 1120775"/>
                <a:gd name="connsiteX27" fmla="*/ 367736 w 1658352"/>
                <a:gd name="connsiteY27" fmla="*/ 437560 h 1120775"/>
                <a:gd name="connsiteX28" fmla="*/ 537122 w 1658352"/>
                <a:gd name="connsiteY28" fmla="*/ 268174 h 1120775"/>
                <a:gd name="connsiteX29" fmla="*/ 433669 w 1658352"/>
                <a:gd name="connsiteY29" fmla="*/ 112099 h 1120775"/>
                <a:gd name="connsiteX30" fmla="*/ 419957 w 1658352"/>
                <a:gd name="connsiteY30" fmla="*/ 109331 h 1120775"/>
                <a:gd name="connsiteX31" fmla="*/ 427037 w 1658352"/>
                <a:gd name="connsiteY31" fmla="*/ 43657 h 1120775"/>
                <a:gd name="connsiteX32" fmla="*/ 596900 w 1658352"/>
                <a:gd name="connsiteY32"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19440 w 1658352"/>
                <a:gd name="connsiteY12" fmla="*/ 739727 h 1120775"/>
                <a:gd name="connsiteX13" fmla="*/ 1441450 w 1658352"/>
                <a:gd name="connsiteY13" fmla="*/ 777875 h 1120775"/>
                <a:gd name="connsiteX14" fmla="*/ 1627188 w 1658352"/>
                <a:gd name="connsiteY14" fmla="*/ 1005682 h 1120775"/>
                <a:gd name="connsiteX15" fmla="*/ 1436688 w 1658352"/>
                <a:gd name="connsiteY15" fmla="*/ 1117600 h 1120775"/>
                <a:gd name="connsiteX16" fmla="*/ 1123950 w 1658352"/>
                <a:gd name="connsiteY16" fmla="*/ 895350 h 1120775"/>
                <a:gd name="connsiteX17" fmla="*/ 796925 w 1658352"/>
                <a:gd name="connsiteY17" fmla="*/ 882650 h 1120775"/>
                <a:gd name="connsiteX18" fmla="*/ 460375 w 1658352"/>
                <a:gd name="connsiteY18" fmla="*/ 1120775 h 1120775"/>
                <a:gd name="connsiteX19" fmla="*/ 38100 w 1658352"/>
                <a:gd name="connsiteY19" fmla="*/ 869950 h 1120775"/>
                <a:gd name="connsiteX20" fmla="*/ 76200 w 1658352"/>
                <a:gd name="connsiteY20" fmla="*/ 476250 h 1120775"/>
                <a:gd name="connsiteX21" fmla="*/ 0 w 1658352"/>
                <a:gd name="connsiteY21" fmla="*/ 342900 h 1120775"/>
                <a:gd name="connsiteX22" fmla="*/ 139700 w 1658352"/>
                <a:gd name="connsiteY22" fmla="*/ 219075 h 1120775"/>
                <a:gd name="connsiteX23" fmla="*/ 169069 w 1658352"/>
                <a:gd name="connsiteY23" fmla="*/ 194469 h 1120775"/>
                <a:gd name="connsiteX24" fmla="*/ 200720 w 1658352"/>
                <a:gd name="connsiteY24" fmla="*/ 201315 h 1120775"/>
                <a:gd name="connsiteX25" fmla="*/ 198350 w 1658352"/>
                <a:gd name="connsiteY25" fmla="*/ 268174 h 1120775"/>
                <a:gd name="connsiteX26" fmla="*/ 367736 w 1658352"/>
                <a:gd name="connsiteY26" fmla="*/ 437560 h 1120775"/>
                <a:gd name="connsiteX27" fmla="*/ 537122 w 1658352"/>
                <a:gd name="connsiteY27" fmla="*/ 268174 h 1120775"/>
                <a:gd name="connsiteX28" fmla="*/ 433669 w 1658352"/>
                <a:gd name="connsiteY28" fmla="*/ 112099 h 1120775"/>
                <a:gd name="connsiteX29" fmla="*/ 419957 w 1658352"/>
                <a:gd name="connsiteY29" fmla="*/ 109331 h 1120775"/>
                <a:gd name="connsiteX30" fmla="*/ 427037 w 1658352"/>
                <a:gd name="connsiteY30" fmla="*/ 43657 h 1120775"/>
                <a:gd name="connsiteX31" fmla="*/ 596900 w 1658352"/>
                <a:gd name="connsiteY31"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81668 w 1658352"/>
                <a:gd name="connsiteY6" fmla="*/ 506717 h 1120775"/>
                <a:gd name="connsiteX7" fmla="*/ 1514352 w 1658352"/>
                <a:gd name="connsiteY7" fmla="*/ 418768 h 1120775"/>
                <a:gd name="connsiteX8" fmla="*/ 1658352 w 1658352"/>
                <a:gd name="connsiteY8" fmla="*/ 562768 h 1120775"/>
                <a:gd name="connsiteX9" fmla="*/ 1514352 w 1658352"/>
                <a:gd name="connsiteY9" fmla="*/ 706768 h 1120775"/>
                <a:gd name="connsiteX10" fmla="*/ 1465756 w 1658352"/>
                <a:gd name="connsiteY10" fmla="*/ 696957 h 1120775"/>
                <a:gd name="connsiteX11" fmla="*/ 1419440 w 1658352"/>
                <a:gd name="connsiteY11" fmla="*/ 739727 h 1120775"/>
                <a:gd name="connsiteX12" fmla="*/ 1441450 w 1658352"/>
                <a:gd name="connsiteY12" fmla="*/ 777875 h 1120775"/>
                <a:gd name="connsiteX13" fmla="*/ 1627188 w 1658352"/>
                <a:gd name="connsiteY13" fmla="*/ 1005682 h 1120775"/>
                <a:gd name="connsiteX14" fmla="*/ 1436688 w 1658352"/>
                <a:gd name="connsiteY14" fmla="*/ 1117600 h 1120775"/>
                <a:gd name="connsiteX15" fmla="*/ 1123950 w 1658352"/>
                <a:gd name="connsiteY15" fmla="*/ 895350 h 1120775"/>
                <a:gd name="connsiteX16" fmla="*/ 796925 w 1658352"/>
                <a:gd name="connsiteY16" fmla="*/ 882650 h 1120775"/>
                <a:gd name="connsiteX17" fmla="*/ 460375 w 1658352"/>
                <a:gd name="connsiteY17" fmla="*/ 1120775 h 1120775"/>
                <a:gd name="connsiteX18" fmla="*/ 38100 w 1658352"/>
                <a:gd name="connsiteY18" fmla="*/ 869950 h 1120775"/>
                <a:gd name="connsiteX19" fmla="*/ 76200 w 1658352"/>
                <a:gd name="connsiteY19" fmla="*/ 476250 h 1120775"/>
                <a:gd name="connsiteX20" fmla="*/ 0 w 1658352"/>
                <a:gd name="connsiteY20" fmla="*/ 342900 h 1120775"/>
                <a:gd name="connsiteX21" fmla="*/ 139700 w 1658352"/>
                <a:gd name="connsiteY21" fmla="*/ 219075 h 1120775"/>
                <a:gd name="connsiteX22" fmla="*/ 169069 w 1658352"/>
                <a:gd name="connsiteY22" fmla="*/ 194469 h 1120775"/>
                <a:gd name="connsiteX23" fmla="*/ 200720 w 1658352"/>
                <a:gd name="connsiteY23" fmla="*/ 201315 h 1120775"/>
                <a:gd name="connsiteX24" fmla="*/ 198350 w 1658352"/>
                <a:gd name="connsiteY24" fmla="*/ 268174 h 1120775"/>
                <a:gd name="connsiteX25" fmla="*/ 367736 w 1658352"/>
                <a:gd name="connsiteY25" fmla="*/ 437560 h 1120775"/>
                <a:gd name="connsiteX26" fmla="*/ 537122 w 1658352"/>
                <a:gd name="connsiteY26" fmla="*/ 268174 h 1120775"/>
                <a:gd name="connsiteX27" fmla="*/ 433669 w 1658352"/>
                <a:gd name="connsiteY27" fmla="*/ 112099 h 1120775"/>
                <a:gd name="connsiteX28" fmla="*/ 419957 w 1658352"/>
                <a:gd name="connsiteY28" fmla="*/ 109331 h 1120775"/>
                <a:gd name="connsiteX29" fmla="*/ 427037 w 1658352"/>
                <a:gd name="connsiteY29" fmla="*/ 43657 h 1120775"/>
                <a:gd name="connsiteX30" fmla="*/ 596900 w 1658352"/>
                <a:gd name="connsiteY30"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72329 w 1658352"/>
                <a:gd name="connsiteY4" fmla="*/ 532678 h 1120775"/>
                <a:gd name="connsiteX5" fmla="*/ 1381668 w 1658352"/>
                <a:gd name="connsiteY5" fmla="*/ 506717 h 1120775"/>
                <a:gd name="connsiteX6" fmla="*/ 1514352 w 1658352"/>
                <a:gd name="connsiteY6" fmla="*/ 418768 h 1120775"/>
                <a:gd name="connsiteX7" fmla="*/ 1658352 w 1658352"/>
                <a:gd name="connsiteY7" fmla="*/ 562768 h 1120775"/>
                <a:gd name="connsiteX8" fmla="*/ 1514352 w 1658352"/>
                <a:gd name="connsiteY8" fmla="*/ 706768 h 1120775"/>
                <a:gd name="connsiteX9" fmla="*/ 1465756 w 1658352"/>
                <a:gd name="connsiteY9" fmla="*/ 696957 h 1120775"/>
                <a:gd name="connsiteX10" fmla="*/ 1419440 w 1658352"/>
                <a:gd name="connsiteY10" fmla="*/ 739727 h 1120775"/>
                <a:gd name="connsiteX11" fmla="*/ 1441450 w 1658352"/>
                <a:gd name="connsiteY11" fmla="*/ 777875 h 1120775"/>
                <a:gd name="connsiteX12" fmla="*/ 1627188 w 1658352"/>
                <a:gd name="connsiteY12" fmla="*/ 1005682 h 1120775"/>
                <a:gd name="connsiteX13" fmla="*/ 1436688 w 1658352"/>
                <a:gd name="connsiteY13" fmla="*/ 1117600 h 1120775"/>
                <a:gd name="connsiteX14" fmla="*/ 1123950 w 1658352"/>
                <a:gd name="connsiteY14" fmla="*/ 895350 h 1120775"/>
                <a:gd name="connsiteX15" fmla="*/ 796925 w 1658352"/>
                <a:gd name="connsiteY15" fmla="*/ 882650 h 1120775"/>
                <a:gd name="connsiteX16" fmla="*/ 460375 w 1658352"/>
                <a:gd name="connsiteY16" fmla="*/ 1120775 h 1120775"/>
                <a:gd name="connsiteX17" fmla="*/ 38100 w 1658352"/>
                <a:gd name="connsiteY17" fmla="*/ 869950 h 1120775"/>
                <a:gd name="connsiteX18" fmla="*/ 76200 w 1658352"/>
                <a:gd name="connsiteY18" fmla="*/ 476250 h 1120775"/>
                <a:gd name="connsiteX19" fmla="*/ 0 w 1658352"/>
                <a:gd name="connsiteY19" fmla="*/ 342900 h 1120775"/>
                <a:gd name="connsiteX20" fmla="*/ 139700 w 1658352"/>
                <a:gd name="connsiteY20" fmla="*/ 219075 h 1120775"/>
                <a:gd name="connsiteX21" fmla="*/ 169069 w 1658352"/>
                <a:gd name="connsiteY21" fmla="*/ 194469 h 1120775"/>
                <a:gd name="connsiteX22" fmla="*/ 200720 w 1658352"/>
                <a:gd name="connsiteY22" fmla="*/ 201315 h 1120775"/>
                <a:gd name="connsiteX23" fmla="*/ 198350 w 1658352"/>
                <a:gd name="connsiteY23" fmla="*/ 268174 h 1120775"/>
                <a:gd name="connsiteX24" fmla="*/ 367736 w 1658352"/>
                <a:gd name="connsiteY24" fmla="*/ 437560 h 1120775"/>
                <a:gd name="connsiteX25" fmla="*/ 537122 w 1658352"/>
                <a:gd name="connsiteY25" fmla="*/ 268174 h 1120775"/>
                <a:gd name="connsiteX26" fmla="*/ 433669 w 1658352"/>
                <a:gd name="connsiteY26" fmla="*/ 112099 h 1120775"/>
                <a:gd name="connsiteX27" fmla="*/ 419957 w 1658352"/>
                <a:gd name="connsiteY27" fmla="*/ 109331 h 1120775"/>
                <a:gd name="connsiteX28" fmla="*/ 427037 w 1658352"/>
                <a:gd name="connsiteY28" fmla="*/ 43657 h 1120775"/>
                <a:gd name="connsiteX29" fmla="*/ 596900 w 1658352"/>
                <a:gd name="connsiteY29" fmla="*/ 0 h 11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58352" h="1120775">
                  <a:moveTo>
                    <a:pt x="596900" y="0"/>
                  </a:moveTo>
                  <a:lnTo>
                    <a:pt x="1146175" y="152400"/>
                  </a:lnTo>
                  <a:lnTo>
                    <a:pt x="1295400" y="501650"/>
                  </a:lnTo>
                  <a:lnTo>
                    <a:pt x="1305509" y="522471"/>
                  </a:lnTo>
                  <a:lnTo>
                    <a:pt x="1372329" y="532678"/>
                  </a:lnTo>
                  <a:lnTo>
                    <a:pt x="1381668" y="506717"/>
                  </a:lnTo>
                  <a:cubicBezTo>
                    <a:pt x="1403529" y="455033"/>
                    <a:pt x="1454705" y="418768"/>
                    <a:pt x="1514352" y="418768"/>
                  </a:cubicBezTo>
                  <a:cubicBezTo>
                    <a:pt x="1593881" y="418768"/>
                    <a:pt x="1658352" y="483239"/>
                    <a:pt x="1658352" y="562768"/>
                  </a:cubicBezTo>
                  <a:cubicBezTo>
                    <a:pt x="1658352" y="642297"/>
                    <a:pt x="1593881" y="706768"/>
                    <a:pt x="1514352" y="706768"/>
                  </a:cubicBezTo>
                  <a:lnTo>
                    <a:pt x="1465756" y="696957"/>
                  </a:lnTo>
                  <a:lnTo>
                    <a:pt x="1419440" y="739727"/>
                  </a:lnTo>
                  <a:lnTo>
                    <a:pt x="1441450" y="777875"/>
                  </a:lnTo>
                  <a:lnTo>
                    <a:pt x="1627188" y="1005682"/>
                  </a:lnTo>
                  <a:lnTo>
                    <a:pt x="1436688" y="1117600"/>
                  </a:lnTo>
                  <a:lnTo>
                    <a:pt x="1123950" y="895350"/>
                  </a:lnTo>
                  <a:lnTo>
                    <a:pt x="796925" y="882650"/>
                  </a:lnTo>
                  <a:lnTo>
                    <a:pt x="460375" y="1120775"/>
                  </a:lnTo>
                  <a:lnTo>
                    <a:pt x="38100" y="869950"/>
                  </a:lnTo>
                  <a:lnTo>
                    <a:pt x="76200" y="476250"/>
                  </a:lnTo>
                  <a:lnTo>
                    <a:pt x="0" y="342900"/>
                  </a:lnTo>
                  <a:lnTo>
                    <a:pt x="139700" y="219075"/>
                  </a:lnTo>
                  <a:cubicBezTo>
                    <a:pt x="167878" y="194337"/>
                    <a:pt x="158899" y="197429"/>
                    <a:pt x="169069" y="194469"/>
                  </a:cubicBezTo>
                  <a:cubicBezTo>
                    <a:pt x="179239" y="191509"/>
                    <a:pt x="195840" y="189031"/>
                    <a:pt x="200720" y="201315"/>
                  </a:cubicBezTo>
                  <a:lnTo>
                    <a:pt x="198350" y="268174"/>
                  </a:lnTo>
                  <a:cubicBezTo>
                    <a:pt x="198350" y="361723"/>
                    <a:pt x="274187" y="437560"/>
                    <a:pt x="367736" y="437560"/>
                  </a:cubicBezTo>
                  <a:cubicBezTo>
                    <a:pt x="461285" y="437560"/>
                    <a:pt x="537122" y="361723"/>
                    <a:pt x="537122" y="268174"/>
                  </a:cubicBezTo>
                  <a:cubicBezTo>
                    <a:pt x="537122" y="198012"/>
                    <a:pt x="494464" y="137814"/>
                    <a:pt x="433669" y="112099"/>
                  </a:cubicBezTo>
                  <a:lnTo>
                    <a:pt x="419957" y="109331"/>
                  </a:lnTo>
                  <a:lnTo>
                    <a:pt x="427037" y="43657"/>
                  </a:lnTo>
                  <a:lnTo>
                    <a:pt x="596900" y="0"/>
                  </a:lnTo>
                  <a:close/>
                </a:path>
              </a:pathLst>
            </a:custGeom>
            <a:solidFill>
              <a:schemeClr val="accent6"/>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Oval 53">
              <a:extLst>
                <a:ext uri="{FF2B5EF4-FFF2-40B4-BE49-F238E27FC236}">
                  <a16:creationId xmlns:a16="http://schemas.microsoft.com/office/drawing/2014/main" id="{A9F460DE-D7C1-2CBA-68DC-952CDF8C3FB3}"/>
                </a:ext>
              </a:extLst>
            </p:cNvPr>
            <p:cNvSpPr/>
            <p:nvPr/>
          </p:nvSpPr>
          <p:spPr>
            <a:xfrm>
              <a:off x="3714653" y="2709367"/>
              <a:ext cx="1469039" cy="1469039"/>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Oval 54">
              <a:extLst>
                <a:ext uri="{FF2B5EF4-FFF2-40B4-BE49-F238E27FC236}">
                  <a16:creationId xmlns:a16="http://schemas.microsoft.com/office/drawing/2014/main" id="{BCFC7654-081B-A84E-E717-6426AAE58444}"/>
                </a:ext>
              </a:extLst>
            </p:cNvPr>
            <p:cNvSpPr/>
            <p:nvPr/>
          </p:nvSpPr>
          <p:spPr>
            <a:xfrm>
              <a:off x="3802796" y="2797510"/>
              <a:ext cx="1292754" cy="1292754"/>
            </a:xfrm>
            <a:prstGeom prst="ellipse">
              <a:avLst/>
            </a:prstGeom>
            <a:solidFill>
              <a:schemeClr val="accent3"/>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Oval 55">
              <a:extLst>
                <a:ext uri="{FF2B5EF4-FFF2-40B4-BE49-F238E27FC236}">
                  <a16:creationId xmlns:a16="http://schemas.microsoft.com/office/drawing/2014/main" id="{BEC14BC5-132B-0C93-96F1-9A6712E6482E}"/>
                </a:ext>
              </a:extLst>
            </p:cNvPr>
            <p:cNvSpPr/>
            <p:nvPr/>
          </p:nvSpPr>
          <p:spPr>
            <a:xfrm>
              <a:off x="3890938" y="2885652"/>
              <a:ext cx="1116470" cy="1116470"/>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TextBox 56">
              <a:extLst>
                <a:ext uri="{FF2B5EF4-FFF2-40B4-BE49-F238E27FC236}">
                  <a16:creationId xmlns:a16="http://schemas.microsoft.com/office/drawing/2014/main" id="{3C490CC2-1D80-34EC-E9E7-1A930C53F987}"/>
                </a:ext>
              </a:extLst>
            </p:cNvPr>
            <p:cNvSpPr txBox="1"/>
            <p:nvPr/>
          </p:nvSpPr>
          <p:spPr>
            <a:xfrm>
              <a:off x="2175444" y="2892581"/>
              <a:ext cx="1775273" cy="830997"/>
            </a:xfrm>
            <a:prstGeom prst="rect">
              <a:avLst/>
            </a:prstGeom>
            <a:noFill/>
          </p:spPr>
          <p:txBody>
            <a:bodyPr wrap="square" rtlCol="0">
              <a:spAutoFit/>
            </a:bodyPr>
            <a:lstStyle/>
            <a:p>
              <a:pPr algn="ctr"/>
              <a:r>
                <a:rPr lang="en-US" sz="1600" b="1" dirty="0">
                  <a:solidFill>
                    <a:schemeClr val="bg1"/>
                  </a:solidFill>
                  <a:latin typeface="Cambria" panose="02040503050406030204" pitchFamily="18" charset="0"/>
                  <a:ea typeface="Cambria" panose="02040503050406030204" pitchFamily="18" charset="0"/>
                </a:rPr>
                <a:t>Secure guaranteed pension</a:t>
              </a:r>
              <a:endParaRPr lang="en-IN" sz="1600" b="1" dirty="0">
                <a:solidFill>
                  <a:schemeClr val="bg1"/>
                </a:solidFill>
                <a:latin typeface="Cambria" panose="02040503050406030204" pitchFamily="18" charset="0"/>
                <a:ea typeface="Cambria" panose="02040503050406030204" pitchFamily="18" charset="0"/>
              </a:endParaRPr>
            </a:p>
          </p:txBody>
        </p:sp>
        <p:sp>
          <p:nvSpPr>
            <p:cNvPr id="59" name="TextBox 58">
              <a:extLst>
                <a:ext uri="{FF2B5EF4-FFF2-40B4-BE49-F238E27FC236}">
                  <a16:creationId xmlns:a16="http://schemas.microsoft.com/office/drawing/2014/main" id="{1A9122A1-783B-14B7-2E74-4649F1BA64C4}"/>
                </a:ext>
              </a:extLst>
            </p:cNvPr>
            <p:cNvSpPr txBox="1"/>
            <p:nvPr/>
          </p:nvSpPr>
          <p:spPr>
            <a:xfrm>
              <a:off x="3108914" y="4468930"/>
              <a:ext cx="1947252" cy="584775"/>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Over 600,000 members</a:t>
              </a:r>
              <a:endParaRPr lang="en-IN" sz="1600" b="1" dirty="0">
                <a:solidFill>
                  <a:schemeClr val="bg1"/>
                </a:solidFill>
                <a:latin typeface="Nunito" pitchFamily="2" charset="0"/>
                <a:ea typeface="Cambria" panose="02040503050406030204" pitchFamily="18" charset="0"/>
              </a:endParaRPr>
            </a:p>
          </p:txBody>
        </p:sp>
        <p:sp>
          <p:nvSpPr>
            <p:cNvPr id="61" name="Rectangle 60">
              <a:extLst>
                <a:ext uri="{FF2B5EF4-FFF2-40B4-BE49-F238E27FC236}">
                  <a16:creationId xmlns:a16="http://schemas.microsoft.com/office/drawing/2014/main" id="{649C6820-A092-363A-ECA4-9770FFEB9DDD}"/>
                </a:ext>
              </a:extLst>
            </p:cNvPr>
            <p:cNvSpPr/>
            <p:nvPr/>
          </p:nvSpPr>
          <p:spPr>
            <a:xfrm>
              <a:off x="3889701" y="2954406"/>
              <a:ext cx="1116471" cy="923330"/>
            </a:xfrm>
            <a:prstGeom prst="rect">
              <a:avLst/>
            </a:prstGeom>
          </p:spPr>
          <p:txBody>
            <a:bodyPr wrap="square">
              <a:spAutoFit/>
            </a:bodyPr>
            <a:lstStyle/>
            <a:p>
              <a:pPr algn="ctr"/>
              <a:r>
                <a:rPr lang="en-GB" b="1" dirty="0">
                  <a:solidFill>
                    <a:schemeClr val="bg1">
                      <a:lumMod val="75000"/>
                    </a:schemeClr>
                  </a:solidFill>
                  <a:latin typeface="Nunito" pitchFamily="2" charset="0"/>
                  <a:cs typeface="Times New Roman" panose="02020603050405020304" pitchFamily="18" charset="0"/>
                </a:rPr>
                <a:t>One national scheme</a:t>
              </a:r>
              <a:endParaRPr lang="en-IN" dirty="0">
                <a:solidFill>
                  <a:schemeClr val="bg1">
                    <a:lumMod val="75000"/>
                  </a:schemeClr>
                </a:solidFill>
              </a:endParaRPr>
            </a:p>
          </p:txBody>
        </p:sp>
      </p:grpSp>
      <p:sp>
        <p:nvSpPr>
          <p:cNvPr id="5" name="TextBox 4">
            <a:extLst>
              <a:ext uri="{FF2B5EF4-FFF2-40B4-BE49-F238E27FC236}">
                <a16:creationId xmlns:a16="http://schemas.microsoft.com/office/drawing/2014/main" id="{6C1A22FF-1662-B75B-137D-DEBD6E593285}"/>
              </a:ext>
            </a:extLst>
          </p:cNvPr>
          <p:cNvSpPr txBox="1"/>
          <p:nvPr/>
        </p:nvSpPr>
        <p:spPr>
          <a:xfrm>
            <a:off x="4572000" y="1614973"/>
            <a:ext cx="4172420" cy="4093428"/>
          </a:xfrm>
          <a:prstGeom prst="rect">
            <a:avLst/>
          </a:prstGeom>
          <a:noFill/>
        </p:spPr>
        <p:txBody>
          <a:bodyPr wrap="square">
            <a:spAutoFit/>
          </a:bodyPr>
          <a:lstStyle/>
          <a:p>
            <a:pPr marL="285750" indent="-285750">
              <a:buFont typeface="Arial" panose="020B0604020202020204" pitchFamily="34" charset="0"/>
              <a:buChar char="•"/>
            </a:pPr>
            <a:r>
              <a:rPr lang="en-GB" sz="2200" dirty="0"/>
              <a:t>One of the largest pension schemes in the UK</a:t>
            </a:r>
            <a:br>
              <a:rPr lang="en-GB" sz="2200" dirty="0"/>
            </a:br>
            <a:endParaRPr lang="en-GB" sz="2200" dirty="0"/>
          </a:p>
          <a:p>
            <a:pPr marL="285750" indent="-285750">
              <a:buFont typeface="Arial" panose="020B0604020202020204" pitchFamily="34" charset="0"/>
              <a:buChar char="•"/>
            </a:pPr>
            <a:r>
              <a:rPr lang="en-GB" sz="2200" dirty="0"/>
              <a:t>Over 260,000 people paying into the Scheme</a:t>
            </a:r>
            <a:br>
              <a:rPr lang="en-GB" sz="2200" dirty="0"/>
            </a:br>
            <a:endParaRPr lang="en-GB" sz="2200" dirty="0"/>
          </a:p>
          <a:p>
            <a:pPr marL="285750" indent="-285750">
              <a:buFont typeface="Arial" panose="020B0604020202020204" pitchFamily="34" charset="0"/>
              <a:buChar char="•"/>
            </a:pPr>
            <a:r>
              <a:rPr lang="en-GB" sz="2200" dirty="0"/>
              <a:t>Over 200,000 people being paid a pension</a:t>
            </a:r>
            <a:br>
              <a:rPr lang="en-GB" sz="2200" dirty="0"/>
            </a:br>
            <a:endParaRPr lang="en-GB" sz="2200" dirty="0"/>
          </a:p>
          <a:p>
            <a:pPr marL="285750" indent="-285750">
              <a:buFont typeface="Arial" panose="020B0604020202020204" pitchFamily="34" charset="0"/>
              <a:buChar char="•"/>
            </a:pPr>
            <a:r>
              <a:rPr lang="en-GB" sz="2200" dirty="0"/>
              <a:t>170,000 people have a pension they have not yet taken</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846128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197629C4-2041-1040-8A0A-64DFB8481196}"/>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55EB707C-5C74-5D27-005E-59BBB592B182}"/>
              </a:ext>
            </a:extLst>
          </p:cNvPr>
          <p:cNvSpPr txBox="1"/>
          <p:nvPr/>
        </p:nvSpPr>
        <p:spPr>
          <a:xfrm>
            <a:off x="356237" y="734853"/>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What is the LGPS?</a:t>
            </a:r>
            <a:endParaRPr lang="en-GB" sz="3200" b="1" dirty="0">
              <a:solidFill>
                <a:schemeClr val="accent2"/>
              </a:solidFill>
              <a:latin typeface="Franklin Gothic Medium" panose="020B0603020102020204" pitchFamily="34" charset="0"/>
            </a:endParaRPr>
          </a:p>
        </p:txBody>
      </p:sp>
      <p:grpSp>
        <p:nvGrpSpPr>
          <p:cNvPr id="4" name="Group 3">
            <a:extLst>
              <a:ext uri="{FF2B5EF4-FFF2-40B4-BE49-F238E27FC236}">
                <a16:creationId xmlns:a16="http://schemas.microsoft.com/office/drawing/2014/main" id="{6D580D63-AA45-D6E6-5AD2-00D161A66303}"/>
              </a:ext>
            </a:extLst>
          </p:cNvPr>
          <p:cNvGrpSpPr/>
          <p:nvPr/>
        </p:nvGrpSpPr>
        <p:grpSpPr>
          <a:xfrm>
            <a:off x="182250" y="1675734"/>
            <a:ext cx="3437595" cy="4155025"/>
            <a:chOff x="2166954" y="1476284"/>
            <a:chExt cx="3437595" cy="4155025"/>
          </a:xfrm>
        </p:grpSpPr>
        <p:sp>
          <p:nvSpPr>
            <p:cNvPr id="50" name="Freeform: Shape 49">
              <a:extLst>
                <a:ext uri="{FF2B5EF4-FFF2-40B4-BE49-F238E27FC236}">
                  <a16:creationId xmlns:a16="http://schemas.microsoft.com/office/drawing/2014/main" id="{32405DB6-7416-CB51-40A4-67DABE72AF5B}"/>
                </a:ext>
              </a:extLst>
            </p:cNvPr>
            <p:cNvSpPr/>
            <p:nvPr/>
          </p:nvSpPr>
          <p:spPr>
            <a:xfrm>
              <a:off x="2897678" y="3801906"/>
              <a:ext cx="2706871" cy="1829403"/>
            </a:xfrm>
            <a:custGeom>
              <a:avLst/>
              <a:gdLst>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15783 w 1658352"/>
                <a:gd name="connsiteY32" fmla="*/ 96318 h 1120775"/>
                <a:gd name="connsiteX33" fmla="*/ 450850 w 1658352"/>
                <a:gd name="connsiteY33" fmla="*/ 41275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50850 w 1658352"/>
                <a:gd name="connsiteY32" fmla="*/ 41275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27037 w 1658352"/>
                <a:gd name="connsiteY32" fmla="*/ 43657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198350 w 1658352"/>
                <a:gd name="connsiteY26" fmla="*/ 268174 h 1120775"/>
                <a:gd name="connsiteX27" fmla="*/ 367736 w 1658352"/>
                <a:gd name="connsiteY27" fmla="*/ 437560 h 1120775"/>
                <a:gd name="connsiteX28" fmla="*/ 537122 w 1658352"/>
                <a:gd name="connsiteY28" fmla="*/ 268174 h 1120775"/>
                <a:gd name="connsiteX29" fmla="*/ 433669 w 1658352"/>
                <a:gd name="connsiteY29" fmla="*/ 112099 h 1120775"/>
                <a:gd name="connsiteX30" fmla="*/ 419957 w 1658352"/>
                <a:gd name="connsiteY30" fmla="*/ 109331 h 1120775"/>
                <a:gd name="connsiteX31" fmla="*/ 427037 w 1658352"/>
                <a:gd name="connsiteY31" fmla="*/ 43657 h 1120775"/>
                <a:gd name="connsiteX32" fmla="*/ 596900 w 1658352"/>
                <a:gd name="connsiteY32"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169069 w 1658352"/>
                <a:gd name="connsiteY25" fmla="*/ 194469 h 1120775"/>
                <a:gd name="connsiteX26" fmla="*/ 200720 w 1658352"/>
                <a:gd name="connsiteY26" fmla="*/ 201315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27037 w 1658352"/>
                <a:gd name="connsiteY32" fmla="*/ 43657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23628 w 1658352"/>
                <a:gd name="connsiteY12" fmla="*/ 728888 h 1120775"/>
                <a:gd name="connsiteX13" fmla="*/ 1419440 w 1658352"/>
                <a:gd name="connsiteY13" fmla="*/ 739727 h 1120775"/>
                <a:gd name="connsiteX14" fmla="*/ 1441450 w 1658352"/>
                <a:gd name="connsiteY14" fmla="*/ 777875 h 1120775"/>
                <a:gd name="connsiteX15" fmla="*/ 1627188 w 1658352"/>
                <a:gd name="connsiteY15" fmla="*/ 1005682 h 1120775"/>
                <a:gd name="connsiteX16" fmla="*/ 1436688 w 1658352"/>
                <a:gd name="connsiteY16" fmla="*/ 1117600 h 1120775"/>
                <a:gd name="connsiteX17" fmla="*/ 1123950 w 1658352"/>
                <a:gd name="connsiteY17" fmla="*/ 895350 h 1120775"/>
                <a:gd name="connsiteX18" fmla="*/ 796925 w 1658352"/>
                <a:gd name="connsiteY18" fmla="*/ 882650 h 1120775"/>
                <a:gd name="connsiteX19" fmla="*/ 460375 w 1658352"/>
                <a:gd name="connsiteY19" fmla="*/ 1120775 h 1120775"/>
                <a:gd name="connsiteX20" fmla="*/ 38100 w 1658352"/>
                <a:gd name="connsiteY20" fmla="*/ 869950 h 1120775"/>
                <a:gd name="connsiteX21" fmla="*/ 76200 w 1658352"/>
                <a:gd name="connsiteY21" fmla="*/ 476250 h 1120775"/>
                <a:gd name="connsiteX22" fmla="*/ 0 w 1658352"/>
                <a:gd name="connsiteY22" fmla="*/ 342900 h 1120775"/>
                <a:gd name="connsiteX23" fmla="*/ 139700 w 1658352"/>
                <a:gd name="connsiteY23" fmla="*/ 219075 h 1120775"/>
                <a:gd name="connsiteX24" fmla="*/ 169069 w 1658352"/>
                <a:gd name="connsiteY24" fmla="*/ 194469 h 1120775"/>
                <a:gd name="connsiteX25" fmla="*/ 200720 w 1658352"/>
                <a:gd name="connsiteY25" fmla="*/ 201315 h 1120775"/>
                <a:gd name="connsiteX26" fmla="*/ 198350 w 1658352"/>
                <a:gd name="connsiteY26" fmla="*/ 268174 h 1120775"/>
                <a:gd name="connsiteX27" fmla="*/ 367736 w 1658352"/>
                <a:gd name="connsiteY27" fmla="*/ 437560 h 1120775"/>
                <a:gd name="connsiteX28" fmla="*/ 537122 w 1658352"/>
                <a:gd name="connsiteY28" fmla="*/ 268174 h 1120775"/>
                <a:gd name="connsiteX29" fmla="*/ 433669 w 1658352"/>
                <a:gd name="connsiteY29" fmla="*/ 112099 h 1120775"/>
                <a:gd name="connsiteX30" fmla="*/ 419957 w 1658352"/>
                <a:gd name="connsiteY30" fmla="*/ 109331 h 1120775"/>
                <a:gd name="connsiteX31" fmla="*/ 427037 w 1658352"/>
                <a:gd name="connsiteY31" fmla="*/ 43657 h 1120775"/>
                <a:gd name="connsiteX32" fmla="*/ 596900 w 1658352"/>
                <a:gd name="connsiteY32"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19440 w 1658352"/>
                <a:gd name="connsiteY12" fmla="*/ 739727 h 1120775"/>
                <a:gd name="connsiteX13" fmla="*/ 1441450 w 1658352"/>
                <a:gd name="connsiteY13" fmla="*/ 777875 h 1120775"/>
                <a:gd name="connsiteX14" fmla="*/ 1627188 w 1658352"/>
                <a:gd name="connsiteY14" fmla="*/ 1005682 h 1120775"/>
                <a:gd name="connsiteX15" fmla="*/ 1436688 w 1658352"/>
                <a:gd name="connsiteY15" fmla="*/ 1117600 h 1120775"/>
                <a:gd name="connsiteX16" fmla="*/ 1123950 w 1658352"/>
                <a:gd name="connsiteY16" fmla="*/ 895350 h 1120775"/>
                <a:gd name="connsiteX17" fmla="*/ 796925 w 1658352"/>
                <a:gd name="connsiteY17" fmla="*/ 882650 h 1120775"/>
                <a:gd name="connsiteX18" fmla="*/ 460375 w 1658352"/>
                <a:gd name="connsiteY18" fmla="*/ 1120775 h 1120775"/>
                <a:gd name="connsiteX19" fmla="*/ 38100 w 1658352"/>
                <a:gd name="connsiteY19" fmla="*/ 869950 h 1120775"/>
                <a:gd name="connsiteX20" fmla="*/ 76200 w 1658352"/>
                <a:gd name="connsiteY20" fmla="*/ 476250 h 1120775"/>
                <a:gd name="connsiteX21" fmla="*/ 0 w 1658352"/>
                <a:gd name="connsiteY21" fmla="*/ 342900 h 1120775"/>
                <a:gd name="connsiteX22" fmla="*/ 139700 w 1658352"/>
                <a:gd name="connsiteY22" fmla="*/ 219075 h 1120775"/>
                <a:gd name="connsiteX23" fmla="*/ 169069 w 1658352"/>
                <a:gd name="connsiteY23" fmla="*/ 194469 h 1120775"/>
                <a:gd name="connsiteX24" fmla="*/ 200720 w 1658352"/>
                <a:gd name="connsiteY24" fmla="*/ 201315 h 1120775"/>
                <a:gd name="connsiteX25" fmla="*/ 198350 w 1658352"/>
                <a:gd name="connsiteY25" fmla="*/ 268174 h 1120775"/>
                <a:gd name="connsiteX26" fmla="*/ 367736 w 1658352"/>
                <a:gd name="connsiteY26" fmla="*/ 437560 h 1120775"/>
                <a:gd name="connsiteX27" fmla="*/ 537122 w 1658352"/>
                <a:gd name="connsiteY27" fmla="*/ 268174 h 1120775"/>
                <a:gd name="connsiteX28" fmla="*/ 433669 w 1658352"/>
                <a:gd name="connsiteY28" fmla="*/ 112099 h 1120775"/>
                <a:gd name="connsiteX29" fmla="*/ 419957 w 1658352"/>
                <a:gd name="connsiteY29" fmla="*/ 109331 h 1120775"/>
                <a:gd name="connsiteX30" fmla="*/ 427037 w 1658352"/>
                <a:gd name="connsiteY30" fmla="*/ 43657 h 1120775"/>
                <a:gd name="connsiteX31" fmla="*/ 596900 w 1658352"/>
                <a:gd name="connsiteY31"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81668 w 1658352"/>
                <a:gd name="connsiteY6" fmla="*/ 506717 h 1120775"/>
                <a:gd name="connsiteX7" fmla="*/ 1514352 w 1658352"/>
                <a:gd name="connsiteY7" fmla="*/ 418768 h 1120775"/>
                <a:gd name="connsiteX8" fmla="*/ 1658352 w 1658352"/>
                <a:gd name="connsiteY8" fmla="*/ 562768 h 1120775"/>
                <a:gd name="connsiteX9" fmla="*/ 1514352 w 1658352"/>
                <a:gd name="connsiteY9" fmla="*/ 706768 h 1120775"/>
                <a:gd name="connsiteX10" fmla="*/ 1465756 w 1658352"/>
                <a:gd name="connsiteY10" fmla="*/ 696957 h 1120775"/>
                <a:gd name="connsiteX11" fmla="*/ 1419440 w 1658352"/>
                <a:gd name="connsiteY11" fmla="*/ 739727 h 1120775"/>
                <a:gd name="connsiteX12" fmla="*/ 1441450 w 1658352"/>
                <a:gd name="connsiteY12" fmla="*/ 777875 h 1120775"/>
                <a:gd name="connsiteX13" fmla="*/ 1627188 w 1658352"/>
                <a:gd name="connsiteY13" fmla="*/ 1005682 h 1120775"/>
                <a:gd name="connsiteX14" fmla="*/ 1436688 w 1658352"/>
                <a:gd name="connsiteY14" fmla="*/ 1117600 h 1120775"/>
                <a:gd name="connsiteX15" fmla="*/ 1123950 w 1658352"/>
                <a:gd name="connsiteY15" fmla="*/ 895350 h 1120775"/>
                <a:gd name="connsiteX16" fmla="*/ 796925 w 1658352"/>
                <a:gd name="connsiteY16" fmla="*/ 882650 h 1120775"/>
                <a:gd name="connsiteX17" fmla="*/ 460375 w 1658352"/>
                <a:gd name="connsiteY17" fmla="*/ 1120775 h 1120775"/>
                <a:gd name="connsiteX18" fmla="*/ 38100 w 1658352"/>
                <a:gd name="connsiteY18" fmla="*/ 869950 h 1120775"/>
                <a:gd name="connsiteX19" fmla="*/ 76200 w 1658352"/>
                <a:gd name="connsiteY19" fmla="*/ 476250 h 1120775"/>
                <a:gd name="connsiteX20" fmla="*/ 0 w 1658352"/>
                <a:gd name="connsiteY20" fmla="*/ 342900 h 1120775"/>
                <a:gd name="connsiteX21" fmla="*/ 139700 w 1658352"/>
                <a:gd name="connsiteY21" fmla="*/ 219075 h 1120775"/>
                <a:gd name="connsiteX22" fmla="*/ 169069 w 1658352"/>
                <a:gd name="connsiteY22" fmla="*/ 194469 h 1120775"/>
                <a:gd name="connsiteX23" fmla="*/ 200720 w 1658352"/>
                <a:gd name="connsiteY23" fmla="*/ 201315 h 1120775"/>
                <a:gd name="connsiteX24" fmla="*/ 198350 w 1658352"/>
                <a:gd name="connsiteY24" fmla="*/ 268174 h 1120775"/>
                <a:gd name="connsiteX25" fmla="*/ 367736 w 1658352"/>
                <a:gd name="connsiteY25" fmla="*/ 437560 h 1120775"/>
                <a:gd name="connsiteX26" fmla="*/ 537122 w 1658352"/>
                <a:gd name="connsiteY26" fmla="*/ 268174 h 1120775"/>
                <a:gd name="connsiteX27" fmla="*/ 433669 w 1658352"/>
                <a:gd name="connsiteY27" fmla="*/ 112099 h 1120775"/>
                <a:gd name="connsiteX28" fmla="*/ 419957 w 1658352"/>
                <a:gd name="connsiteY28" fmla="*/ 109331 h 1120775"/>
                <a:gd name="connsiteX29" fmla="*/ 427037 w 1658352"/>
                <a:gd name="connsiteY29" fmla="*/ 43657 h 1120775"/>
                <a:gd name="connsiteX30" fmla="*/ 596900 w 1658352"/>
                <a:gd name="connsiteY30"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72329 w 1658352"/>
                <a:gd name="connsiteY4" fmla="*/ 532678 h 1120775"/>
                <a:gd name="connsiteX5" fmla="*/ 1381668 w 1658352"/>
                <a:gd name="connsiteY5" fmla="*/ 506717 h 1120775"/>
                <a:gd name="connsiteX6" fmla="*/ 1514352 w 1658352"/>
                <a:gd name="connsiteY6" fmla="*/ 418768 h 1120775"/>
                <a:gd name="connsiteX7" fmla="*/ 1658352 w 1658352"/>
                <a:gd name="connsiteY7" fmla="*/ 562768 h 1120775"/>
                <a:gd name="connsiteX8" fmla="*/ 1514352 w 1658352"/>
                <a:gd name="connsiteY8" fmla="*/ 706768 h 1120775"/>
                <a:gd name="connsiteX9" fmla="*/ 1465756 w 1658352"/>
                <a:gd name="connsiteY9" fmla="*/ 696957 h 1120775"/>
                <a:gd name="connsiteX10" fmla="*/ 1419440 w 1658352"/>
                <a:gd name="connsiteY10" fmla="*/ 739727 h 1120775"/>
                <a:gd name="connsiteX11" fmla="*/ 1441450 w 1658352"/>
                <a:gd name="connsiteY11" fmla="*/ 777875 h 1120775"/>
                <a:gd name="connsiteX12" fmla="*/ 1627188 w 1658352"/>
                <a:gd name="connsiteY12" fmla="*/ 1005682 h 1120775"/>
                <a:gd name="connsiteX13" fmla="*/ 1436688 w 1658352"/>
                <a:gd name="connsiteY13" fmla="*/ 1117600 h 1120775"/>
                <a:gd name="connsiteX14" fmla="*/ 1123950 w 1658352"/>
                <a:gd name="connsiteY14" fmla="*/ 895350 h 1120775"/>
                <a:gd name="connsiteX15" fmla="*/ 796925 w 1658352"/>
                <a:gd name="connsiteY15" fmla="*/ 882650 h 1120775"/>
                <a:gd name="connsiteX16" fmla="*/ 460375 w 1658352"/>
                <a:gd name="connsiteY16" fmla="*/ 1120775 h 1120775"/>
                <a:gd name="connsiteX17" fmla="*/ 38100 w 1658352"/>
                <a:gd name="connsiteY17" fmla="*/ 869950 h 1120775"/>
                <a:gd name="connsiteX18" fmla="*/ 76200 w 1658352"/>
                <a:gd name="connsiteY18" fmla="*/ 476250 h 1120775"/>
                <a:gd name="connsiteX19" fmla="*/ 0 w 1658352"/>
                <a:gd name="connsiteY19" fmla="*/ 342900 h 1120775"/>
                <a:gd name="connsiteX20" fmla="*/ 139700 w 1658352"/>
                <a:gd name="connsiteY20" fmla="*/ 219075 h 1120775"/>
                <a:gd name="connsiteX21" fmla="*/ 169069 w 1658352"/>
                <a:gd name="connsiteY21" fmla="*/ 194469 h 1120775"/>
                <a:gd name="connsiteX22" fmla="*/ 200720 w 1658352"/>
                <a:gd name="connsiteY22" fmla="*/ 201315 h 1120775"/>
                <a:gd name="connsiteX23" fmla="*/ 198350 w 1658352"/>
                <a:gd name="connsiteY23" fmla="*/ 268174 h 1120775"/>
                <a:gd name="connsiteX24" fmla="*/ 367736 w 1658352"/>
                <a:gd name="connsiteY24" fmla="*/ 437560 h 1120775"/>
                <a:gd name="connsiteX25" fmla="*/ 537122 w 1658352"/>
                <a:gd name="connsiteY25" fmla="*/ 268174 h 1120775"/>
                <a:gd name="connsiteX26" fmla="*/ 433669 w 1658352"/>
                <a:gd name="connsiteY26" fmla="*/ 112099 h 1120775"/>
                <a:gd name="connsiteX27" fmla="*/ 419957 w 1658352"/>
                <a:gd name="connsiteY27" fmla="*/ 109331 h 1120775"/>
                <a:gd name="connsiteX28" fmla="*/ 427037 w 1658352"/>
                <a:gd name="connsiteY28" fmla="*/ 43657 h 1120775"/>
                <a:gd name="connsiteX29" fmla="*/ 596900 w 1658352"/>
                <a:gd name="connsiteY29" fmla="*/ 0 h 11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58352" h="1120775">
                  <a:moveTo>
                    <a:pt x="596900" y="0"/>
                  </a:moveTo>
                  <a:lnTo>
                    <a:pt x="1146175" y="152400"/>
                  </a:lnTo>
                  <a:lnTo>
                    <a:pt x="1295400" y="501650"/>
                  </a:lnTo>
                  <a:lnTo>
                    <a:pt x="1305509" y="522471"/>
                  </a:lnTo>
                  <a:lnTo>
                    <a:pt x="1372329" y="532678"/>
                  </a:lnTo>
                  <a:lnTo>
                    <a:pt x="1381668" y="506717"/>
                  </a:lnTo>
                  <a:cubicBezTo>
                    <a:pt x="1403529" y="455033"/>
                    <a:pt x="1454705" y="418768"/>
                    <a:pt x="1514352" y="418768"/>
                  </a:cubicBezTo>
                  <a:cubicBezTo>
                    <a:pt x="1593881" y="418768"/>
                    <a:pt x="1658352" y="483239"/>
                    <a:pt x="1658352" y="562768"/>
                  </a:cubicBezTo>
                  <a:cubicBezTo>
                    <a:pt x="1658352" y="642297"/>
                    <a:pt x="1593881" y="706768"/>
                    <a:pt x="1514352" y="706768"/>
                  </a:cubicBezTo>
                  <a:lnTo>
                    <a:pt x="1465756" y="696957"/>
                  </a:lnTo>
                  <a:lnTo>
                    <a:pt x="1419440" y="739727"/>
                  </a:lnTo>
                  <a:lnTo>
                    <a:pt x="1441450" y="777875"/>
                  </a:lnTo>
                  <a:lnTo>
                    <a:pt x="1627188" y="1005682"/>
                  </a:lnTo>
                  <a:lnTo>
                    <a:pt x="1436688" y="1117600"/>
                  </a:lnTo>
                  <a:lnTo>
                    <a:pt x="1123950" y="895350"/>
                  </a:lnTo>
                  <a:lnTo>
                    <a:pt x="796925" y="882650"/>
                  </a:lnTo>
                  <a:lnTo>
                    <a:pt x="460375" y="1120775"/>
                  </a:lnTo>
                  <a:lnTo>
                    <a:pt x="38100" y="869950"/>
                  </a:lnTo>
                  <a:lnTo>
                    <a:pt x="76200" y="476250"/>
                  </a:lnTo>
                  <a:lnTo>
                    <a:pt x="0" y="342900"/>
                  </a:lnTo>
                  <a:lnTo>
                    <a:pt x="139700" y="219075"/>
                  </a:lnTo>
                  <a:cubicBezTo>
                    <a:pt x="167878" y="194337"/>
                    <a:pt x="158899" y="197429"/>
                    <a:pt x="169069" y="194469"/>
                  </a:cubicBezTo>
                  <a:cubicBezTo>
                    <a:pt x="179239" y="191509"/>
                    <a:pt x="195840" y="189031"/>
                    <a:pt x="200720" y="201315"/>
                  </a:cubicBezTo>
                  <a:lnTo>
                    <a:pt x="198350" y="268174"/>
                  </a:lnTo>
                  <a:cubicBezTo>
                    <a:pt x="198350" y="361723"/>
                    <a:pt x="274187" y="437560"/>
                    <a:pt x="367736" y="437560"/>
                  </a:cubicBezTo>
                  <a:cubicBezTo>
                    <a:pt x="461285" y="437560"/>
                    <a:pt x="537122" y="361723"/>
                    <a:pt x="537122" y="268174"/>
                  </a:cubicBezTo>
                  <a:cubicBezTo>
                    <a:pt x="537122" y="198012"/>
                    <a:pt x="494464" y="137814"/>
                    <a:pt x="433669" y="112099"/>
                  </a:cubicBezTo>
                  <a:lnTo>
                    <a:pt x="419957" y="109331"/>
                  </a:lnTo>
                  <a:lnTo>
                    <a:pt x="427037" y="43657"/>
                  </a:lnTo>
                  <a:lnTo>
                    <a:pt x="596900" y="0"/>
                  </a:lnTo>
                  <a:close/>
                </a:path>
              </a:pathLst>
            </a:custGeom>
            <a:solidFill>
              <a:schemeClr val="bg1">
                <a:lumMod val="85000"/>
              </a:schemeClr>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Freeform: Shape 52">
              <a:extLst>
                <a:ext uri="{FF2B5EF4-FFF2-40B4-BE49-F238E27FC236}">
                  <a16:creationId xmlns:a16="http://schemas.microsoft.com/office/drawing/2014/main" id="{4566B552-AF33-4A3C-FB1A-9F2B2E1E3E71}"/>
                </a:ext>
              </a:extLst>
            </p:cNvPr>
            <p:cNvSpPr/>
            <p:nvPr/>
          </p:nvSpPr>
          <p:spPr>
            <a:xfrm>
              <a:off x="2166954" y="1476284"/>
              <a:ext cx="1927869" cy="2999817"/>
            </a:xfrm>
            <a:custGeom>
              <a:avLst/>
              <a:gdLst>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42710 w 1181100"/>
                <a:gd name="connsiteY15" fmla="*/ 1471946 h 1837824"/>
                <a:gd name="connsiteX16" fmla="*/ 834667 w 1181100"/>
                <a:gd name="connsiteY16" fmla="*/ 1535492 h 1837824"/>
                <a:gd name="connsiteX17" fmla="*/ 840829 w 1181100"/>
                <a:gd name="connsiteY17" fmla="*/ 1554947 h 1837824"/>
                <a:gd name="connsiteX18" fmla="*/ 871509 w 1181100"/>
                <a:gd name="connsiteY18" fmla="*/ 1561140 h 1837824"/>
                <a:gd name="connsiteX19" fmla="*/ 959457 w 1181100"/>
                <a:gd name="connsiteY19" fmla="*/ 1693824 h 1837824"/>
                <a:gd name="connsiteX20" fmla="*/ 815457 w 1181100"/>
                <a:gd name="connsiteY20" fmla="*/ 1837824 h 1837824"/>
                <a:gd name="connsiteX21" fmla="*/ 671457 w 1181100"/>
                <a:gd name="connsiteY21" fmla="*/ 1693824 h 1837824"/>
                <a:gd name="connsiteX22" fmla="*/ 679375 w 1181100"/>
                <a:gd name="connsiteY22" fmla="*/ 1654607 h 1837824"/>
                <a:gd name="connsiteX23" fmla="*/ 678317 w 1181100"/>
                <a:gd name="connsiteY23" fmla="*/ 1655074 h 1837824"/>
                <a:gd name="connsiteX24" fmla="*/ 643100 w 1181100"/>
                <a:gd name="connsiteY24" fmla="*/ 1588746 h 1837824"/>
                <a:gd name="connsiteX25" fmla="*/ 626026 w 1181100"/>
                <a:gd name="connsiteY25" fmla="*/ 1580495 h 1837824"/>
                <a:gd name="connsiteX26" fmla="*/ 578644 w 1181100"/>
                <a:gd name="connsiteY26" fmla="*/ 1609726 h 1837824"/>
                <a:gd name="connsiteX27" fmla="*/ 440532 w 1181100"/>
                <a:gd name="connsiteY27" fmla="*/ 1745456 h 1837824"/>
                <a:gd name="connsiteX28" fmla="*/ 361950 w 1181100"/>
                <a:gd name="connsiteY28" fmla="*/ 1619250 h 1837824"/>
                <a:gd name="connsiteX29" fmla="*/ 4763 w 1181100"/>
                <a:gd name="connsiteY29" fmla="*/ 1450181 h 1837824"/>
                <a:gd name="connsiteX30" fmla="*/ 0 w 1181100"/>
                <a:gd name="connsiteY30" fmla="*/ 973931 h 1837824"/>
                <a:gd name="connsiteX31" fmla="*/ 361950 w 1181100"/>
                <a:gd name="connsiteY31" fmla="*/ 812006 h 1837824"/>
                <a:gd name="connsiteX32" fmla="*/ 528638 w 1181100"/>
                <a:gd name="connsiteY32" fmla="*/ 516731 h 1837824"/>
                <a:gd name="connsiteX33" fmla="*/ 481013 w 1181100"/>
                <a:gd name="connsiteY33" fmla="*/ 130969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40829 w 1181100"/>
                <a:gd name="connsiteY16" fmla="*/ 1554947 h 1837824"/>
                <a:gd name="connsiteX17" fmla="*/ 871509 w 1181100"/>
                <a:gd name="connsiteY17" fmla="*/ 1561140 h 1837824"/>
                <a:gd name="connsiteX18" fmla="*/ 959457 w 1181100"/>
                <a:gd name="connsiteY18" fmla="*/ 1693824 h 1837824"/>
                <a:gd name="connsiteX19" fmla="*/ 815457 w 1181100"/>
                <a:gd name="connsiteY19" fmla="*/ 1837824 h 1837824"/>
                <a:gd name="connsiteX20" fmla="*/ 671457 w 1181100"/>
                <a:gd name="connsiteY20" fmla="*/ 1693824 h 1837824"/>
                <a:gd name="connsiteX21" fmla="*/ 679375 w 1181100"/>
                <a:gd name="connsiteY21" fmla="*/ 1654607 h 1837824"/>
                <a:gd name="connsiteX22" fmla="*/ 678317 w 1181100"/>
                <a:gd name="connsiteY22" fmla="*/ 1655074 h 1837824"/>
                <a:gd name="connsiteX23" fmla="*/ 643100 w 1181100"/>
                <a:gd name="connsiteY23" fmla="*/ 1588746 h 1837824"/>
                <a:gd name="connsiteX24" fmla="*/ 626026 w 1181100"/>
                <a:gd name="connsiteY24" fmla="*/ 1580495 h 1837824"/>
                <a:gd name="connsiteX25" fmla="*/ 578644 w 1181100"/>
                <a:gd name="connsiteY25" fmla="*/ 1609726 h 1837824"/>
                <a:gd name="connsiteX26" fmla="*/ 440532 w 1181100"/>
                <a:gd name="connsiteY26" fmla="*/ 1745456 h 1837824"/>
                <a:gd name="connsiteX27" fmla="*/ 361950 w 1181100"/>
                <a:gd name="connsiteY27" fmla="*/ 1619250 h 1837824"/>
                <a:gd name="connsiteX28" fmla="*/ 4763 w 1181100"/>
                <a:gd name="connsiteY28" fmla="*/ 1450181 h 1837824"/>
                <a:gd name="connsiteX29" fmla="*/ 0 w 1181100"/>
                <a:gd name="connsiteY29" fmla="*/ 973931 h 1837824"/>
                <a:gd name="connsiteX30" fmla="*/ 361950 w 1181100"/>
                <a:gd name="connsiteY30" fmla="*/ 812006 h 1837824"/>
                <a:gd name="connsiteX31" fmla="*/ 528638 w 1181100"/>
                <a:gd name="connsiteY31" fmla="*/ 516731 h 1837824"/>
                <a:gd name="connsiteX32" fmla="*/ 481013 w 1181100"/>
                <a:gd name="connsiteY32" fmla="*/ 130969 h 1837824"/>
                <a:gd name="connsiteX33" fmla="*/ 692944 w 1181100"/>
                <a:gd name="connsiteY33" fmla="*/ 0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71509 w 1181100"/>
                <a:gd name="connsiteY16" fmla="*/ 1561140 h 1837824"/>
                <a:gd name="connsiteX17" fmla="*/ 959457 w 1181100"/>
                <a:gd name="connsiteY17" fmla="*/ 1693824 h 1837824"/>
                <a:gd name="connsiteX18" fmla="*/ 815457 w 1181100"/>
                <a:gd name="connsiteY18" fmla="*/ 1837824 h 1837824"/>
                <a:gd name="connsiteX19" fmla="*/ 671457 w 1181100"/>
                <a:gd name="connsiteY19" fmla="*/ 1693824 h 1837824"/>
                <a:gd name="connsiteX20" fmla="*/ 679375 w 1181100"/>
                <a:gd name="connsiteY20" fmla="*/ 1654607 h 1837824"/>
                <a:gd name="connsiteX21" fmla="*/ 678317 w 1181100"/>
                <a:gd name="connsiteY21" fmla="*/ 1655074 h 1837824"/>
                <a:gd name="connsiteX22" fmla="*/ 643100 w 1181100"/>
                <a:gd name="connsiteY22" fmla="*/ 1588746 h 1837824"/>
                <a:gd name="connsiteX23" fmla="*/ 626026 w 1181100"/>
                <a:gd name="connsiteY23" fmla="*/ 1580495 h 1837824"/>
                <a:gd name="connsiteX24" fmla="*/ 578644 w 1181100"/>
                <a:gd name="connsiteY24" fmla="*/ 1609726 h 1837824"/>
                <a:gd name="connsiteX25" fmla="*/ 440532 w 1181100"/>
                <a:gd name="connsiteY25" fmla="*/ 1745456 h 1837824"/>
                <a:gd name="connsiteX26" fmla="*/ 361950 w 1181100"/>
                <a:gd name="connsiteY26" fmla="*/ 1619250 h 1837824"/>
                <a:gd name="connsiteX27" fmla="*/ 4763 w 1181100"/>
                <a:gd name="connsiteY27" fmla="*/ 1450181 h 1837824"/>
                <a:gd name="connsiteX28" fmla="*/ 0 w 1181100"/>
                <a:gd name="connsiteY28" fmla="*/ 973931 h 1837824"/>
                <a:gd name="connsiteX29" fmla="*/ 361950 w 1181100"/>
                <a:gd name="connsiteY29" fmla="*/ 812006 h 1837824"/>
                <a:gd name="connsiteX30" fmla="*/ 528638 w 1181100"/>
                <a:gd name="connsiteY30" fmla="*/ 516731 h 1837824"/>
                <a:gd name="connsiteX31" fmla="*/ 481013 w 1181100"/>
                <a:gd name="connsiteY31" fmla="*/ 130969 h 1837824"/>
                <a:gd name="connsiteX32" fmla="*/ 692944 w 1181100"/>
                <a:gd name="connsiteY32" fmla="*/ 0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71509 w 1181100"/>
                <a:gd name="connsiteY16" fmla="*/ 1561140 h 1837824"/>
                <a:gd name="connsiteX17" fmla="*/ 959457 w 1181100"/>
                <a:gd name="connsiteY17" fmla="*/ 1693824 h 1837824"/>
                <a:gd name="connsiteX18" fmla="*/ 815457 w 1181100"/>
                <a:gd name="connsiteY18" fmla="*/ 1837824 h 1837824"/>
                <a:gd name="connsiteX19" fmla="*/ 671457 w 1181100"/>
                <a:gd name="connsiteY19" fmla="*/ 1693824 h 1837824"/>
                <a:gd name="connsiteX20" fmla="*/ 679375 w 1181100"/>
                <a:gd name="connsiteY20" fmla="*/ 1654607 h 1837824"/>
                <a:gd name="connsiteX21" fmla="*/ 678317 w 1181100"/>
                <a:gd name="connsiteY21" fmla="*/ 1655074 h 1837824"/>
                <a:gd name="connsiteX22" fmla="*/ 626026 w 1181100"/>
                <a:gd name="connsiteY22" fmla="*/ 1580495 h 1837824"/>
                <a:gd name="connsiteX23" fmla="*/ 578644 w 1181100"/>
                <a:gd name="connsiteY23" fmla="*/ 1609726 h 1837824"/>
                <a:gd name="connsiteX24" fmla="*/ 440532 w 1181100"/>
                <a:gd name="connsiteY24" fmla="*/ 1745456 h 1837824"/>
                <a:gd name="connsiteX25" fmla="*/ 361950 w 1181100"/>
                <a:gd name="connsiteY25" fmla="*/ 1619250 h 1837824"/>
                <a:gd name="connsiteX26" fmla="*/ 4763 w 1181100"/>
                <a:gd name="connsiteY26" fmla="*/ 1450181 h 1837824"/>
                <a:gd name="connsiteX27" fmla="*/ 0 w 1181100"/>
                <a:gd name="connsiteY27" fmla="*/ 973931 h 1837824"/>
                <a:gd name="connsiteX28" fmla="*/ 361950 w 1181100"/>
                <a:gd name="connsiteY28" fmla="*/ 812006 h 1837824"/>
                <a:gd name="connsiteX29" fmla="*/ 528638 w 1181100"/>
                <a:gd name="connsiteY29" fmla="*/ 516731 h 1837824"/>
                <a:gd name="connsiteX30" fmla="*/ 481013 w 1181100"/>
                <a:gd name="connsiteY30" fmla="*/ 130969 h 1837824"/>
                <a:gd name="connsiteX31" fmla="*/ 692944 w 1181100"/>
                <a:gd name="connsiteY31" fmla="*/ 0 h 183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81100" h="1837824">
                  <a:moveTo>
                    <a:pt x="692944" y="0"/>
                  </a:moveTo>
                  <a:lnTo>
                    <a:pt x="914400" y="302419"/>
                  </a:lnTo>
                  <a:cubicBezTo>
                    <a:pt x="927299" y="333573"/>
                    <a:pt x="918567" y="350441"/>
                    <a:pt x="902643" y="360015"/>
                  </a:cubicBezTo>
                  <a:lnTo>
                    <a:pt x="896387" y="362239"/>
                  </a:lnTo>
                  <a:lnTo>
                    <a:pt x="858440" y="354578"/>
                  </a:lnTo>
                  <a:cubicBezTo>
                    <a:pt x="764891" y="354578"/>
                    <a:pt x="689054" y="430415"/>
                    <a:pt x="689054" y="523964"/>
                  </a:cubicBezTo>
                  <a:cubicBezTo>
                    <a:pt x="689054" y="617513"/>
                    <a:pt x="764891" y="693350"/>
                    <a:pt x="858440" y="693350"/>
                  </a:cubicBezTo>
                  <a:cubicBezTo>
                    <a:pt x="928602" y="693350"/>
                    <a:pt x="988801" y="650692"/>
                    <a:pt x="1014515" y="589897"/>
                  </a:cubicBezTo>
                  <a:lnTo>
                    <a:pt x="1017983" y="572721"/>
                  </a:lnTo>
                  <a:lnTo>
                    <a:pt x="1021073" y="571351"/>
                  </a:lnTo>
                  <a:cubicBezTo>
                    <a:pt x="1057573" y="557659"/>
                    <a:pt x="1049536" y="579239"/>
                    <a:pt x="1076325" y="611981"/>
                  </a:cubicBezTo>
                  <a:lnTo>
                    <a:pt x="1181100" y="859631"/>
                  </a:lnTo>
                  <a:lnTo>
                    <a:pt x="1028700" y="1402556"/>
                  </a:lnTo>
                  <a:lnTo>
                    <a:pt x="866775" y="1454944"/>
                  </a:lnTo>
                  <a:lnTo>
                    <a:pt x="844495" y="1465618"/>
                  </a:lnTo>
                  <a:lnTo>
                    <a:pt x="834667" y="1535492"/>
                  </a:lnTo>
                  <a:lnTo>
                    <a:pt x="871509" y="1561140"/>
                  </a:lnTo>
                  <a:cubicBezTo>
                    <a:pt x="923192" y="1583001"/>
                    <a:pt x="959457" y="1634177"/>
                    <a:pt x="959457" y="1693824"/>
                  </a:cubicBezTo>
                  <a:cubicBezTo>
                    <a:pt x="959457" y="1773353"/>
                    <a:pt x="894986" y="1837824"/>
                    <a:pt x="815457" y="1837824"/>
                  </a:cubicBezTo>
                  <a:cubicBezTo>
                    <a:pt x="735928" y="1837824"/>
                    <a:pt x="671457" y="1773353"/>
                    <a:pt x="671457" y="1693824"/>
                  </a:cubicBezTo>
                  <a:lnTo>
                    <a:pt x="679375" y="1654607"/>
                  </a:lnTo>
                  <a:lnTo>
                    <a:pt x="678317" y="1655074"/>
                  </a:lnTo>
                  <a:cubicBezTo>
                    <a:pt x="669426" y="1642722"/>
                    <a:pt x="642638" y="1588053"/>
                    <a:pt x="626026" y="1580495"/>
                  </a:cubicBezTo>
                  <a:lnTo>
                    <a:pt x="578644" y="1609726"/>
                  </a:lnTo>
                  <a:lnTo>
                    <a:pt x="440532" y="1745456"/>
                  </a:lnTo>
                  <a:lnTo>
                    <a:pt x="361950" y="1619250"/>
                  </a:lnTo>
                  <a:lnTo>
                    <a:pt x="4763" y="1450181"/>
                  </a:lnTo>
                  <a:cubicBezTo>
                    <a:pt x="3175" y="1291431"/>
                    <a:pt x="1588" y="1132681"/>
                    <a:pt x="0" y="973931"/>
                  </a:cubicBezTo>
                  <a:lnTo>
                    <a:pt x="361950" y="812006"/>
                  </a:lnTo>
                  <a:lnTo>
                    <a:pt x="528638" y="516731"/>
                  </a:lnTo>
                  <a:lnTo>
                    <a:pt x="481013" y="130969"/>
                  </a:lnTo>
                  <a:lnTo>
                    <a:pt x="692944" y="0"/>
                  </a:lnTo>
                  <a:close/>
                </a:path>
              </a:pathLst>
            </a:custGeom>
            <a:solidFill>
              <a:schemeClr val="accent4"/>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Oval 53">
              <a:extLst>
                <a:ext uri="{FF2B5EF4-FFF2-40B4-BE49-F238E27FC236}">
                  <a16:creationId xmlns:a16="http://schemas.microsoft.com/office/drawing/2014/main" id="{A9F460DE-D7C1-2CBA-68DC-952CDF8C3FB3}"/>
                </a:ext>
              </a:extLst>
            </p:cNvPr>
            <p:cNvSpPr/>
            <p:nvPr/>
          </p:nvSpPr>
          <p:spPr>
            <a:xfrm>
              <a:off x="3714653" y="2709367"/>
              <a:ext cx="1469039" cy="1469039"/>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Oval 54">
              <a:extLst>
                <a:ext uri="{FF2B5EF4-FFF2-40B4-BE49-F238E27FC236}">
                  <a16:creationId xmlns:a16="http://schemas.microsoft.com/office/drawing/2014/main" id="{BCFC7654-081B-A84E-E717-6426AAE58444}"/>
                </a:ext>
              </a:extLst>
            </p:cNvPr>
            <p:cNvSpPr/>
            <p:nvPr/>
          </p:nvSpPr>
          <p:spPr>
            <a:xfrm>
              <a:off x="3802796" y="2797510"/>
              <a:ext cx="1292754" cy="1292754"/>
            </a:xfrm>
            <a:prstGeom prst="ellipse">
              <a:avLst/>
            </a:prstGeom>
            <a:solidFill>
              <a:schemeClr val="accent3"/>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Oval 55">
              <a:extLst>
                <a:ext uri="{FF2B5EF4-FFF2-40B4-BE49-F238E27FC236}">
                  <a16:creationId xmlns:a16="http://schemas.microsoft.com/office/drawing/2014/main" id="{BEC14BC5-132B-0C93-96F1-9A6712E6482E}"/>
                </a:ext>
              </a:extLst>
            </p:cNvPr>
            <p:cNvSpPr/>
            <p:nvPr/>
          </p:nvSpPr>
          <p:spPr>
            <a:xfrm>
              <a:off x="3890938" y="2885652"/>
              <a:ext cx="1116470" cy="1116470"/>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TextBox 56">
              <a:extLst>
                <a:ext uri="{FF2B5EF4-FFF2-40B4-BE49-F238E27FC236}">
                  <a16:creationId xmlns:a16="http://schemas.microsoft.com/office/drawing/2014/main" id="{3C490CC2-1D80-34EC-E9E7-1A930C53F987}"/>
                </a:ext>
              </a:extLst>
            </p:cNvPr>
            <p:cNvSpPr txBox="1"/>
            <p:nvPr/>
          </p:nvSpPr>
          <p:spPr>
            <a:xfrm>
              <a:off x="2175444" y="2892581"/>
              <a:ext cx="1775273" cy="830997"/>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Secure guaranteed pension</a:t>
              </a:r>
              <a:endParaRPr lang="en-IN" sz="1600" b="1" dirty="0">
                <a:solidFill>
                  <a:schemeClr val="bg1"/>
                </a:solidFill>
                <a:latin typeface="Nunito" pitchFamily="2" charset="0"/>
                <a:ea typeface="Cambria" panose="02040503050406030204" pitchFamily="18" charset="0"/>
              </a:endParaRPr>
            </a:p>
          </p:txBody>
        </p:sp>
        <p:sp>
          <p:nvSpPr>
            <p:cNvPr id="59" name="TextBox 58">
              <a:extLst>
                <a:ext uri="{FF2B5EF4-FFF2-40B4-BE49-F238E27FC236}">
                  <a16:creationId xmlns:a16="http://schemas.microsoft.com/office/drawing/2014/main" id="{1A9122A1-783B-14B7-2E74-4649F1BA64C4}"/>
                </a:ext>
              </a:extLst>
            </p:cNvPr>
            <p:cNvSpPr txBox="1"/>
            <p:nvPr/>
          </p:nvSpPr>
          <p:spPr>
            <a:xfrm>
              <a:off x="3108914" y="4468930"/>
              <a:ext cx="1947252" cy="584775"/>
            </a:xfrm>
            <a:prstGeom prst="rect">
              <a:avLst/>
            </a:prstGeom>
            <a:noFill/>
          </p:spPr>
          <p:txBody>
            <a:bodyPr wrap="square" rtlCol="0">
              <a:spAutoFit/>
            </a:bodyPr>
            <a:lstStyle/>
            <a:p>
              <a:pPr algn="ctr"/>
              <a:r>
                <a:rPr lang="en-US" sz="1600" b="1" dirty="0">
                  <a:solidFill>
                    <a:schemeClr val="bg1">
                      <a:lumMod val="95000"/>
                    </a:schemeClr>
                  </a:solidFill>
                  <a:latin typeface="Nunito" pitchFamily="2" charset="0"/>
                  <a:ea typeface="Cambria" panose="02040503050406030204" pitchFamily="18" charset="0"/>
                </a:rPr>
                <a:t>Over 600,000 members</a:t>
              </a:r>
              <a:endParaRPr lang="en-IN" sz="1600" b="1" dirty="0">
                <a:solidFill>
                  <a:schemeClr val="bg1">
                    <a:lumMod val="95000"/>
                  </a:schemeClr>
                </a:solidFill>
                <a:latin typeface="Nunito" pitchFamily="2" charset="0"/>
                <a:ea typeface="Cambria" panose="02040503050406030204" pitchFamily="18" charset="0"/>
              </a:endParaRPr>
            </a:p>
          </p:txBody>
        </p:sp>
        <p:sp>
          <p:nvSpPr>
            <p:cNvPr id="61" name="Rectangle 60">
              <a:extLst>
                <a:ext uri="{FF2B5EF4-FFF2-40B4-BE49-F238E27FC236}">
                  <a16:creationId xmlns:a16="http://schemas.microsoft.com/office/drawing/2014/main" id="{649C6820-A092-363A-ECA4-9770FFEB9DDD}"/>
                </a:ext>
              </a:extLst>
            </p:cNvPr>
            <p:cNvSpPr/>
            <p:nvPr/>
          </p:nvSpPr>
          <p:spPr>
            <a:xfrm>
              <a:off x="3889701" y="2954406"/>
              <a:ext cx="1116471" cy="923330"/>
            </a:xfrm>
            <a:prstGeom prst="rect">
              <a:avLst/>
            </a:prstGeom>
          </p:spPr>
          <p:txBody>
            <a:bodyPr wrap="square">
              <a:spAutoFit/>
            </a:bodyPr>
            <a:lstStyle/>
            <a:p>
              <a:pPr algn="ctr"/>
              <a:r>
                <a:rPr lang="en-GB" b="1" dirty="0">
                  <a:solidFill>
                    <a:schemeClr val="bg1">
                      <a:lumMod val="85000"/>
                    </a:schemeClr>
                  </a:solidFill>
                  <a:latin typeface="Nunito" pitchFamily="2" charset="0"/>
                  <a:cs typeface="Times New Roman" panose="02020603050405020304" pitchFamily="18" charset="0"/>
                </a:rPr>
                <a:t>One national scheme</a:t>
              </a:r>
              <a:endParaRPr lang="en-IN" dirty="0">
                <a:solidFill>
                  <a:schemeClr val="bg1">
                    <a:lumMod val="85000"/>
                  </a:schemeClr>
                </a:solidFill>
              </a:endParaRPr>
            </a:p>
          </p:txBody>
        </p:sp>
      </p:grpSp>
      <p:sp>
        <p:nvSpPr>
          <p:cNvPr id="5" name="TextBox 4">
            <a:extLst>
              <a:ext uri="{FF2B5EF4-FFF2-40B4-BE49-F238E27FC236}">
                <a16:creationId xmlns:a16="http://schemas.microsoft.com/office/drawing/2014/main" id="{0AEF98C5-7C5F-C413-3789-1C9D68018C39}"/>
              </a:ext>
            </a:extLst>
          </p:cNvPr>
          <p:cNvSpPr txBox="1"/>
          <p:nvPr/>
        </p:nvSpPr>
        <p:spPr>
          <a:xfrm>
            <a:off x="4436820" y="1614973"/>
            <a:ext cx="4307600" cy="3754874"/>
          </a:xfrm>
          <a:prstGeom prst="rect">
            <a:avLst/>
          </a:prstGeom>
          <a:noFill/>
        </p:spPr>
        <p:txBody>
          <a:bodyPr wrap="square">
            <a:spAutoFit/>
          </a:bodyPr>
          <a:lstStyle/>
          <a:p>
            <a:pPr marL="285750" indent="-285750">
              <a:buFont typeface="Arial" panose="020B0604020202020204" pitchFamily="34" charset="0"/>
              <a:buChar char="•"/>
            </a:pPr>
            <a:r>
              <a:rPr lang="en-GB" sz="2200" dirty="0"/>
              <a:t>Your pension builds up each year based on your pensionable pay</a:t>
            </a:r>
            <a:br>
              <a:rPr lang="en-GB" sz="2200" dirty="0"/>
            </a:br>
            <a:endParaRPr lang="en-GB" sz="2200" dirty="0"/>
          </a:p>
          <a:p>
            <a:pPr marL="285750" indent="-285750">
              <a:buFont typeface="Arial" panose="020B0604020202020204" pitchFamily="34" charset="0"/>
              <a:buChar char="•"/>
            </a:pPr>
            <a:r>
              <a:rPr lang="en-GB" sz="2200" dirty="0"/>
              <a:t>Your pension is guaranteed by law and not linked to investment markets</a:t>
            </a:r>
            <a:br>
              <a:rPr lang="en-GB" sz="2200" dirty="0"/>
            </a:br>
            <a:endParaRPr lang="en-GB" sz="2200" dirty="0"/>
          </a:p>
          <a:p>
            <a:pPr marL="285750" indent="-285750">
              <a:buFont typeface="Arial" panose="020B0604020202020204" pitchFamily="34" charset="0"/>
              <a:buChar char="•"/>
            </a:pPr>
            <a:r>
              <a:rPr lang="en-GB" sz="2200" dirty="0"/>
              <a:t>Both you and your employer contribute towards the cost of your pension</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659955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197629C4-2041-1040-8A0A-64DFB8481196}"/>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55EB707C-5C74-5D27-005E-59BBB592B182}"/>
              </a:ext>
            </a:extLst>
          </p:cNvPr>
          <p:cNvSpPr txBox="1"/>
          <p:nvPr/>
        </p:nvSpPr>
        <p:spPr>
          <a:xfrm>
            <a:off x="356237" y="734853"/>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What is the LGPS?</a:t>
            </a:r>
            <a:endParaRPr lang="en-GB" sz="3200" b="1" dirty="0">
              <a:solidFill>
                <a:schemeClr val="accent2"/>
              </a:solidFill>
              <a:latin typeface="Franklin Gothic Medium" panose="020B0603020102020204" pitchFamily="34" charset="0"/>
            </a:endParaRPr>
          </a:p>
        </p:txBody>
      </p:sp>
      <p:grpSp>
        <p:nvGrpSpPr>
          <p:cNvPr id="49" name="Group 48">
            <a:extLst>
              <a:ext uri="{FF2B5EF4-FFF2-40B4-BE49-F238E27FC236}">
                <a16:creationId xmlns:a16="http://schemas.microsoft.com/office/drawing/2014/main" id="{F67405B8-FBCF-A4A5-7943-5786CD5C9BCE}"/>
              </a:ext>
            </a:extLst>
          </p:cNvPr>
          <p:cNvGrpSpPr/>
          <p:nvPr/>
        </p:nvGrpSpPr>
        <p:grpSpPr>
          <a:xfrm>
            <a:off x="182250" y="1449969"/>
            <a:ext cx="3850555" cy="4368800"/>
            <a:chOff x="3813135" y="1244601"/>
            <a:chExt cx="3850555" cy="4368800"/>
          </a:xfrm>
        </p:grpSpPr>
        <p:sp>
          <p:nvSpPr>
            <p:cNvPr id="50" name="Freeform: Shape 49">
              <a:extLst>
                <a:ext uri="{FF2B5EF4-FFF2-40B4-BE49-F238E27FC236}">
                  <a16:creationId xmlns:a16="http://schemas.microsoft.com/office/drawing/2014/main" id="{32405DB6-7416-CB51-40A4-67DABE72AF5B}"/>
                </a:ext>
              </a:extLst>
            </p:cNvPr>
            <p:cNvSpPr/>
            <p:nvPr/>
          </p:nvSpPr>
          <p:spPr>
            <a:xfrm>
              <a:off x="4543859" y="3783998"/>
              <a:ext cx="2706871" cy="1829403"/>
            </a:xfrm>
            <a:custGeom>
              <a:avLst/>
              <a:gdLst>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15783 w 1658352"/>
                <a:gd name="connsiteY32" fmla="*/ 96318 h 1120775"/>
                <a:gd name="connsiteX33" fmla="*/ 450850 w 1658352"/>
                <a:gd name="connsiteY33" fmla="*/ 41275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50850 w 1658352"/>
                <a:gd name="connsiteY32" fmla="*/ 41275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27037 w 1658352"/>
                <a:gd name="connsiteY32" fmla="*/ 43657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198350 w 1658352"/>
                <a:gd name="connsiteY26" fmla="*/ 268174 h 1120775"/>
                <a:gd name="connsiteX27" fmla="*/ 367736 w 1658352"/>
                <a:gd name="connsiteY27" fmla="*/ 437560 h 1120775"/>
                <a:gd name="connsiteX28" fmla="*/ 537122 w 1658352"/>
                <a:gd name="connsiteY28" fmla="*/ 268174 h 1120775"/>
                <a:gd name="connsiteX29" fmla="*/ 433669 w 1658352"/>
                <a:gd name="connsiteY29" fmla="*/ 112099 h 1120775"/>
                <a:gd name="connsiteX30" fmla="*/ 419957 w 1658352"/>
                <a:gd name="connsiteY30" fmla="*/ 109331 h 1120775"/>
                <a:gd name="connsiteX31" fmla="*/ 427037 w 1658352"/>
                <a:gd name="connsiteY31" fmla="*/ 43657 h 1120775"/>
                <a:gd name="connsiteX32" fmla="*/ 596900 w 1658352"/>
                <a:gd name="connsiteY32"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169069 w 1658352"/>
                <a:gd name="connsiteY25" fmla="*/ 194469 h 1120775"/>
                <a:gd name="connsiteX26" fmla="*/ 200720 w 1658352"/>
                <a:gd name="connsiteY26" fmla="*/ 201315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27037 w 1658352"/>
                <a:gd name="connsiteY32" fmla="*/ 43657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23628 w 1658352"/>
                <a:gd name="connsiteY12" fmla="*/ 728888 h 1120775"/>
                <a:gd name="connsiteX13" fmla="*/ 1419440 w 1658352"/>
                <a:gd name="connsiteY13" fmla="*/ 739727 h 1120775"/>
                <a:gd name="connsiteX14" fmla="*/ 1441450 w 1658352"/>
                <a:gd name="connsiteY14" fmla="*/ 777875 h 1120775"/>
                <a:gd name="connsiteX15" fmla="*/ 1627188 w 1658352"/>
                <a:gd name="connsiteY15" fmla="*/ 1005682 h 1120775"/>
                <a:gd name="connsiteX16" fmla="*/ 1436688 w 1658352"/>
                <a:gd name="connsiteY16" fmla="*/ 1117600 h 1120775"/>
                <a:gd name="connsiteX17" fmla="*/ 1123950 w 1658352"/>
                <a:gd name="connsiteY17" fmla="*/ 895350 h 1120775"/>
                <a:gd name="connsiteX18" fmla="*/ 796925 w 1658352"/>
                <a:gd name="connsiteY18" fmla="*/ 882650 h 1120775"/>
                <a:gd name="connsiteX19" fmla="*/ 460375 w 1658352"/>
                <a:gd name="connsiteY19" fmla="*/ 1120775 h 1120775"/>
                <a:gd name="connsiteX20" fmla="*/ 38100 w 1658352"/>
                <a:gd name="connsiteY20" fmla="*/ 869950 h 1120775"/>
                <a:gd name="connsiteX21" fmla="*/ 76200 w 1658352"/>
                <a:gd name="connsiteY21" fmla="*/ 476250 h 1120775"/>
                <a:gd name="connsiteX22" fmla="*/ 0 w 1658352"/>
                <a:gd name="connsiteY22" fmla="*/ 342900 h 1120775"/>
                <a:gd name="connsiteX23" fmla="*/ 139700 w 1658352"/>
                <a:gd name="connsiteY23" fmla="*/ 219075 h 1120775"/>
                <a:gd name="connsiteX24" fmla="*/ 169069 w 1658352"/>
                <a:gd name="connsiteY24" fmla="*/ 194469 h 1120775"/>
                <a:gd name="connsiteX25" fmla="*/ 200720 w 1658352"/>
                <a:gd name="connsiteY25" fmla="*/ 201315 h 1120775"/>
                <a:gd name="connsiteX26" fmla="*/ 198350 w 1658352"/>
                <a:gd name="connsiteY26" fmla="*/ 268174 h 1120775"/>
                <a:gd name="connsiteX27" fmla="*/ 367736 w 1658352"/>
                <a:gd name="connsiteY27" fmla="*/ 437560 h 1120775"/>
                <a:gd name="connsiteX28" fmla="*/ 537122 w 1658352"/>
                <a:gd name="connsiteY28" fmla="*/ 268174 h 1120775"/>
                <a:gd name="connsiteX29" fmla="*/ 433669 w 1658352"/>
                <a:gd name="connsiteY29" fmla="*/ 112099 h 1120775"/>
                <a:gd name="connsiteX30" fmla="*/ 419957 w 1658352"/>
                <a:gd name="connsiteY30" fmla="*/ 109331 h 1120775"/>
                <a:gd name="connsiteX31" fmla="*/ 427037 w 1658352"/>
                <a:gd name="connsiteY31" fmla="*/ 43657 h 1120775"/>
                <a:gd name="connsiteX32" fmla="*/ 596900 w 1658352"/>
                <a:gd name="connsiteY32"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19440 w 1658352"/>
                <a:gd name="connsiteY12" fmla="*/ 739727 h 1120775"/>
                <a:gd name="connsiteX13" fmla="*/ 1441450 w 1658352"/>
                <a:gd name="connsiteY13" fmla="*/ 777875 h 1120775"/>
                <a:gd name="connsiteX14" fmla="*/ 1627188 w 1658352"/>
                <a:gd name="connsiteY14" fmla="*/ 1005682 h 1120775"/>
                <a:gd name="connsiteX15" fmla="*/ 1436688 w 1658352"/>
                <a:gd name="connsiteY15" fmla="*/ 1117600 h 1120775"/>
                <a:gd name="connsiteX16" fmla="*/ 1123950 w 1658352"/>
                <a:gd name="connsiteY16" fmla="*/ 895350 h 1120775"/>
                <a:gd name="connsiteX17" fmla="*/ 796925 w 1658352"/>
                <a:gd name="connsiteY17" fmla="*/ 882650 h 1120775"/>
                <a:gd name="connsiteX18" fmla="*/ 460375 w 1658352"/>
                <a:gd name="connsiteY18" fmla="*/ 1120775 h 1120775"/>
                <a:gd name="connsiteX19" fmla="*/ 38100 w 1658352"/>
                <a:gd name="connsiteY19" fmla="*/ 869950 h 1120775"/>
                <a:gd name="connsiteX20" fmla="*/ 76200 w 1658352"/>
                <a:gd name="connsiteY20" fmla="*/ 476250 h 1120775"/>
                <a:gd name="connsiteX21" fmla="*/ 0 w 1658352"/>
                <a:gd name="connsiteY21" fmla="*/ 342900 h 1120775"/>
                <a:gd name="connsiteX22" fmla="*/ 139700 w 1658352"/>
                <a:gd name="connsiteY22" fmla="*/ 219075 h 1120775"/>
                <a:gd name="connsiteX23" fmla="*/ 169069 w 1658352"/>
                <a:gd name="connsiteY23" fmla="*/ 194469 h 1120775"/>
                <a:gd name="connsiteX24" fmla="*/ 200720 w 1658352"/>
                <a:gd name="connsiteY24" fmla="*/ 201315 h 1120775"/>
                <a:gd name="connsiteX25" fmla="*/ 198350 w 1658352"/>
                <a:gd name="connsiteY25" fmla="*/ 268174 h 1120775"/>
                <a:gd name="connsiteX26" fmla="*/ 367736 w 1658352"/>
                <a:gd name="connsiteY26" fmla="*/ 437560 h 1120775"/>
                <a:gd name="connsiteX27" fmla="*/ 537122 w 1658352"/>
                <a:gd name="connsiteY27" fmla="*/ 268174 h 1120775"/>
                <a:gd name="connsiteX28" fmla="*/ 433669 w 1658352"/>
                <a:gd name="connsiteY28" fmla="*/ 112099 h 1120775"/>
                <a:gd name="connsiteX29" fmla="*/ 419957 w 1658352"/>
                <a:gd name="connsiteY29" fmla="*/ 109331 h 1120775"/>
                <a:gd name="connsiteX30" fmla="*/ 427037 w 1658352"/>
                <a:gd name="connsiteY30" fmla="*/ 43657 h 1120775"/>
                <a:gd name="connsiteX31" fmla="*/ 596900 w 1658352"/>
                <a:gd name="connsiteY31"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81668 w 1658352"/>
                <a:gd name="connsiteY6" fmla="*/ 506717 h 1120775"/>
                <a:gd name="connsiteX7" fmla="*/ 1514352 w 1658352"/>
                <a:gd name="connsiteY7" fmla="*/ 418768 h 1120775"/>
                <a:gd name="connsiteX8" fmla="*/ 1658352 w 1658352"/>
                <a:gd name="connsiteY8" fmla="*/ 562768 h 1120775"/>
                <a:gd name="connsiteX9" fmla="*/ 1514352 w 1658352"/>
                <a:gd name="connsiteY9" fmla="*/ 706768 h 1120775"/>
                <a:gd name="connsiteX10" fmla="*/ 1465756 w 1658352"/>
                <a:gd name="connsiteY10" fmla="*/ 696957 h 1120775"/>
                <a:gd name="connsiteX11" fmla="*/ 1419440 w 1658352"/>
                <a:gd name="connsiteY11" fmla="*/ 739727 h 1120775"/>
                <a:gd name="connsiteX12" fmla="*/ 1441450 w 1658352"/>
                <a:gd name="connsiteY12" fmla="*/ 777875 h 1120775"/>
                <a:gd name="connsiteX13" fmla="*/ 1627188 w 1658352"/>
                <a:gd name="connsiteY13" fmla="*/ 1005682 h 1120775"/>
                <a:gd name="connsiteX14" fmla="*/ 1436688 w 1658352"/>
                <a:gd name="connsiteY14" fmla="*/ 1117600 h 1120775"/>
                <a:gd name="connsiteX15" fmla="*/ 1123950 w 1658352"/>
                <a:gd name="connsiteY15" fmla="*/ 895350 h 1120775"/>
                <a:gd name="connsiteX16" fmla="*/ 796925 w 1658352"/>
                <a:gd name="connsiteY16" fmla="*/ 882650 h 1120775"/>
                <a:gd name="connsiteX17" fmla="*/ 460375 w 1658352"/>
                <a:gd name="connsiteY17" fmla="*/ 1120775 h 1120775"/>
                <a:gd name="connsiteX18" fmla="*/ 38100 w 1658352"/>
                <a:gd name="connsiteY18" fmla="*/ 869950 h 1120775"/>
                <a:gd name="connsiteX19" fmla="*/ 76200 w 1658352"/>
                <a:gd name="connsiteY19" fmla="*/ 476250 h 1120775"/>
                <a:gd name="connsiteX20" fmla="*/ 0 w 1658352"/>
                <a:gd name="connsiteY20" fmla="*/ 342900 h 1120775"/>
                <a:gd name="connsiteX21" fmla="*/ 139700 w 1658352"/>
                <a:gd name="connsiteY21" fmla="*/ 219075 h 1120775"/>
                <a:gd name="connsiteX22" fmla="*/ 169069 w 1658352"/>
                <a:gd name="connsiteY22" fmla="*/ 194469 h 1120775"/>
                <a:gd name="connsiteX23" fmla="*/ 200720 w 1658352"/>
                <a:gd name="connsiteY23" fmla="*/ 201315 h 1120775"/>
                <a:gd name="connsiteX24" fmla="*/ 198350 w 1658352"/>
                <a:gd name="connsiteY24" fmla="*/ 268174 h 1120775"/>
                <a:gd name="connsiteX25" fmla="*/ 367736 w 1658352"/>
                <a:gd name="connsiteY25" fmla="*/ 437560 h 1120775"/>
                <a:gd name="connsiteX26" fmla="*/ 537122 w 1658352"/>
                <a:gd name="connsiteY26" fmla="*/ 268174 h 1120775"/>
                <a:gd name="connsiteX27" fmla="*/ 433669 w 1658352"/>
                <a:gd name="connsiteY27" fmla="*/ 112099 h 1120775"/>
                <a:gd name="connsiteX28" fmla="*/ 419957 w 1658352"/>
                <a:gd name="connsiteY28" fmla="*/ 109331 h 1120775"/>
                <a:gd name="connsiteX29" fmla="*/ 427037 w 1658352"/>
                <a:gd name="connsiteY29" fmla="*/ 43657 h 1120775"/>
                <a:gd name="connsiteX30" fmla="*/ 596900 w 1658352"/>
                <a:gd name="connsiteY30"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72329 w 1658352"/>
                <a:gd name="connsiteY4" fmla="*/ 532678 h 1120775"/>
                <a:gd name="connsiteX5" fmla="*/ 1381668 w 1658352"/>
                <a:gd name="connsiteY5" fmla="*/ 506717 h 1120775"/>
                <a:gd name="connsiteX6" fmla="*/ 1514352 w 1658352"/>
                <a:gd name="connsiteY6" fmla="*/ 418768 h 1120775"/>
                <a:gd name="connsiteX7" fmla="*/ 1658352 w 1658352"/>
                <a:gd name="connsiteY7" fmla="*/ 562768 h 1120775"/>
                <a:gd name="connsiteX8" fmla="*/ 1514352 w 1658352"/>
                <a:gd name="connsiteY8" fmla="*/ 706768 h 1120775"/>
                <a:gd name="connsiteX9" fmla="*/ 1465756 w 1658352"/>
                <a:gd name="connsiteY9" fmla="*/ 696957 h 1120775"/>
                <a:gd name="connsiteX10" fmla="*/ 1419440 w 1658352"/>
                <a:gd name="connsiteY10" fmla="*/ 739727 h 1120775"/>
                <a:gd name="connsiteX11" fmla="*/ 1441450 w 1658352"/>
                <a:gd name="connsiteY11" fmla="*/ 777875 h 1120775"/>
                <a:gd name="connsiteX12" fmla="*/ 1627188 w 1658352"/>
                <a:gd name="connsiteY12" fmla="*/ 1005682 h 1120775"/>
                <a:gd name="connsiteX13" fmla="*/ 1436688 w 1658352"/>
                <a:gd name="connsiteY13" fmla="*/ 1117600 h 1120775"/>
                <a:gd name="connsiteX14" fmla="*/ 1123950 w 1658352"/>
                <a:gd name="connsiteY14" fmla="*/ 895350 h 1120775"/>
                <a:gd name="connsiteX15" fmla="*/ 796925 w 1658352"/>
                <a:gd name="connsiteY15" fmla="*/ 882650 h 1120775"/>
                <a:gd name="connsiteX16" fmla="*/ 460375 w 1658352"/>
                <a:gd name="connsiteY16" fmla="*/ 1120775 h 1120775"/>
                <a:gd name="connsiteX17" fmla="*/ 38100 w 1658352"/>
                <a:gd name="connsiteY17" fmla="*/ 869950 h 1120775"/>
                <a:gd name="connsiteX18" fmla="*/ 76200 w 1658352"/>
                <a:gd name="connsiteY18" fmla="*/ 476250 h 1120775"/>
                <a:gd name="connsiteX19" fmla="*/ 0 w 1658352"/>
                <a:gd name="connsiteY19" fmla="*/ 342900 h 1120775"/>
                <a:gd name="connsiteX20" fmla="*/ 139700 w 1658352"/>
                <a:gd name="connsiteY20" fmla="*/ 219075 h 1120775"/>
                <a:gd name="connsiteX21" fmla="*/ 169069 w 1658352"/>
                <a:gd name="connsiteY21" fmla="*/ 194469 h 1120775"/>
                <a:gd name="connsiteX22" fmla="*/ 200720 w 1658352"/>
                <a:gd name="connsiteY22" fmla="*/ 201315 h 1120775"/>
                <a:gd name="connsiteX23" fmla="*/ 198350 w 1658352"/>
                <a:gd name="connsiteY23" fmla="*/ 268174 h 1120775"/>
                <a:gd name="connsiteX24" fmla="*/ 367736 w 1658352"/>
                <a:gd name="connsiteY24" fmla="*/ 437560 h 1120775"/>
                <a:gd name="connsiteX25" fmla="*/ 537122 w 1658352"/>
                <a:gd name="connsiteY25" fmla="*/ 268174 h 1120775"/>
                <a:gd name="connsiteX26" fmla="*/ 433669 w 1658352"/>
                <a:gd name="connsiteY26" fmla="*/ 112099 h 1120775"/>
                <a:gd name="connsiteX27" fmla="*/ 419957 w 1658352"/>
                <a:gd name="connsiteY27" fmla="*/ 109331 h 1120775"/>
                <a:gd name="connsiteX28" fmla="*/ 427037 w 1658352"/>
                <a:gd name="connsiteY28" fmla="*/ 43657 h 1120775"/>
                <a:gd name="connsiteX29" fmla="*/ 596900 w 1658352"/>
                <a:gd name="connsiteY29" fmla="*/ 0 h 11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58352" h="1120775">
                  <a:moveTo>
                    <a:pt x="596900" y="0"/>
                  </a:moveTo>
                  <a:lnTo>
                    <a:pt x="1146175" y="152400"/>
                  </a:lnTo>
                  <a:lnTo>
                    <a:pt x="1295400" y="501650"/>
                  </a:lnTo>
                  <a:lnTo>
                    <a:pt x="1305509" y="522471"/>
                  </a:lnTo>
                  <a:lnTo>
                    <a:pt x="1372329" y="532678"/>
                  </a:lnTo>
                  <a:lnTo>
                    <a:pt x="1381668" y="506717"/>
                  </a:lnTo>
                  <a:cubicBezTo>
                    <a:pt x="1403529" y="455033"/>
                    <a:pt x="1454705" y="418768"/>
                    <a:pt x="1514352" y="418768"/>
                  </a:cubicBezTo>
                  <a:cubicBezTo>
                    <a:pt x="1593881" y="418768"/>
                    <a:pt x="1658352" y="483239"/>
                    <a:pt x="1658352" y="562768"/>
                  </a:cubicBezTo>
                  <a:cubicBezTo>
                    <a:pt x="1658352" y="642297"/>
                    <a:pt x="1593881" y="706768"/>
                    <a:pt x="1514352" y="706768"/>
                  </a:cubicBezTo>
                  <a:lnTo>
                    <a:pt x="1465756" y="696957"/>
                  </a:lnTo>
                  <a:lnTo>
                    <a:pt x="1419440" y="739727"/>
                  </a:lnTo>
                  <a:lnTo>
                    <a:pt x="1441450" y="777875"/>
                  </a:lnTo>
                  <a:lnTo>
                    <a:pt x="1627188" y="1005682"/>
                  </a:lnTo>
                  <a:lnTo>
                    <a:pt x="1436688" y="1117600"/>
                  </a:lnTo>
                  <a:lnTo>
                    <a:pt x="1123950" y="895350"/>
                  </a:lnTo>
                  <a:lnTo>
                    <a:pt x="796925" y="882650"/>
                  </a:lnTo>
                  <a:lnTo>
                    <a:pt x="460375" y="1120775"/>
                  </a:lnTo>
                  <a:lnTo>
                    <a:pt x="38100" y="869950"/>
                  </a:lnTo>
                  <a:lnTo>
                    <a:pt x="76200" y="476250"/>
                  </a:lnTo>
                  <a:lnTo>
                    <a:pt x="0" y="342900"/>
                  </a:lnTo>
                  <a:lnTo>
                    <a:pt x="139700" y="219075"/>
                  </a:lnTo>
                  <a:cubicBezTo>
                    <a:pt x="167878" y="194337"/>
                    <a:pt x="158899" y="197429"/>
                    <a:pt x="169069" y="194469"/>
                  </a:cubicBezTo>
                  <a:cubicBezTo>
                    <a:pt x="179239" y="191509"/>
                    <a:pt x="195840" y="189031"/>
                    <a:pt x="200720" y="201315"/>
                  </a:cubicBezTo>
                  <a:lnTo>
                    <a:pt x="198350" y="268174"/>
                  </a:lnTo>
                  <a:cubicBezTo>
                    <a:pt x="198350" y="361723"/>
                    <a:pt x="274187" y="437560"/>
                    <a:pt x="367736" y="437560"/>
                  </a:cubicBezTo>
                  <a:cubicBezTo>
                    <a:pt x="461285" y="437560"/>
                    <a:pt x="537122" y="361723"/>
                    <a:pt x="537122" y="268174"/>
                  </a:cubicBezTo>
                  <a:cubicBezTo>
                    <a:pt x="537122" y="198012"/>
                    <a:pt x="494464" y="137814"/>
                    <a:pt x="433669" y="112099"/>
                  </a:cubicBezTo>
                  <a:lnTo>
                    <a:pt x="419957" y="109331"/>
                  </a:lnTo>
                  <a:lnTo>
                    <a:pt x="427037" y="43657"/>
                  </a:lnTo>
                  <a:lnTo>
                    <a:pt x="596900" y="0"/>
                  </a:lnTo>
                  <a:close/>
                </a:path>
              </a:pathLst>
            </a:custGeom>
            <a:solidFill>
              <a:schemeClr val="bg1">
                <a:lumMod val="85000"/>
              </a:schemeClr>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Freeform: Shape 51">
              <a:extLst>
                <a:ext uri="{FF2B5EF4-FFF2-40B4-BE49-F238E27FC236}">
                  <a16:creationId xmlns:a16="http://schemas.microsoft.com/office/drawing/2014/main" id="{69D4CCAC-468A-F8D7-F8E2-DE8BAB9DD2EB}"/>
                </a:ext>
              </a:extLst>
            </p:cNvPr>
            <p:cNvSpPr/>
            <p:nvPr/>
          </p:nvSpPr>
          <p:spPr>
            <a:xfrm>
              <a:off x="4967522" y="1244601"/>
              <a:ext cx="2696168" cy="1907139"/>
            </a:xfrm>
            <a:custGeom>
              <a:avLst/>
              <a:gdLst>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30497 w 1651795"/>
                <a:gd name="connsiteY10" fmla="*/ 1047409 h 1168400"/>
                <a:gd name="connsiteX11" fmla="*/ 1239047 w 1651795"/>
                <a:gd name="connsiteY11" fmla="*/ 1064320 h 1168400"/>
                <a:gd name="connsiteX12" fmla="*/ 1054894 w 1651795"/>
                <a:gd name="connsiteY12" fmla="*/ 1168400 h 1168400"/>
                <a:gd name="connsiteX13" fmla="*/ 496094 w 1651795"/>
                <a:gd name="connsiteY13" fmla="*/ 996950 h 1168400"/>
                <a:gd name="connsiteX14" fmla="*/ 378619 w 1651795"/>
                <a:gd name="connsiteY14" fmla="*/ 722313 h 1168400"/>
                <a:gd name="connsiteX15" fmla="*/ 360860 w 1651795"/>
                <a:gd name="connsiteY15" fmla="*/ 684669 h 1168400"/>
                <a:gd name="connsiteX16" fmla="*/ 352298 w 1651795"/>
                <a:gd name="connsiteY16" fmla="*/ 684178 h 1168400"/>
                <a:gd name="connsiteX17" fmla="*/ 294255 w 1651795"/>
                <a:gd name="connsiteY17" fmla="*/ 670326 h 1168400"/>
                <a:gd name="connsiteX18" fmla="*/ 288409 w 1651795"/>
                <a:gd name="connsiteY18" fmla="*/ 673086 h 1168400"/>
                <a:gd name="connsiteX19" fmla="*/ 281264 w 1651795"/>
                <a:gd name="connsiteY19" fmla="*/ 708475 h 1168400"/>
                <a:gd name="connsiteX20" fmla="*/ 148580 w 1651795"/>
                <a:gd name="connsiteY20" fmla="*/ 796424 h 1168400"/>
                <a:gd name="connsiteX21" fmla="*/ 4580 w 1651795"/>
                <a:gd name="connsiteY21" fmla="*/ 652424 h 1168400"/>
                <a:gd name="connsiteX22" fmla="*/ 148580 w 1651795"/>
                <a:gd name="connsiteY22" fmla="*/ 508424 h 1168400"/>
                <a:gd name="connsiteX23" fmla="*/ 184224 w 1651795"/>
                <a:gd name="connsiteY23" fmla="*/ 515620 h 1168400"/>
                <a:gd name="connsiteX24" fmla="*/ 182566 w 1651795"/>
                <a:gd name="connsiteY24" fmla="*/ 511967 h 1168400"/>
                <a:gd name="connsiteX25" fmla="*/ 235605 w 1651795"/>
                <a:gd name="connsiteY25" fmla="*/ 476751 h 1168400"/>
                <a:gd name="connsiteX26" fmla="*/ 243770 w 1651795"/>
                <a:gd name="connsiteY26" fmla="*/ 455621 h 1168400"/>
                <a:gd name="connsiteX27" fmla="*/ 221456 w 1651795"/>
                <a:gd name="connsiteY27" fmla="*/ 415132 h 1168400"/>
                <a:gd name="connsiteX28" fmla="*/ 0 w 1651795"/>
                <a:gd name="connsiteY28" fmla="*/ 127794 h 1168400"/>
                <a:gd name="connsiteX29" fmla="*/ 197644 w 1651795"/>
                <a:gd name="connsiteY29" fmla="*/ 6350 h 1168400"/>
                <a:gd name="connsiteX30" fmla="*/ 510381 w 1651795"/>
                <a:gd name="connsiteY30" fmla="*/ 241300 h 1168400"/>
                <a:gd name="connsiteX31" fmla="*/ 856457 w 1651795"/>
                <a:gd name="connsiteY31" fmla="*/ 23495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30497 w 1651795"/>
                <a:gd name="connsiteY10" fmla="*/ 1047409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8409 w 1651795"/>
                <a:gd name="connsiteY17" fmla="*/ 673086 h 1168400"/>
                <a:gd name="connsiteX18" fmla="*/ 281264 w 1651795"/>
                <a:gd name="connsiteY18" fmla="*/ 708475 h 1168400"/>
                <a:gd name="connsiteX19" fmla="*/ 148580 w 1651795"/>
                <a:gd name="connsiteY19" fmla="*/ 796424 h 1168400"/>
                <a:gd name="connsiteX20" fmla="*/ 4580 w 1651795"/>
                <a:gd name="connsiteY20" fmla="*/ 652424 h 1168400"/>
                <a:gd name="connsiteX21" fmla="*/ 148580 w 1651795"/>
                <a:gd name="connsiteY21" fmla="*/ 508424 h 1168400"/>
                <a:gd name="connsiteX22" fmla="*/ 184224 w 1651795"/>
                <a:gd name="connsiteY22" fmla="*/ 515620 h 1168400"/>
                <a:gd name="connsiteX23" fmla="*/ 182566 w 1651795"/>
                <a:gd name="connsiteY23" fmla="*/ 511967 h 1168400"/>
                <a:gd name="connsiteX24" fmla="*/ 235605 w 1651795"/>
                <a:gd name="connsiteY24" fmla="*/ 476751 h 1168400"/>
                <a:gd name="connsiteX25" fmla="*/ 243770 w 1651795"/>
                <a:gd name="connsiteY25" fmla="*/ 455621 h 1168400"/>
                <a:gd name="connsiteX26" fmla="*/ 221456 w 1651795"/>
                <a:gd name="connsiteY26" fmla="*/ 415132 h 1168400"/>
                <a:gd name="connsiteX27" fmla="*/ 0 w 1651795"/>
                <a:gd name="connsiteY27" fmla="*/ 127794 h 1168400"/>
                <a:gd name="connsiteX28" fmla="*/ 197644 w 1651795"/>
                <a:gd name="connsiteY28" fmla="*/ 6350 h 1168400"/>
                <a:gd name="connsiteX29" fmla="*/ 510381 w 1651795"/>
                <a:gd name="connsiteY29" fmla="*/ 241300 h 1168400"/>
                <a:gd name="connsiteX30" fmla="*/ 856457 w 1651795"/>
                <a:gd name="connsiteY30" fmla="*/ 234950 h 1168400"/>
                <a:gd name="connsiteX31" fmla="*/ 1170782 w 1651795"/>
                <a:gd name="connsiteY31"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83128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8409 w 1651795"/>
                <a:gd name="connsiteY17" fmla="*/ 673086 h 1168400"/>
                <a:gd name="connsiteX18" fmla="*/ 281264 w 1651795"/>
                <a:gd name="connsiteY18" fmla="*/ 708475 h 1168400"/>
                <a:gd name="connsiteX19" fmla="*/ 148580 w 1651795"/>
                <a:gd name="connsiteY19" fmla="*/ 796424 h 1168400"/>
                <a:gd name="connsiteX20" fmla="*/ 4580 w 1651795"/>
                <a:gd name="connsiteY20" fmla="*/ 652424 h 1168400"/>
                <a:gd name="connsiteX21" fmla="*/ 148580 w 1651795"/>
                <a:gd name="connsiteY21" fmla="*/ 508424 h 1168400"/>
                <a:gd name="connsiteX22" fmla="*/ 184224 w 1651795"/>
                <a:gd name="connsiteY22" fmla="*/ 515620 h 1168400"/>
                <a:gd name="connsiteX23" fmla="*/ 182566 w 1651795"/>
                <a:gd name="connsiteY23" fmla="*/ 511967 h 1168400"/>
                <a:gd name="connsiteX24" fmla="*/ 235605 w 1651795"/>
                <a:gd name="connsiteY24" fmla="*/ 476751 h 1168400"/>
                <a:gd name="connsiteX25" fmla="*/ 243770 w 1651795"/>
                <a:gd name="connsiteY25" fmla="*/ 455621 h 1168400"/>
                <a:gd name="connsiteX26" fmla="*/ 221456 w 1651795"/>
                <a:gd name="connsiteY26" fmla="*/ 415132 h 1168400"/>
                <a:gd name="connsiteX27" fmla="*/ 0 w 1651795"/>
                <a:gd name="connsiteY27" fmla="*/ 127794 h 1168400"/>
                <a:gd name="connsiteX28" fmla="*/ 197644 w 1651795"/>
                <a:gd name="connsiteY28" fmla="*/ 6350 h 1168400"/>
                <a:gd name="connsiteX29" fmla="*/ 510381 w 1651795"/>
                <a:gd name="connsiteY29" fmla="*/ 241300 h 1168400"/>
                <a:gd name="connsiteX30" fmla="*/ 856457 w 1651795"/>
                <a:gd name="connsiteY30" fmla="*/ 234950 h 1168400"/>
                <a:gd name="connsiteX31" fmla="*/ 1170782 w 1651795"/>
                <a:gd name="connsiteY31"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8409 w 1651795"/>
                <a:gd name="connsiteY17" fmla="*/ 673086 h 1168400"/>
                <a:gd name="connsiteX18" fmla="*/ 281264 w 1651795"/>
                <a:gd name="connsiteY18" fmla="*/ 708475 h 1168400"/>
                <a:gd name="connsiteX19" fmla="*/ 148580 w 1651795"/>
                <a:gd name="connsiteY19" fmla="*/ 796424 h 1168400"/>
                <a:gd name="connsiteX20" fmla="*/ 4580 w 1651795"/>
                <a:gd name="connsiteY20" fmla="*/ 652424 h 1168400"/>
                <a:gd name="connsiteX21" fmla="*/ 148580 w 1651795"/>
                <a:gd name="connsiteY21" fmla="*/ 508424 h 1168400"/>
                <a:gd name="connsiteX22" fmla="*/ 184224 w 1651795"/>
                <a:gd name="connsiteY22" fmla="*/ 515620 h 1168400"/>
                <a:gd name="connsiteX23" fmla="*/ 182566 w 1651795"/>
                <a:gd name="connsiteY23" fmla="*/ 511967 h 1168400"/>
                <a:gd name="connsiteX24" fmla="*/ 235605 w 1651795"/>
                <a:gd name="connsiteY24" fmla="*/ 476751 h 1168400"/>
                <a:gd name="connsiteX25" fmla="*/ 243770 w 1651795"/>
                <a:gd name="connsiteY25" fmla="*/ 455621 h 1168400"/>
                <a:gd name="connsiteX26" fmla="*/ 221456 w 1651795"/>
                <a:gd name="connsiteY26" fmla="*/ 415132 h 1168400"/>
                <a:gd name="connsiteX27" fmla="*/ 0 w 1651795"/>
                <a:gd name="connsiteY27" fmla="*/ 127794 h 1168400"/>
                <a:gd name="connsiteX28" fmla="*/ 197644 w 1651795"/>
                <a:gd name="connsiteY28" fmla="*/ 6350 h 1168400"/>
                <a:gd name="connsiteX29" fmla="*/ 510381 w 1651795"/>
                <a:gd name="connsiteY29" fmla="*/ 241300 h 1168400"/>
                <a:gd name="connsiteX30" fmla="*/ 856457 w 1651795"/>
                <a:gd name="connsiteY30" fmla="*/ 234950 h 1168400"/>
                <a:gd name="connsiteX31" fmla="*/ 1170782 w 1651795"/>
                <a:gd name="connsiteY31"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1264 w 1651795"/>
                <a:gd name="connsiteY17" fmla="*/ 708475 h 1168400"/>
                <a:gd name="connsiteX18" fmla="*/ 148580 w 1651795"/>
                <a:gd name="connsiteY18" fmla="*/ 796424 h 1168400"/>
                <a:gd name="connsiteX19" fmla="*/ 4580 w 1651795"/>
                <a:gd name="connsiteY19" fmla="*/ 652424 h 1168400"/>
                <a:gd name="connsiteX20" fmla="*/ 148580 w 1651795"/>
                <a:gd name="connsiteY20" fmla="*/ 508424 h 1168400"/>
                <a:gd name="connsiteX21" fmla="*/ 184224 w 1651795"/>
                <a:gd name="connsiteY21" fmla="*/ 515620 h 1168400"/>
                <a:gd name="connsiteX22" fmla="*/ 182566 w 1651795"/>
                <a:gd name="connsiteY22" fmla="*/ 511967 h 1168400"/>
                <a:gd name="connsiteX23" fmla="*/ 235605 w 1651795"/>
                <a:gd name="connsiteY23" fmla="*/ 476751 h 1168400"/>
                <a:gd name="connsiteX24" fmla="*/ 243770 w 1651795"/>
                <a:gd name="connsiteY24" fmla="*/ 455621 h 1168400"/>
                <a:gd name="connsiteX25" fmla="*/ 221456 w 1651795"/>
                <a:gd name="connsiteY25" fmla="*/ 415132 h 1168400"/>
                <a:gd name="connsiteX26" fmla="*/ 0 w 1651795"/>
                <a:gd name="connsiteY26" fmla="*/ 127794 h 1168400"/>
                <a:gd name="connsiteX27" fmla="*/ 197644 w 1651795"/>
                <a:gd name="connsiteY27" fmla="*/ 6350 h 1168400"/>
                <a:gd name="connsiteX28" fmla="*/ 510381 w 1651795"/>
                <a:gd name="connsiteY28" fmla="*/ 241300 h 1168400"/>
                <a:gd name="connsiteX29" fmla="*/ 856457 w 1651795"/>
                <a:gd name="connsiteY29" fmla="*/ 234950 h 1168400"/>
                <a:gd name="connsiteX30" fmla="*/ 1170782 w 1651795"/>
                <a:gd name="connsiteY30"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182566 w 1651795"/>
                <a:gd name="connsiteY21" fmla="*/ 511967 h 1168400"/>
                <a:gd name="connsiteX22" fmla="*/ 235605 w 1651795"/>
                <a:gd name="connsiteY22" fmla="*/ 476751 h 1168400"/>
                <a:gd name="connsiteX23" fmla="*/ 243770 w 1651795"/>
                <a:gd name="connsiteY23" fmla="*/ 455621 h 1168400"/>
                <a:gd name="connsiteX24" fmla="*/ 221456 w 1651795"/>
                <a:gd name="connsiteY24" fmla="*/ 415132 h 1168400"/>
                <a:gd name="connsiteX25" fmla="*/ 0 w 1651795"/>
                <a:gd name="connsiteY25" fmla="*/ 127794 h 1168400"/>
                <a:gd name="connsiteX26" fmla="*/ 197644 w 1651795"/>
                <a:gd name="connsiteY26" fmla="*/ 6350 h 1168400"/>
                <a:gd name="connsiteX27" fmla="*/ 510381 w 1651795"/>
                <a:gd name="connsiteY27" fmla="*/ 241300 h 1168400"/>
                <a:gd name="connsiteX28" fmla="*/ 856457 w 1651795"/>
                <a:gd name="connsiteY28" fmla="*/ 234950 h 1168400"/>
                <a:gd name="connsiteX29" fmla="*/ 1170782 w 1651795"/>
                <a:gd name="connsiteY29"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235605 w 1651795"/>
                <a:gd name="connsiteY21" fmla="*/ 476751 h 1168400"/>
                <a:gd name="connsiteX22" fmla="*/ 243770 w 1651795"/>
                <a:gd name="connsiteY22" fmla="*/ 455621 h 1168400"/>
                <a:gd name="connsiteX23" fmla="*/ 221456 w 1651795"/>
                <a:gd name="connsiteY23" fmla="*/ 415132 h 1168400"/>
                <a:gd name="connsiteX24" fmla="*/ 0 w 1651795"/>
                <a:gd name="connsiteY24" fmla="*/ 127794 h 1168400"/>
                <a:gd name="connsiteX25" fmla="*/ 197644 w 1651795"/>
                <a:gd name="connsiteY25" fmla="*/ 6350 h 1168400"/>
                <a:gd name="connsiteX26" fmla="*/ 510381 w 1651795"/>
                <a:gd name="connsiteY26" fmla="*/ 241300 h 1168400"/>
                <a:gd name="connsiteX27" fmla="*/ 856457 w 1651795"/>
                <a:gd name="connsiteY27" fmla="*/ 234950 h 1168400"/>
                <a:gd name="connsiteX28" fmla="*/ 1170782 w 1651795"/>
                <a:gd name="connsiteY28"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243770 w 1651795"/>
                <a:gd name="connsiteY21" fmla="*/ 455621 h 1168400"/>
                <a:gd name="connsiteX22" fmla="*/ 221456 w 1651795"/>
                <a:gd name="connsiteY22" fmla="*/ 415132 h 1168400"/>
                <a:gd name="connsiteX23" fmla="*/ 0 w 1651795"/>
                <a:gd name="connsiteY23" fmla="*/ 127794 h 1168400"/>
                <a:gd name="connsiteX24" fmla="*/ 197644 w 1651795"/>
                <a:gd name="connsiteY24" fmla="*/ 6350 h 1168400"/>
                <a:gd name="connsiteX25" fmla="*/ 510381 w 1651795"/>
                <a:gd name="connsiteY25" fmla="*/ 241300 h 1168400"/>
                <a:gd name="connsiteX26" fmla="*/ 856457 w 1651795"/>
                <a:gd name="connsiteY26" fmla="*/ 234950 h 1168400"/>
                <a:gd name="connsiteX27" fmla="*/ 1170782 w 1651795"/>
                <a:gd name="connsiteY27"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64876 w 1651795"/>
                <a:gd name="connsiteY5" fmla="*/ 891144 h 1168400"/>
                <a:gd name="connsiteX6" fmla="*/ 1295490 w 1651795"/>
                <a:gd name="connsiteY6" fmla="*/ 721758 h 1168400"/>
                <a:gd name="connsiteX7" fmla="*/ 1126104 w 1651795"/>
                <a:gd name="connsiteY7" fmla="*/ 891144 h 1168400"/>
                <a:gd name="connsiteX8" fmla="*/ 1229557 w 1651795"/>
                <a:gd name="connsiteY8" fmla="*/ 1047219 h 1168400"/>
                <a:gd name="connsiteX9" fmla="*/ 1223353 w 1651795"/>
                <a:gd name="connsiteY9" fmla="*/ 1092653 h 1168400"/>
                <a:gd name="connsiteX10" fmla="*/ 1054894 w 1651795"/>
                <a:gd name="connsiteY10" fmla="*/ 1168400 h 1168400"/>
                <a:gd name="connsiteX11" fmla="*/ 496094 w 1651795"/>
                <a:gd name="connsiteY11" fmla="*/ 996950 h 1168400"/>
                <a:gd name="connsiteX12" fmla="*/ 378619 w 1651795"/>
                <a:gd name="connsiteY12" fmla="*/ 722313 h 1168400"/>
                <a:gd name="connsiteX13" fmla="*/ 360860 w 1651795"/>
                <a:gd name="connsiteY13" fmla="*/ 684669 h 1168400"/>
                <a:gd name="connsiteX14" fmla="*/ 294255 w 1651795"/>
                <a:gd name="connsiteY14" fmla="*/ 670326 h 1168400"/>
                <a:gd name="connsiteX15" fmla="*/ 281264 w 1651795"/>
                <a:gd name="connsiteY15" fmla="*/ 708475 h 1168400"/>
                <a:gd name="connsiteX16" fmla="*/ 148580 w 1651795"/>
                <a:gd name="connsiteY16" fmla="*/ 796424 h 1168400"/>
                <a:gd name="connsiteX17" fmla="*/ 4580 w 1651795"/>
                <a:gd name="connsiteY17" fmla="*/ 652424 h 1168400"/>
                <a:gd name="connsiteX18" fmla="*/ 148580 w 1651795"/>
                <a:gd name="connsiteY18" fmla="*/ 508424 h 1168400"/>
                <a:gd name="connsiteX19" fmla="*/ 184224 w 1651795"/>
                <a:gd name="connsiteY19" fmla="*/ 515620 h 1168400"/>
                <a:gd name="connsiteX20" fmla="*/ 243770 w 1651795"/>
                <a:gd name="connsiteY20" fmla="*/ 455621 h 1168400"/>
                <a:gd name="connsiteX21" fmla="*/ 221456 w 1651795"/>
                <a:gd name="connsiteY21" fmla="*/ 415132 h 1168400"/>
                <a:gd name="connsiteX22" fmla="*/ 0 w 1651795"/>
                <a:gd name="connsiteY22" fmla="*/ 127794 h 1168400"/>
                <a:gd name="connsiteX23" fmla="*/ 197644 w 1651795"/>
                <a:gd name="connsiteY23" fmla="*/ 6350 h 1168400"/>
                <a:gd name="connsiteX24" fmla="*/ 510381 w 1651795"/>
                <a:gd name="connsiteY24" fmla="*/ 241300 h 1168400"/>
                <a:gd name="connsiteX25" fmla="*/ 856457 w 1651795"/>
                <a:gd name="connsiteY25" fmla="*/ 234950 h 1168400"/>
                <a:gd name="connsiteX26" fmla="*/ 1170782 w 1651795"/>
                <a:gd name="connsiteY26"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502570 w 1651795"/>
                <a:gd name="connsiteY4" fmla="*/ 954881 h 1168400"/>
                <a:gd name="connsiteX5" fmla="*/ 1457662 w 1651795"/>
                <a:gd name="connsiteY5" fmla="*/ 942989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243770 w 1651795"/>
                <a:gd name="connsiteY21" fmla="*/ 455621 h 1168400"/>
                <a:gd name="connsiteX22" fmla="*/ 221456 w 1651795"/>
                <a:gd name="connsiteY22" fmla="*/ 415132 h 1168400"/>
                <a:gd name="connsiteX23" fmla="*/ 0 w 1651795"/>
                <a:gd name="connsiteY23" fmla="*/ 127794 h 1168400"/>
                <a:gd name="connsiteX24" fmla="*/ 197644 w 1651795"/>
                <a:gd name="connsiteY24" fmla="*/ 6350 h 1168400"/>
                <a:gd name="connsiteX25" fmla="*/ 510381 w 1651795"/>
                <a:gd name="connsiteY25" fmla="*/ 241300 h 1168400"/>
                <a:gd name="connsiteX26" fmla="*/ 856457 w 1651795"/>
                <a:gd name="connsiteY26" fmla="*/ 234950 h 1168400"/>
                <a:gd name="connsiteX27" fmla="*/ 1170782 w 1651795"/>
                <a:gd name="connsiteY27" fmla="*/ 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51795" h="1168400">
                  <a:moveTo>
                    <a:pt x="1170782" y="0"/>
                  </a:moveTo>
                  <a:lnTo>
                    <a:pt x="1597819" y="254000"/>
                  </a:lnTo>
                  <a:lnTo>
                    <a:pt x="1555750" y="644525"/>
                  </a:lnTo>
                  <a:lnTo>
                    <a:pt x="1651795" y="805656"/>
                  </a:lnTo>
                  <a:cubicBezTo>
                    <a:pt x="1642932" y="857382"/>
                    <a:pt x="1534926" y="931992"/>
                    <a:pt x="1502570" y="954881"/>
                  </a:cubicBezTo>
                  <a:cubicBezTo>
                    <a:pt x="1470214" y="977770"/>
                    <a:pt x="1463944" y="953612"/>
                    <a:pt x="1457662" y="942989"/>
                  </a:cubicBezTo>
                  <a:lnTo>
                    <a:pt x="1464876" y="891144"/>
                  </a:lnTo>
                  <a:cubicBezTo>
                    <a:pt x="1464876" y="797595"/>
                    <a:pt x="1389039" y="721758"/>
                    <a:pt x="1295490" y="721758"/>
                  </a:cubicBezTo>
                  <a:cubicBezTo>
                    <a:pt x="1201941" y="721758"/>
                    <a:pt x="1126104" y="797595"/>
                    <a:pt x="1126104" y="891144"/>
                  </a:cubicBezTo>
                  <a:cubicBezTo>
                    <a:pt x="1126104" y="961306"/>
                    <a:pt x="1168763" y="1021505"/>
                    <a:pt x="1229557" y="1047219"/>
                  </a:cubicBezTo>
                  <a:lnTo>
                    <a:pt x="1223353" y="1092653"/>
                  </a:lnTo>
                  <a:lnTo>
                    <a:pt x="1054894" y="1168400"/>
                  </a:lnTo>
                  <a:lnTo>
                    <a:pt x="496094" y="996950"/>
                  </a:lnTo>
                  <a:lnTo>
                    <a:pt x="378619" y="722313"/>
                  </a:lnTo>
                  <a:lnTo>
                    <a:pt x="360860" y="684669"/>
                  </a:lnTo>
                  <a:lnTo>
                    <a:pt x="294255" y="670326"/>
                  </a:lnTo>
                  <a:lnTo>
                    <a:pt x="281264" y="708475"/>
                  </a:lnTo>
                  <a:cubicBezTo>
                    <a:pt x="259404" y="760159"/>
                    <a:pt x="208227" y="796424"/>
                    <a:pt x="148580" y="796424"/>
                  </a:cubicBezTo>
                  <a:cubicBezTo>
                    <a:pt x="69051" y="796424"/>
                    <a:pt x="4580" y="731953"/>
                    <a:pt x="4580" y="652424"/>
                  </a:cubicBezTo>
                  <a:cubicBezTo>
                    <a:pt x="4580" y="572895"/>
                    <a:pt x="69051" y="508424"/>
                    <a:pt x="148580" y="508424"/>
                  </a:cubicBezTo>
                  <a:lnTo>
                    <a:pt x="184224" y="515620"/>
                  </a:lnTo>
                  <a:lnTo>
                    <a:pt x="243770" y="455621"/>
                  </a:lnTo>
                  <a:lnTo>
                    <a:pt x="221456" y="415132"/>
                  </a:lnTo>
                  <a:lnTo>
                    <a:pt x="0" y="127794"/>
                  </a:lnTo>
                  <a:lnTo>
                    <a:pt x="197644" y="6350"/>
                  </a:lnTo>
                  <a:lnTo>
                    <a:pt x="510381" y="241300"/>
                  </a:lnTo>
                  <a:lnTo>
                    <a:pt x="856457" y="234950"/>
                  </a:lnTo>
                  <a:lnTo>
                    <a:pt x="1170782" y="0"/>
                  </a:lnTo>
                  <a:close/>
                </a:path>
              </a:pathLst>
            </a:custGeom>
            <a:solidFill>
              <a:schemeClr val="accent2"/>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Freeform: Shape 52">
              <a:extLst>
                <a:ext uri="{FF2B5EF4-FFF2-40B4-BE49-F238E27FC236}">
                  <a16:creationId xmlns:a16="http://schemas.microsoft.com/office/drawing/2014/main" id="{4566B552-AF33-4A3C-FB1A-9F2B2E1E3E71}"/>
                </a:ext>
              </a:extLst>
            </p:cNvPr>
            <p:cNvSpPr/>
            <p:nvPr/>
          </p:nvSpPr>
          <p:spPr>
            <a:xfrm>
              <a:off x="3813135" y="1458376"/>
              <a:ext cx="1927869" cy="2999817"/>
            </a:xfrm>
            <a:custGeom>
              <a:avLst/>
              <a:gdLst>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42710 w 1181100"/>
                <a:gd name="connsiteY15" fmla="*/ 1471946 h 1837824"/>
                <a:gd name="connsiteX16" fmla="*/ 834667 w 1181100"/>
                <a:gd name="connsiteY16" fmla="*/ 1535492 h 1837824"/>
                <a:gd name="connsiteX17" fmla="*/ 840829 w 1181100"/>
                <a:gd name="connsiteY17" fmla="*/ 1554947 h 1837824"/>
                <a:gd name="connsiteX18" fmla="*/ 871509 w 1181100"/>
                <a:gd name="connsiteY18" fmla="*/ 1561140 h 1837824"/>
                <a:gd name="connsiteX19" fmla="*/ 959457 w 1181100"/>
                <a:gd name="connsiteY19" fmla="*/ 1693824 h 1837824"/>
                <a:gd name="connsiteX20" fmla="*/ 815457 w 1181100"/>
                <a:gd name="connsiteY20" fmla="*/ 1837824 h 1837824"/>
                <a:gd name="connsiteX21" fmla="*/ 671457 w 1181100"/>
                <a:gd name="connsiteY21" fmla="*/ 1693824 h 1837824"/>
                <a:gd name="connsiteX22" fmla="*/ 679375 w 1181100"/>
                <a:gd name="connsiteY22" fmla="*/ 1654607 h 1837824"/>
                <a:gd name="connsiteX23" fmla="*/ 678317 w 1181100"/>
                <a:gd name="connsiteY23" fmla="*/ 1655074 h 1837824"/>
                <a:gd name="connsiteX24" fmla="*/ 643100 w 1181100"/>
                <a:gd name="connsiteY24" fmla="*/ 1588746 h 1837824"/>
                <a:gd name="connsiteX25" fmla="*/ 626026 w 1181100"/>
                <a:gd name="connsiteY25" fmla="*/ 1580495 h 1837824"/>
                <a:gd name="connsiteX26" fmla="*/ 578644 w 1181100"/>
                <a:gd name="connsiteY26" fmla="*/ 1609726 h 1837824"/>
                <a:gd name="connsiteX27" fmla="*/ 440532 w 1181100"/>
                <a:gd name="connsiteY27" fmla="*/ 1745456 h 1837824"/>
                <a:gd name="connsiteX28" fmla="*/ 361950 w 1181100"/>
                <a:gd name="connsiteY28" fmla="*/ 1619250 h 1837824"/>
                <a:gd name="connsiteX29" fmla="*/ 4763 w 1181100"/>
                <a:gd name="connsiteY29" fmla="*/ 1450181 h 1837824"/>
                <a:gd name="connsiteX30" fmla="*/ 0 w 1181100"/>
                <a:gd name="connsiteY30" fmla="*/ 973931 h 1837824"/>
                <a:gd name="connsiteX31" fmla="*/ 361950 w 1181100"/>
                <a:gd name="connsiteY31" fmla="*/ 812006 h 1837824"/>
                <a:gd name="connsiteX32" fmla="*/ 528638 w 1181100"/>
                <a:gd name="connsiteY32" fmla="*/ 516731 h 1837824"/>
                <a:gd name="connsiteX33" fmla="*/ 481013 w 1181100"/>
                <a:gd name="connsiteY33" fmla="*/ 130969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40829 w 1181100"/>
                <a:gd name="connsiteY16" fmla="*/ 1554947 h 1837824"/>
                <a:gd name="connsiteX17" fmla="*/ 871509 w 1181100"/>
                <a:gd name="connsiteY17" fmla="*/ 1561140 h 1837824"/>
                <a:gd name="connsiteX18" fmla="*/ 959457 w 1181100"/>
                <a:gd name="connsiteY18" fmla="*/ 1693824 h 1837824"/>
                <a:gd name="connsiteX19" fmla="*/ 815457 w 1181100"/>
                <a:gd name="connsiteY19" fmla="*/ 1837824 h 1837824"/>
                <a:gd name="connsiteX20" fmla="*/ 671457 w 1181100"/>
                <a:gd name="connsiteY20" fmla="*/ 1693824 h 1837824"/>
                <a:gd name="connsiteX21" fmla="*/ 679375 w 1181100"/>
                <a:gd name="connsiteY21" fmla="*/ 1654607 h 1837824"/>
                <a:gd name="connsiteX22" fmla="*/ 678317 w 1181100"/>
                <a:gd name="connsiteY22" fmla="*/ 1655074 h 1837824"/>
                <a:gd name="connsiteX23" fmla="*/ 643100 w 1181100"/>
                <a:gd name="connsiteY23" fmla="*/ 1588746 h 1837824"/>
                <a:gd name="connsiteX24" fmla="*/ 626026 w 1181100"/>
                <a:gd name="connsiteY24" fmla="*/ 1580495 h 1837824"/>
                <a:gd name="connsiteX25" fmla="*/ 578644 w 1181100"/>
                <a:gd name="connsiteY25" fmla="*/ 1609726 h 1837824"/>
                <a:gd name="connsiteX26" fmla="*/ 440532 w 1181100"/>
                <a:gd name="connsiteY26" fmla="*/ 1745456 h 1837824"/>
                <a:gd name="connsiteX27" fmla="*/ 361950 w 1181100"/>
                <a:gd name="connsiteY27" fmla="*/ 1619250 h 1837824"/>
                <a:gd name="connsiteX28" fmla="*/ 4763 w 1181100"/>
                <a:gd name="connsiteY28" fmla="*/ 1450181 h 1837824"/>
                <a:gd name="connsiteX29" fmla="*/ 0 w 1181100"/>
                <a:gd name="connsiteY29" fmla="*/ 973931 h 1837824"/>
                <a:gd name="connsiteX30" fmla="*/ 361950 w 1181100"/>
                <a:gd name="connsiteY30" fmla="*/ 812006 h 1837824"/>
                <a:gd name="connsiteX31" fmla="*/ 528638 w 1181100"/>
                <a:gd name="connsiteY31" fmla="*/ 516731 h 1837824"/>
                <a:gd name="connsiteX32" fmla="*/ 481013 w 1181100"/>
                <a:gd name="connsiteY32" fmla="*/ 130969 h 1837824"/>
                <a:gd name="connsiteX33" fmla="*/ 692944 w 1181100"/>
                <a:gd name="connsiteY33" fmla="*/ 0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71509 w 1181100"/>
                <a:gd name="connsiteY16" fmla="*/ 1561140 h 1837824"/>
                <a:gd name="connsiteX17" fmla="*/ 959457 w 1181100"/>
                <a:gd name="connsiteY17" fmla="*/ 1693824 h 1837824"/>
                <a:gd name="connsiteX18" fmla="*/ 815457 w 1181100"/>
                <a:gd name="connsiteY18" fmla="*/ 1837824 h 1837824"/>
                <a:gd name="connsiteX19" fmla="*/ 671457 w 1181100"/>
                <a:gd name="connsiteY19" fmla="*/ 1693824 h 1837824"/>
                <a:gd name="connsiteX20" fmla="*/ 679375 w 1181100"/>
                <a:gd name="connsiteY20" fmla="*/ 1654607 h 1837824"/>
                <a:gd name="connsiteX21" fmla="*/ 678317 w 1181100"/>
                <a:gd name="connsiteY21" fmla="*/ 1655074 h 1837824"/>
                <a:gd name="connsiteX22" fmla="*/ 643100 w 1181100"/>
                <a:gd name="connsiteY22" fmla="*/ 1588746 h 1837824"/>
                <a:gd name="connsiteX23" fmla="*/ 626026 w 1181100"/>
                <a:gd name="connsiteY23" fmla="*/ 1580495 h 1837824"/>
                <a:gd name="connsiteX24" fmla="*/ 578644 w 1181100"/>
                <a:gd name="connsiteY24" fmla="*/ 1609726 h 1837824"/>
                <a:gd name="connsiteX25" fmla="*/ 440532 w 1181100"/>
                <a:gd name="connsiteY25" fmla="*/ 1745456 h 1837824"/>
                <a:gd name="connsiteX26" fmla="*/ 361950 w 1181100"/>
                <a:gd name="connsiteY26" fmla="*/ 1619250 h 1837824"/>
                <a:gd name="connsiteX27" fmla="*/ 4763 w 1181100"/>
                <a:gd name="connsiteY27" fmla="*/ 1450181 h 1837824"/>
                <a:gd name="connsiteX28" fmla="*/ 0 w 1181100"/>
                <a:gd name="connsiteY28" fmla="*/ 973931 h 1837824"/>
                <a:gd name="connsiteX29" fmla="*/ 361950 w 1181100"/>
                <a:gd name="connsiteY29" fmla="*/ 812006 h 1837824"/>
                <a:gd name="connsiteX30" fmla="*/ 528638 w 1181100"/>
                <a:gd name="connsiteY30" fmla="*/ 516731 h 1837824"/>
                <a:gd name="connsiteX31" fmla="*/ 481013 w 1181100"/>
                <a:gd name="connsiteY31" fmla="*/ 130969 h 1837824"/>
                <a:gd name="connsiteX32" fmla="*/ 692944 w 1181100"/>
                <a:gd name="connsiteY32" fmla="*/ 0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71509 w 1181100"/>
                <a:gd name="connsiteY16" fmla="*/ 1561140 h 1837824"/>
                <a:gd name="connsiteX17" fmla="*/ 959457 w 1181100"/>
                <a:gd name="connsiteY17" fmla="*/ 1693824 h 1837824"/>
                <a:gd name="connsiteX18" fmla="*/ 815457 w 1181100"/>
                <a:gd name="connsiteY18" fmla="*/ 1837824 h 1837824"/>
                <a:gd name="connsiteX19" fmla="*/ 671457 w 1181100"/>
                <a:gd name="connsiteY19" fmla="*/ 1693824 h 1837824"/>
                <a:gd name="connsiteX20" fmla="*/ 679375 w 1181100"/>
                <a:gd name="connsiteY20" fmla="*/ 1654607 h 1837824"/>
                <a:gd name="connsiteX21" fmla="*/ 678317 w 1181100"/>
                <a:gd name="connsiteY21" fmla="*/ 1655074 h 1837824"/>
                <a:gd name="connsiteX22" fmla="*/ 626026 w 1181100"/>
                <a:gd name="connsiteY22" fmla="*/ 1580495 h 1837824"/>
                <a:gd name="connsiteX23" fmla="*/ 578644 w 1181100"/>
                <a:gd name="connsiteY23" fmla="*/ 1609726 h 1837824"/>
                <a:gd name="connsiteX24" fmla="*/ 440532 w 1181100"/>
                <a:gd name="connsiteY24" fmla="*/ 1745456 h 1837824"/>
                <a:gd name="connsiteX25" fmla="*/ 361950 w 1181100"/>
                <a:gd name="connsiteY25" fmla="*/ 1619250 h 1837824"/>
                <a:gd name="connsiteX26" fmla="*/ 4763 w 1181100"/>
                <a:gd name="connsiteY26" fmla="*/ 1450181 h 1837824"/>
                <a:gd name="connsiteX27" fmla="*/ 0 w 1181100"/>
                <a:gd name="connsiteY27" fmla="*/ 973931 h 1837824"/>
                <a:gd name="connsiteX28" fmla="*/ 361950 w 1181100"/>
                <a:gd name="connsiteY28" fmla="*/ 812006 h 1837824"/>
                <a:gd name="connsiteX29" fmla="*/ 528638 w 1181100"/>
                <a:gd name="connsiteY29" fmla="*/ 516731 h 1837824"/>
                <a:gd name="connsiteX30" fmla="*/ 481013 w 1181100"/>
                <a:gd name="connsiteY30" fmla="*/ 130969 h 1837824"/>
                <a:gd name="connsiteX31" fmla="*/ 692944 w 1181100"/>
                <a:gd name="connsiteY31" fmla="*/ 0 h 183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81100" h="1837824">
                  <a:moveTo>
                    <a:pt x="692944" y="0"/>
                  </a:moveTo>
                  <a:lnTo>
                    <a:pt x="914400" y="302419"/>
                  </a:lnTo>
                  <a:cubicBezTo>
                    <a:pt x="927299" y="333573"/>
                    <a:pt x="918567" y="350441"/>
                    <a:pt x="902643" y="360015"/>
                  </a:cubicBezTo>
                  <a:lnTo>
                    <a:pt x="896387" y="362239"/>
                  </a:lnTo>
                  <a:lnTo>
                    <a:pt x="858440" y="354578"/>
                  </a:lnTo>
                  <a:cubicBezTo>
                    <a:pt x="764891" y="354578"/>
                    <a:pt x="689054" y="430415"/>
                    <a:pt x="689054" y="523964"/>
                  </a:cubicBezTo>
                  <a:cubicBezTo>
                    <a:pt x="689054" y="617513"/>
                    <a:pt x="764891" y="693350"/>
                    <a:pt x="858440" y="693350"/>
                  </a:cubicBezTo>
                  <a:cubicBezTo>
                    <a:pt x="928602" y="693350"/>
                    <a:pt x="988801" y="650692"/>
                    <a:pt x="1014515" y="589897"/>
                  </a:cubicBezTo>
                  <a:lnTo>
                    <a:pt x="1017983" y="572721"/>
                  </a:lnTo>
                  <a:lnTo>
                    <a:pt x="1021073" y="571351"/>
                  </a:lnTo>
                  <a:cubicBezTo>
                    <a:pt x="1057573" y="557659"/>
                    <a:pt x="1049536" y="579239"/>
                    <a:pt x="1076325" y="611981"/>
                  </a:cubicBezTo>
                  <a:lnTo>
                    <a:pt x="1181100" y="859631"/>
                  </a:lnTo>
                  <a:lnTo>
                    <a:pt x="1028700" y="1402556"/>
                  </a:lnTo>
                  <a:lnTo>
                    <a:pt x="866775" y="1454944"/>
                  </a:lnTo>
                  <a:lnTo>
                    <a:pt x="844495" y="1465618"/>
                  </a:lnTo>
                  <a:lnTo>
                    <a:pt x="834667" y="1535492"/>
                  </a:lnTo>
                  <a:lnTo>
                    <a:pt x="871509" y="1561140"/>
                  </a:lnTo>
                  <a:cubicBezTo>
                    <a:pt x="923192" y="1583001"/>
                    <a:pt x="959457" y="1634177"/>
                    <a:pt x="959457" y="1693824"/>
                  </a:cubicBezTo>
                  <a:cubicBezTo>
                    <a:pt x="959457" y="1773353"/>
                    <a:pt x="894986" y="1837824"/>
                    <a:pt x="815457" y="1837824"/>
                  </a:cubicBezTo>
                  <a:cubicBezTo>
                    <a:pt x="735928" y="1837824"/>
                    <a:pt x="671457" y="1773353"/>
                    <a:pt x="671457" y="1693824"/>
                  </a:cubicBezTo>
                  <a:lnTo>
                    <a:pt x="679375" y="1654607"/>
                  </a:lnTo>
                  <a:lnTo>
                    <a:pt x="678317" y="1655074"/>
                  </a:lnTo>
                  <a:cubicBezTo>
                    <a:pt x="669426" y="1642722"/>
                    <a:pt x="642638" y="1588053"/>
                    <a:pt x="626026" y="1580495"/>
                  </a:cubicBezTo>
                  <a:lnTo>
                    <a:pt x="578644" y="1609726"/>
                  </a:lnTo>
                  <a:lnTo>
                    <a:pt x="440532" y="1745456"/>
                  </a:lnTo>
                  <a:lnTo>
                    <a:pt x="361950" y="1619250"/>
                  </a:lnTo>
                  <a:lnTo>
                    <a:pt x="4763" y="1450181"/>
                  </a:lnTo>
                  <a:cubicBezTo>
                    <a:pt x="3175" y="1291431"/>
                    <a:pt x="1588" y="1132681"/>
                    <a:pt x="0" y="973931"/>
                  </a:cubicBezTo>
                  <a:lnTo>
                    <a:pt x="361950" y="812006"/>
                  </a:lnTo>
                  <a:lnTo>
                    <a:pt x="528638" y="516731"/>
                  </a:lnTo>
                  <a:lnTo>
                    <a:pt x="481013" y="130969"/>
                  </a:lnTo>
                  <a:lnTo>
                    <a:pt x="692944" y="0"/>
                  </a:lnTo>
                  <a:close/>
                </a:path>
              </a:pathLst>
            </a:custGeom>
            <a:solidFill>
              <a:schemeClr val="bg1">
                <a:lumMod val="85000"/>
              </a:schemeClr>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Oval 53">
              <a:extLst>
                <a:ext uri="{FF2B5EF4-FFF2-40B4-BE49-F238E27FC236}">
                  <a16:creationId xmlns:a16="http://schemas.microsoft.com/office/drawing/2014/main" id="{A9F460DE-D7C1-2CBA-68DC-952CDF8C3FB3}"/>
                </a:ext>
              </a:extLst>
            </p:cNvPr>
            <p:cNvSpPr/>
            <p:nvPr/>
          </p:nvSpPr>
          <p:spPr>
            <a:xfrm>
              <a:off x="5360834" y="2691459"/>
              <a:ext cx="1469039" cy="1469039"/>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Oval 54">
              <a:extLst>
                <a:ext uri="{FF2B5EF4-FFF2-40B4-BE49-F238E27FC236}">
                  <a16:creationId xmlns:a16="http://schemas.microsoft.com/office/drawing/2014/main" id="{BCFC7654-081B-A84E-E717-6426AAE58444}"/>
                </a:ext>
              </a:extLst>
            </p:cNvPr>
            <p:cNvSpPr/>
            <p:nvPr/>
          </p:nvSpPr>
          <p:spPr>
            <a:xfrm>
              <a:off x="5448977" y="2779602"/>
              <a:ext cx="1292754" cy="1292754"/>
            </a:xfrm>
            <a:prstGeom prst="ellipse">
              <a:avLst/>
            </a:prstGeom>
            <a:solidFill>
              <a:schemeClr val="accent3"/>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Oval 55">
              <a:extLst>
                <a:ext uri="{FF2B5EF4-FFF2-40B4-BE49-F238E27FC236}">
                  <a16:creationId xmlns:a16="http://schemas.microsoft.com/office/drawing/2014/main" id="{BEC14BC5-132B-0C93-96F1-9A6712E6482E}"/>
                </a:ext>
              </a:extLst>
            </p:cNvPr>
            <p:cNvSpPr/>
            <p:nvPr/>
          </p:nvSpPr>
          <p:spPr>
            <a:xfrm>
              <a:off x="5537119" y="2867744"/>
              <a:ext cx="1116470" cy="1116470"/>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TextBox 56">
              <a:extLst>
                <a:ext uri="{FF2B5EF4-FFF2-40B4-BE49-F238E27FC236}">
                  <a16:creationId xmlns:a16="http://schemas.microsoft.com/office/drawing/2014/main" id="{3C490CC2-1D80-34EC-E9E7-1A930C53F987}"/>
                </a:ext>
              </a:extLst>
            </p:cNvPr>
            <p:cNvSpPr txBox="1"/>
            <p:nvPr/>
          </p:nvSpPr>
          <p:spPr>
            <a:xfrm>
              <a:off x="3821625" y="2874673"/>
              <a:ext cx="1775273" cy="830997"/>
            </a:xfrm>
            <a:prstGeom prst="rect">
              <a:avLst/>
            </a:prstGeom>
            <a:noFill/>
          </p:spPr>
          <p:txBody>
            <a:bodyPr wrap="square" rtlCol="0">
              <a:spAutoFit/>
            </a:bodyPr>
            <a:lstStyle/>
            <a:p>
              <a:pPr algn="ctr"/>
              <a:r>
                <a:rPr lang="en-US" sz="1600" b="1" dirty="0">
                  <a:solidFill>
                    <a:schemeClr val="bg1">
                      <a:lumMod val="95000"/>
                    </a:schemeClr>
                  </a:solidFill>
                  <a:latin typeface="Nunito" pitchFamily="2" charset="0"/>
                  <a:ea typeface="Cambria" panose="02040503050406030204" pitchFamily="18" charset="0"/>
                </a:rPr>
                <a:t>Secure guaranteed pension</a:t>
              </a:r>
              <a:endParaRPr lang="en-IN" sz="1600" b="1" dirty="0">
                <a:solidFill>
                  <a:schemeClr val="bg1">
                    <a:lumMod val="95000"/>
                  </a:schemeClr>
                </a:solidFill>
                <a:latin typeface="Nunito" pitchFamily="2" charset="0"/>
                <a:ea typeface="Cambria" panose="02040503050406030204" pitchFamily="18" charset="0"/>
              </a:endParaRPr>
            </a:p>
          </p:txBody>
        </p:sp>
        <p:sp>
          <p:nvSpPr>
            <p:cNvPr id="58" name="TextBox 57">
              <a:extLst>
                <a:ext uri="{FF2B5EF4-FFF2-40B4-BE49-F238E27FC236}">
                  <a16:creationId xmlns:a16="http://schemas.microsoft.com/office/drawing/2014/main" id="{A080892E-5E83-466A-9E37-16A3F5AA129E}"/>
                </a:ext>
              </a:extLst>
            </p:cNvPr>
            <p:cNvSpPr txBox="1"/>
            <p:nvPr/>
          </p:nvSpPr>
          <p:spPr>
            <a:xfrm>
              <a:off x="5242781" y="1719465"/>
              <a:ext cx="2268375" cy="584775"/>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Career average defined benefits</a:t>
              </a:r>
              <a:endParaRPr lang="en-IN" sz="1600" b="1" dirty="0">
                <a:solidFill>
                  <a:schemeClr val="bg1"/>
                </a:solidFill>
                <a:latin typeface="Nunito" pitchFamily="2" charset="0"/>
                <a:ea typeface="Cambria" panose="02040503050406030204" pitchFamily="18" charset="0"/>
              </a:endParaRPr>
            </a:p>
          </p:txBody>
        </p:sp>
        <p:sp>
          <p:nvSpPr>
            <p:cNvPr id="59" name="TextBox 58">
              <a:extLst>
                <a:ext uri="{FF2B5EF4-FFF2-40B4-BE49-F238E27FC236}">
                  <a16:creationId xmlns:a16="http://schemas.microsoft.com/office/drawing/2014/main" id="{1A9122A1-783B-14B7-2E74-4649F1BA64C4}"/>
                </a:ext>
              </a:extLst>
            </p:cNvPr>
            <p:cNvSpPr txBox="1"/>
            <p:nvPr/>
          </p:nvSpPr>
          <p:spPr>
            <a:xfrm>
              <a:off x="4755095" y="4451022"/>
              <a:ext cx="1947252" cy="584775"/>
            </a:xfrm>
            <a:prstGeom prst="rect">
              <a:avLst/>
            </a:prstGeom>
            <a:noFill/>
          </p:spPr>
          <p:txBody>
            <a:bodyPr wrap="square" rtlCol="0">
              <a:spAutoFit/>
            </a:bodyPr>
            <a:lstStyle/>
            <a:p>
              <a:pPr algn="ctr"/>
              <a:r>
                <a:rPr lang="en-US" sz="1600" b="1" dirty="0">
                  <a:solidFill>
                    <a:schemeClr val="bg1">
                      <a:lumMod val="95000"/>
                    </a:schemeClr>
                  </a:solidFill>
                  <a:latin typeface="Nunito" pitchFamily="2" charset="0"/>
                  <a:ea typeface="Cambria" panose="02040503050406030204" pitchFamily="18" charset="0"/>
                </a:rPr>
                <a:t>Over 600,000 members</a:t>
              </a:r>
              <a:endParaRPr lang="en-IN" sz="1600" b="1" dirty="0">
                <a:solidFill>
                  <a:schemeClr val="bg1">
                    <a:lumMod val="95000"/>
                  </a:schemeClr>
                </a:solidFill>
                <a:latin typeface="Nunito" pitchFamily="2" charset="0"/>
                <a:ea typeface="Cambria" panose="02040503050406030204" pitchFamily="18" charset="0"/>
              </a:endParaRPr>
            </a:p>
          </p:txBody>
        </p:sp>
        <p:sp>
          <p:nvSpPr>
            <p:cNvPr id="61" name="Rectangle 60">
              <a:extLst>
                <a:ext uri="{FF2B5EF4-FFF2-40B4-BE49-F238E27FC236}">
                  <a16:creationId xmlns:a16="http://schemas.microsoft.com/office/drawing/2014/main" id="{649C6820-A092-363A-ECA4-9770FFEB9DDD}"/>
                </a:ext>
              </a:extLst>
            </p:cNvPr>
            <p:cNvSpPr/>
            <p:nvPr/>
          </p:nvSpPr>
          <p:spPr>
            <a:xfrm>
              <a:off x="5535882" y="2936498"/>
              <a:ext cx="1116471" cy="923330"/>
            </a:xfrm>
            <a:prstGeom prst="rect">
              <a:avLst/>
            </a:prstGeom>
          </p:spPr>
          <p:txBody>
            <a:bodyPr wrap="square">
              <a:spAutoFit/>
            </a:bodyPr>
            <a:lstStyle/>
            <a:p>
              <a:pPr algn="ctr"/>
              <a:r>
                <a:rPr lang="en-GB" b="1" dirty="0">
                  <a:solidFill>
                    <a:schemeClr val="bg1">
                      <a:lumMod val="85000"/>
                    </a:schemeClr>
                  </a:solidFill>
                  <a:latin typeface="Nunito" pitchFamily="2" charset="0"/>
                  <a:cs typeface="Times New Roman" panose="02020603050405020304" pitchFamily="18" charset="0"/>
                </a:rPr>
                <a:t>One national scheme</a:t>
              </a:r>
              <a:endParaRPr lang="en-IN" dirty="0">
                <a:solidFill>
                  <a:schemeClr val="bg1">
                    <a:lumMod val="85000"/>
                  </a:schemeClr>
                </a:solidFill>
              </a:endParaRPr>
            </a:p>
          </p:txBody>
        </p:sp>
      </p:grpSp>
      <p:sp>
        <p:nvSpPr>
          <p:cNvPr id="66" name="TextBox 65">
            <a:extLst>
              <a:ext uri="{FF2B5EF4-FFF2-40B4-BE49-F238E27FC236}">
                <a16:creationId xmlns:a16="http://schemas.microsoft.com/office/drawing/2014/main" id="{D9DA1243-C639-4625-A3D7-62A85539971F}"/>
              </a:ext>
            </a:extLst>
          </p:cNvPr>
          <p:cNvSpPr txBox="1"/>
          <p:nvPr/>
        </p:nvSpPr>
        <p:spPr>
          <a:xfrm>
            <a:off x="4849780" y="1332584"/>
            <a:ext cx="3770976" cy="3816429"/>
          </a:xfrm>
          <a:prstGeom prst="rect">
            <a:avLst/>
          </a:prstGeom>
          <a:noFill/>
        </p:spPr>
        <p:txBody>
          <a:bodyPr wrap="square">
            <a:spAutoFit/>
          </a:bodyPr>
          <a:lstStyle/>
          <a:p>
            <a:pPr marL="285750" indent="-285750">
              <a:buFont typeface="Arial" panose="020B0604020202020204" pitchFamily="34" charset="0"/>
              <a:buChar char="•"/>
            </a:pPr>
            <a:r>
              <a:rPr lang="en-GB" sz="2200" dirty="0"/>
              <a:t>Your pension builds up on a Career Average basis</a:t>
            </a:r>
            <a:br>
              <a:rPr lang="en-GB" sz="2200" dirty="0"/>
            </a:br>
            <a:endParaRPr lang="en-GB" sz="2200" dirty="0"/>
          </a:p>
          <a:p>
            <a:pPr marL="285750" indent="-285750">
              <a:buFont typeface="Arial" panose="020B0604020202020204" pitchFamily="34" charset="0"/>
              <a:buChar char="•"/>
            </a:pPr>
            <a:r>
              <a:rPr lang="en-GB" sz="2200" dirty="0"/>
              <a:t>Each year 1/49th of your pensionable pay is added to your pension account</a:t>
            </a:r>
            <a:br>
              <a:rPr lang="en-GB" sz="2200" dirty="0"/>
            </a:br>
            <a:endParaRPr lang="en-GB" sz="2200" dirty="0"/>
          </a:p>
          <a:p>
            <a:pPr marL="285750" indent="-285750">
              <a:buFont typeface="Arial" panose="020B0604020202020204" pitchFamily="34" charset="0"/>
              <a:buChar char="•"/>
            </a:pPr>
            <a:r>
              <a:rPr lang="en-GB" sz="2200" dirty="0"/>
              <a:t>Your pension at retirement is the amount in your pension account plus increases for the cost of living </a:t>
            </a:r>
          </a:p>
        </p:txBody>
      </p:sp>
    </p:spTree>
    <p:extLst>
      <p:ext uri="{BB962C8B-B14F-4D97-AF65-F5344CB8AC3E}">
        <p14:creationId xmlns:p14="http://schemas.microsoft.com/office/powerpoint/2010/main" val="4226800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197629C4-2041-1040-8A0A-64DFB8481196}"/>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55EB707C-5C74-5D27-005E-59BBB592B182}"/>
              </a:ext>
            </a:extLst>
          </p:cNvPr>
          <p:cNvSpPr txBox="1"/>
          <p:nvPr/>
        </p:nvSpPr>
        <p:spPr>
          <a:xfrm>
            <a:off x="356237" y="734853"/>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What is the LGPS?</a:t>
            </a:r>
            <a:endParaRPr lang="en-GB" sz="3200" b="1" dirty="0">
              <a:solidFill>
                <a:schemeClr val="accent2"/>
              </a:solidFill>
              <a:latin typeface="Franklin Gothic Medium" panose="020B0603020102020204" pitchFamily="34" charset="0"/>
            </a:endParaRPr>
          </a:p>
        </p:txBody>
      </p:sp>
      <p:grpSp>
        <p:nvGrpSpPr>
          <p:cNvPr id="49" name="Group 48">
            <a:extLst>
              <a:ext uri="{FF2B5EF4-FFF2-40B4-BE49-F238E27FC236}">
                <a16:creationId xmlns:a16="http://schemas.microsoft.com/office/drawing/2014/main" id="{F67405B8-FBCF-A4A5-7943-5786CD5C9BCE}"/>
              </a:ext>
            </a:extLst>
          </p:cNvPr>
          <p:cNvGrpSpPr/>
          <p:nvPr/>
        </p:nvGrpSpPr>
        <p:grpSpPr>
          <a:xfrm>
            <a:off x="182250" y="1449969"/>
            <a:ext cx="4565732" cy="4368800"/>
            <a:chOff x="3813135" y="1244601"/>
            <a:chExt cx="4565732" cy="4368800"/>
          </a:xfrm>
        </p:grpSpPr>
        <p:sp>
          <p:nvSpPr>
            <p:cNvPr id="50" name="Freeform: Shape 49">
              <a:extLst>
                <a:ext uri="{FF2B5EF4-FFF2-40B4-BE49-F238E27FC236}">
                  <a16:creationId xmlns:a16="http://schemas.microsoft.com/office/drawing/2014/main" id="{32405DB6-7416-CB51-40A4-67DABE72AF5B}"/>
                </a:ext>
              </a:extLst>
            </p:cNvPr>
            <p:cNvSpPr/>
            <p:nvPr/>
          </p:nvSpPr>
          <p:spPr>
            <a:xfrm>
              <a:off x="4543859" y="3783998"/>
              <a:ext cx="2706871" cy="1829403"/>
            </a:xfrm>
            <a:custGeom>
              <a:avLst/>
              <a:gdLst>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15783 w 1658352"/>
                <a:gd name="connsiteY32" fmla="*/ 96318 h 1120775"/>
                <a:gd name="connsiteX33" fmla="*/ 450850 w 1658352"/>
                <a:gd name="connsiteY33" fmla="*/ 41275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50850 w 1658352"/>
                <a:gd name="connsiteY32" fmla="*/ 41275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27037 w 1658352"/>
                <a:gd name="connsiteY32" fmla="*/ 43657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198350 w 1658352"/>
                <a:gd name="connsiteY26" fmla="*/ 268174 h 1120775"/>
                <a:gd name="connsiteX27" fmla="*/ 367736 w 1658352"/>
                <a:gd name="connsiteY27" fmla="*/ 437560 h 1120775"/>
                <a:gd name="connsiteX28" fmla="*/ 537122 w 1658352"/>
                <a:gd name="connsiteY28" fmla="*/ 268174 h 1120775"/>
                <a:gd name="connsiteX29" fmla="*/ 433669 w 1658352"/>
                <a:gd name="connsiteY29" fmla="*/ 112099 h 1120775"/>
                <a:gd name="connsiteX30" fmla="*/ 419957 w 1658352"/>
                <a:gd name="connsiteY30" fmla="*/ 109331 h 1120775"/>
                <a:gd name="connsiteX31" fmla="*/ 427037 w 1658352"/>
                <a:gd name="connsiteY31" fmla="*/ 43657 h 1120775"/>
                <a:gd name="connsiteX32" fmla="*/ 596900 w 1658352"/>
                <a:gd name="connsiteY32"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169069 w 1658352"/>
                <a:gd name="connsiteY25" fmla="*/ 194469 h 1120775"/>
                <a:gd name="connsiteX26" fmla="*/ 200720 w 1658352"/>
                <a:gd name="connsiteY26" fmla="*/ 201315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27037 w 1658352"/>
                <a:gd name="connsiteY32" fmla="*/ 43657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23628 w 1658352"/>
                <a:gd name="connsiteY12" fmla="*/ 728888 h 1120775"/>
                <a:gd name="connsiteX13" fmla="*/ 1419440 w 1658352"/>
                <a:gd name="connsiteY13" fmla="*/ 739727 h 1120775"/>
                <a:gd name="connsiteX14" fmla="*/ 1441450 w 1658352"/>
                <a:gd name="connsiteY14" fmla="*/ 777875 h 1120775"/>
                <a:gd name="connsiteX15" fmla="*/ 1627188 w 1658352"/>
                <a:gd name="connsiteY15" fmla="*/ 1005682 h 1120775"/>
                <a:gd name="connsiteX16" fmla="*/ 1436688 w 1658352"/>
                <a:gd name="connsiteY16" fmla="*/ 1117600 h 1120775"/>
                <a:gd name="connsiteX17" fmla="*/ 1123950 w 1658352"/>
                <a:gd name="connsiteY17" fmla="*/ 895350 h 1120775"/>
                <a:gd name="connsiteX18" fmla="*/ 796925 w 1658352"/>
                <a:gd name="connsiteY18" fmla="*/ 882650 h 1120775"/>
                <a:gd name="connsiteX19" fmla="*/ 460375 w 1658352"/>
                <a:gd name="connsiteY19" fmla="*/ 1120775 h 1120775"/>
                <a:gd name="connsiteX20" fmla="*/ 38100 w 1658352"/>
                <a:gd name="connsiteY20" fmla="*/ 869950 h 1120775"/>
                <a:gd name="connsiteX21" fmla="*/ 76200 w 1658352"/>
                <a:gd name="connsiteY21" fmla="*/ 476250 h 1120775"/>
                <a:gd name="connsiteX22" fmla="*/ 0 w 1658352"/>
                <a:gd name="connsiteY22" fmla="*/ 342900 h 1120775"/>
                <a:gd name="connsiteX23" fmla="*/ 139700 w 1658352"/>
                <a:gd name="connsiteY23" fmla="*/ 219075 h 1120775"/>
                <a:gd name="connsiteX24" fmla="*/ 169069 w 1658352"/>
                <a:gd name="connsiteY24" fmla="*/ 194469 h 1120775"/>
                <a:gd name="connsiteX25" fmla="*/ 200720 w 1658352"/>
                <a:gd name="connsiteY25" fmla="*/ 201315 h 1120775"/>
                <a:gd name="connsiteX26" fmla="*/ 198350 w 1658352"/>
                <a:gd name="connsiteY26" fmla="*/ 268174 h 1120775"/>
                <a:gd name="connsiteX27" fmla="*/ 367736 w 1658352"/>
                <a:gd name="connsiteY27" fmla="*/ 437560 h 1120775"/>
                <a:gd name="connsiteX28" fmla="*/ 537122 w 1658352"/>
                <a:gd name="connsiteY28" fmla="*/ 268174 h 1120775"/>
                <a:gd name="connsiteX29" fmla="*/ 433669 w 1658352"/>
                <a:gd name="connsiteY29" fmla="*/ 112099 h 1120775"/>
                <a:gd name="connsiteX30" fmla="*/ 419957 w 1658352"/>
                <a:gd name="connsiteY30" fmla="*/ 109331 h 1120775"/>
                <a:gd name="connsiteX31" fmla="*/ 427037 w 1658352"/>
                <a:gd name="connsiteY31" fmla="*/ 43657 h 1120775"/>
                <a:gd name="connsiteX32" fmla="*/ 596900 w 1658352"/>
                <a:gd name="connsiteY32"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19440 w 1658352"/>
                <a:gd name="connsiteY12" fmla="*/ 739727 h 1120775"/>
                <a:gd name="connsiteX13" fmla="*/ 1441450 w 1658352"/>
                <a:gd name="connsiteY13" fmla="*/ 777875 h 1120775"/>
                <a:gd name="connsiteX14" fmla="*/ 1627188 w 1658352"/>
                <a:gd name="connsiteY14" fmla="*/ 1005682 h 1120775"/>
                <a:gd name="connsiteX15" fmla="*/ 1436688 w 1658352"/>
                <a:gd name="connsiteY15" fmla="*/ 1117600 h 1120775"/>
                <a:gd name="connsiteX16" fmla="*/ 1123950 w 1658352"/>
                <a:gd name="connsiteY16" fmla="*/ 895350 h 1120775"/>
                <a:gd name="connsiteX17" fmla="*/ 796925 w 1658352"/>
                <a:gd name="connsiteY17" fmla="*/ 882650 h 1120775"/>
                <a:gd name="connsiteX18" fmla="*/ 460375 w 1658352"/>
                <a:gd name="connsiteY18" fmla="*/ 1120775 h 1120775"/>
                <a:gd name="connsiteX19" fmla="*/ 38100 w 1658352"/>
                <a:gd name="connsiteY19" fmla="*/ 869950 h 1120775"/>
                <a:gd name="connsiteX20" fmla="*/ 76200 w 1658352"/>
                <a:gd name="connsiteY20" fmla="*/ 476250 h 1120775"/>
                <a:gd name="connsiteX21" fmla="*/ 0 w 1658352"/>
                <a:gd name="connsiteY21" fmla="*/ 342900 h 1120775"/>
                <a:gd name="connsiteX22" fmla="*/ 139700 w 1658352"/>
                <a:gd name="connsiteY22" fmla="*/ 219075 h 1120775"/>
                <a:gd name="connsiteX23" fmla="*/ 169069 w 1658352"/>
                <a:gd name="connsiteY23" fmla="*/ 194469 h 1120775"/>
                <a:gd name="connsiteX24" fmla="*/ 200720 w 1658352"/>
                <a:gd name="connsiteY24" fmla="*/ 201315 h 1120775"/>
                <a:gd name="connsiteX25" fmla="*/ 198350 w 1658352"/>
                <a:gd name="connsiteY25" fmla="*/ 268174 h 1120775"/>
                <a:gd name="connsiteX26" fmla="*/ 367736 w 1658352"/>
                <a:gd name="connsiteY26" fmla="*/ 437560 h 1120775"/>
                <a:gd name="connsiteX27" fmla="*/ 537122 w 1658352"/>
                <a:gd name="connsiteY27" fmla="*/ 268174 h 1120775"/>
                <a:gd name="connsiteX28" fmla="*/ 433669 w 1658352"/>
                <a:gd name="connsiteY28" fmla="*/ 112099 h 1120775"/>
                <a:gd name="connsiteX29" fmla="*/ 419957 w 1658352"/>
                <a:gd name="connsiteY29" fmla="*/ 109331 h 1120775"/>
                <a:gd name="connsiteX30" fmla="*/ 427037 w 1658352"/>
                <a:gd name="connsiteY30" fmla="*/ 43657 h 1120775"/>
                <a:gd name="connsiteX31" fmla="*/ 596900 w 1658352"/>
                <a:gd name="connsiteY31"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81668 w 1658352"/>
                <a:gd name="connsiteY6" fmla="*/ 506717 h 1120775"/>
                <a:gd name="connsiteX7" fmla="*/ 1514352 w 1658352"/>
                <a:gd name="connsiteY7" fmla="*/ 418768 h 1120775"/>
                <a:gd name="connsiteX8" fmla="*/ 1658352 w 1658352"/>
                <a:gd name="connsiteY8" fmla="*/ 562768 h 1120775"/>
                <a:gd name="connsiteX9" fmla="*/ 1514352 w 1658352"/>
                <a:gd name="connsiteY9" fmla="*/ 706768 h 1120775"/>
                <a:gd name="connsiteX10" fmla="*/ 1465756 w 1658352"/>
                <a:gd name="connsiteY10" fmla="*/ 696957 h 1120775"/>
                <a:gd name="connsiteX11" fmla="*/ 1419440 w 1658352"/>
                <a:gd name="connsiteY11" fmla="*/ 739727 h 1120775"/>
                <a:gd name="connsiteX12" fmla="*/ 1441450 w 1658352"/>
                <a:gd name="connsiteY12" fmla="*/ 777875 h 1120775"/>
                <a:gd name="connsiteX13" fmla="*/ 1627188 w 1658352"/>
                <a:gd name="connsiteY13" fmla="*/ 1005682 h 1120775"/>
                <a:gd name="connsiteX14" fmla="*/ 1436688 w 1658352"/>
                <a:gd name="connsiteY14" fmla="*/ 1117600 h 1120775"/>
                <a:gd name="connsiteX15" fmla="*/ 1123950 w 1658352"/>
                <a:gd name="connsiteY15" fmla="*/ 895350 h 1120775"/>
                <a:gd name="connsiteX16" fmla="*/ 796925 w 1658352"/>
                <a:gd name="connsiteY16" fmla="*/ 882650 h 1120775"/>
                <a:gd name="connsiteX17" fmla="*/ 460375 w 1658352"/>
                <a:gd name="connsiteY17" fmla="*/ 1120775 h 1120775"/>
                <a:gd name="connsiteX18" fmla="*/ 38100 w 1658352"/>
                <a:gd name="connsiteY18" fmla="*/ 869950 h 1120775"/>
                <a:gd name="connsiteX19" fmla="*/ 76200 w 1658352"/>
                <a:gd name="connsiteY19" fmla="*/ 476250 h 1120775"/>
                <a:gd name="connsiteX20" fmla="*/ 0 w 1658352"/>
                <a:gd name="connsiteY20" fmla="*/ 342900 h 1120775"/>
                <a:gd name="connsiteX21" fmla="*/ 139700 w 1658352"/>
                <a:gd name="connsiteY21" fmla="*/ 219075 h 1120775"/>
                <a:gd name="connsiteX22" fmla="*/ 169069 w 1658352"/>
                <a:gd name="connsiteY22" fmla="*/ 194469 h 1120775"/>
                <a:gd name="connsiteX23" fmla="*/ 200720 w 1658352"/>
                <a:gd name="connsiteY23" fmla="*/ 201315 h 1120775"/>
                <a:gd name="connsiteX24" fmla="*/ 198350 w 1658352"/>
                <a:gd name="connsiteY24" fmla="*/ 268174 h 1120775"/>
                <a:gd name="connsiteX25" fmla="*/ 367736 w 1658352"/>
                <a:gd name="connsiteY25" fmla="*/ 437560 h 1120775"/>
                <a:gd name="connsiteX26" fmla="*/ 537122 w 1658352"/>
                <a:gd name="connsiteY26" fmla="*/ 268174 h 1120775"/>
                <a:gd name="connsiteX27" fmla="*/ 433669 w 1658352"/>
                <a:gd name="connsiteY27" fmla="*/ 112099 h 1120775"/>
                <a:gd name="connsiteX28" fmla="*/ 419957 w 1658352"/>
                <a:gd name="connsiteY28" fmla="*/ 109331 h 1120775"/>
                <a:gd name="connsiteX29" fmla="*/ 427037 w 1658352"/>
                <a:gd name="connsiteY29" fmla="*/ 43657 h 1120775"/>
                <a:gd name="connsiteX30" fmla="*/ 596900 w 1658352"/>
                <a:gd name="connsiteY30"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72329 w 1658352"/>
                <a:gd name="connsiteY4" fmla="*/ 532678 h 1120775"/>
                <a:gd name="connsiteX5" fmla="*/ 1381668 w 1658352"/>
                <a:gd name="connsiteY5" fmla="*/ 506717 h 1120775"/>
                <a:gd name="connsiteX6" fmla="*/ 1514352 w 1658352"/>
                <a:gd name="connsiteY6" fmla="*/ 418768 h 1120775"/>
                <a:gd name="connsiteX7" fmla="*/ 1658352 w 1658352"/>
                <a:gd name="connsiteY7" fmla="*/ 562768 h 1120775"/>
                <a:gd name="connsiteX8" fmla="*/ 1514352 w 1658352"/>
                <a:gd name="connsiteY8" fmla="*/ 706768 h 1120775"/>
                <a:gd name="connsiteX9" fmla="*/ 1465756 w 1658352"/>
                <a:gd name="connsiteY9" fmla="*/ 696957 h 1120775"/>
                <a:gd name="connsiteX10" fmla="*/ 1419440 w 1658352"/>
                <a:gd name="connsiteY10" fmla="*/ 739727 h 1120775"/>
                <a:gd name="connsiteX11" fmla="*/ 1441450 w 1658352"/>
                <a:gd name="connsiteY11" fmla="*/ 777875 h 1120775"/>
                <a:gd name="connsiteX12" fmla="*/ 1627188 w 1658352"/>
                <a:gd name="connsiteY12" fmla="*/ 1005682 h 1120775"/>
                <a:gd name="connsiteX13" fmla="*/ 1436688 w 1658352"/>
                <a:gd name="connsiteY13" fmla="*/ 1117600 h 1120775"/>
                <a:gd name="connsiteX14" fmla="*/ 1123950 w 1658352"/>
                <a:gd name="connsiteY14" fmla="*/ 895350 h 1120775"/>
                <a:gd name="connsiteX15" fmla="*/ 796925 w 1658352"/>
                <a:gd name="connsiteY15" fmla="*/ 882650 h 1120775"/>
                <a:gd name="connsiteX16" fmla="*/ 460375 w 1658352"/>
                <a:gd name="connsiteY16" fmla="*/ 1120775 h 1120775"/>
                <a:gd name="connsiteX17" fmla="*/ 38100 w 1658352"/>
                <a:gd name="connsiteY17" fmla="*/ 869950 h 1120775"/>
                <a:gd name="connsiteX18" fmla="*/ 76200 w 1658352"/>
                <a:gd name="connsiteY18" fmla="*/ 476250 h 1120775"/>
                <a:gd name="connsiteX19" fmla="*/ 0 w 1658352"/>
                <a:gd name="connsiteY19" fmla="*/ 342900 h 1120775"/>
                <a:gd name="connsiteX20" fmla="*/ 139700 w 1658352"/>
                <a:gd name="connsiteY20" fmla="*/ 219075 h 1120775"/>
                <a:gd name="connsiteX21" fmla="*/ 169069 w 1658352"/>
                <a:gd name="connsiteY21" fmla="*/ 194469 h 1120775"/>
                <a:gd name="connsiteX22" fmla="*/ 200720 w 1658352"/>
                <a:gd name="connsiteY22" fmla="*/ 201315 h 1120775"/>
                <a:gd name="connsiteX23" fmla="*/ 198350 w 1658352"/>
                <a:gd name="connsiteY23" fmla="*/ 268174 h 1120775"/>
                <a:gd name="connsiteX24" fmla="*/ 367736 w 1658352"/>
                <a:gd name="connsiteY24" fmla="*/ 437560 h 1120775"/>
                <a:gd name="connsiteX25" fmla="*/ 537122 w 1658352"/>
                <a:gd name="connsiteY25" fmla="*/ 268174 h 1120775"/>
                <a:gd name="connsiteX26" fmla="*/ 433669 w 1658352"/>
                <a:gd name="connsiteY26" fmla="*/ 112099 h 1120775"/>
                <a:gd name="connsiteX27" fmla="*/ 419957 w 1658352"/>
                <a:gd name="connsiteY27" fmla="*/ 109331 h 1120775"/>
                <a:gd name="connsiteX28" fmla="*/ 427037 w 1658352"/>
                <a:gd name="connsiteY28" fmla="*/ 43657 h 1120775"/>
                <a:gd name="connsiteX29" fmla="*/ 596900 w 1658352"/>
                <a:gd name="connsiteY29" fmla="*/ 0 h 11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58352" h="1120775">
                  <a:moveTo>
                    <a:pt x="596900" y="0"/>
                  </a:moveTo>
                  <a:lnTo>
                    <a:pt x="1146175" y="152400"/>
                  </a:lnTo>
                  <a:lnTo>
                    <a:pt x="1295400" y="501650"/>
                  </a:lnTo>
                  <a:lnTo>
                    <a:pt x="1305509" y="522471"/>
                  </a:lnTo>
                  <a:lnTo>
                    <a:pt x="1372329" y="532678"/>
                  </a:lnTo>
                  <a:lnTo>
                    <a:pt x="1381668" y="506717"/>
                  </a:lnTo>
                  <a:cubicBezTo>
                    <a:pt x="1403529" y="455033"/>
                    <a:pt x="1454705" y="418768"/>
                    <a:pt x="1514352" y="418768"/>
                  </a:cubicBezTo>
                  <a:cubicBezTo>
                    <a:pt x="1593881" y="418768"/>
                    <a:pt x="1658352" y="483239"/>
                    <a:pt x="1658352" y="562768"/>
                  </a:cubicBezTo>
                  <a:cubicBezTo>
                    <a:pt x="1658352" y="642297"/>
                    <a:pt x="1593881" y="706768"/>
                    <a:pt x="1514352" y="706768"/>
                  </a:cubicBezTo>
                  <a:lnTo>
                    <a:pt x="1465756" y="696957"/>
                  </a:lnTo>
                  <a:lnTo>
                    <a:pt x="1419440" y="739727"/>
                  </a:lnTo>
                  <a:lnTo>
                    <a:pt x="1441450" y="777875"/>
                  </a:lnTo>
                  <a:lnTo>
                    <a:pt x="1627188" y="1005682"/>
                  </a:lnTo>
                  <a:lnTo>
                    <a:pt x="1436688" y="1117600"/>
                  </a:lnTo>
                  <a:lnTo>
                    <a:pt x="1123950" y="895350"/>
                  </a:lnTo>
                  <a:lnTo>
                    <a:pt x="796925" y="882650"/>
                  </a:lnTo>
                  <a:lnTo>
                    <a:pt x="460375" y="1120775"/>
                  </a:lnTo>
                  <a:lnTo>
                    <a:pt x="38100" y="869950"/>
                  </a:lnTo>
                  <a:lnTo>
                    <a:pt x="76200" y="476250"/>
                  </a:lnTo>
                  <a:lnTo>
                    <a:pt x="0" y="342900"/>
                  </a:lnTo>
                  <a:lnTo>
                    <a:pt x="139700" y="219075"/>
                  </a:lnTo>
                  <a:cubicBezTo>
                    <a:pt x="167878" y="194337"/>
                    <a:pt x="158899" y="197429"/>
                    <a:pt x="169069" y="194469"/>
                  </a:cubicBezTo>
                  <a:cubicBezTo>
                    <a:pt x="179239" y="191509"/>
                    <a:pt x="195840" y="189031"/>
                    <a:pt x="200720" y="201315"/>
                  </a:cubicBezTo>
                  <a:lnTo>
                    <a:pt x="198350" y="268174"/>
                  </a:lnTo>
                  <a:cubicBezTo>
                    <a:pt x="198350" y="361723"/>
                    <a:pt x="274187" y="437560"/>
                    <a:pt x="367736" y="437560"/>
                  </a:cubicBezTo>
                  <a:cubicBezTo>
                    <a:pt x="461285" y="437560"/>
                    <a:pt x="537122" y="361723"/>
                    <a:pt x="537122" y="268174"/>
                  </a:cubicBezTo>
                  <a:cubicBezTo>
                    <a:pt x="537122" y="198012"/>
                    <a:pt x="494464" y="137814"/>
                    <a:pt x="433669" y="112099"/>
                  </a:cubicBezTo>
                  <a:lnTo>
                    <a:pt x="419957" y="109331"/>
                  </a:lnTo>
                  <a:lnTo>
                    <a:pt x="427037" y="43657"/>
                  </a:lnTo>
                  <a:lnTo>
                    <a:pt x="596900" y="0"/>
                  </a:lnTo>
                  <a:close/>
                </a:path>
              </a:pathLst>
            </a:custGeom>
            <a:solidFill>
              <a:schemeClr val="bg1">
                <a:lumMod val="85000"/>
              </a:schemeClr>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Freeform: Shape 50">
              <a:extLst>
                <a:ext uri="{FF2B5EF4-FFF2-40B4-BE49-F238E27FC236}">
                  <a16:creationId xmlns:a16="http://schemas.microsoft.com/office/drawing/2014/main" id="{2092CFBB-4B2A-9FF2-710C-C2010260A573}"/>
                </a:ext>
              </a:extLst>
            </p:cNvPr>
            <p:cNvSpPr/>
            <p:nvPr/>
          </p:nvSpPr>
          <p:spPr>
            <a:xfrm>
              <a:off x="6449702" y="2460299"/>
              <a:ext cx="1929165" cy="2952281"/>
            </a:xfrm>
            <a:custGeom>
              <a:avLst/>
              <a:gdLst>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51551 w 1181894"/>
                <a:gd name="connsiteY5" fmla="*/ 241241 h 1808701"/>
                <a:gd name="connsiteX6" fmla="*/ 570566 w 1181894"/>
                <a:gd name="connsiteY6" fmla="*/ 248589 h 1808701"/>
                <a:gd name="connsiteX7" fmla="*/ 597694 w 1181894"/>
                <a:gd name="connsiteY7" fmla="*/ 233108 h 1808701"/>
                <a:gd name="connsiteX8" fmla="*/ 762794 w 1181894"/>
                <a:gd name="connsiteY8" fmla="*/ 93408 h 1808701"/>
                <a:gd name="connsiteX9" fmla="*/ 816769 w 1181894"/>
                <a:gd name="connsiteY9" fmla="*/ 182308 h 1808701"/>
                <a:gd name="connsiteX10" fmla="*/ 1181894 w 1181894"/>
                <a:gd name="connsiteY10" fmla="*/ 347408 h 1808701"/>
                <a:gd name="connsiteX11" fmla="*/ 1181894 w 1181894"/>
                <a:gd name="connsiteY11" fmla="*/ 845883 h 1808701"/>
                <a:gd name="connsiteX12" fmla="*/ 832644 w 1181894"/>
                <a:gd name="connsiteY12" fmla="*/ 988758 h 1808701"/>
                <a:gd name="connsiteX13" fmla="*/ 650081 w 1181894"/>
                <a:gd name="connsiteY13" fmla="*/ 1295939 h 1808701"/>
                <a:gd name="connsiteX14" fmla="*/ 700882 w 1181894"/>
                <a:gd name="connsiteY14" fmla="*/ 1678527 h 1808701"/>
                <a:gd name="connsiteX15" fmla="*/ 485776 w 1181894"/>
                <a:gd name="connsiteY15" fmla="*/ 1808701 h 1808701"/>
                <a:gd name="connsiteX16" fmla="*/ 312738 w 1181894"/>
                <a:gd name="connsiteY16" fmla="*/ 1599945 h 1808701"/>
                <a:gd name="connsiteX17" fmla="*/ 296069 w 1181894"/>
                <a:gd name="connsiteY17" fmla="*/ 1554317 h 1808701"/>
                <a:gd name="connsiteX18" fmla="*/ 309791 w 1181894"/>
                <a:gd name="connsiteY18" fmla="*/ 1538462 h 1808701"/>
                <a:gd name="connsiteX19" fmla="*/ 344624 w 1181894"/>
                <a:gd name="connsiteY19" fmla="*/ 1545494 h 1808701"/>
                <a:gd name="connsiteX20" fmla="*/ 514010 w 1181894"/>
                <a:gd name="connsiteY20" fmla="*/ 1376108 h 1808701"/>
                <a:gd name="connsiteX21" fmla="*/ 344624 w 1181894"/>
                <a:gd name="connsiteY21" fmla="*/ 1206722 h 1808701"/>
                <a:gd name="connsiteX22" fmla="*/ 188549 w 1181894"/>
                <a:gd name="connsiteY22" fmla="*/ 1310175 h 1808701"/>
                <a:gd name="connsiteX23" fmla="*/ 187136 w 1181894"/>
                <a:gd name="connsiteY23" fmla="*/ 1317175 h 1808701"/>
                <a:gd name="connsiteX24" fmla="*/ 184132 w 1181894"/>
                <a:gd name="connsiteY24" fmla="*/ 1318661 h 1808701"/>
                <a:gd name="connsiteX25" fmla="*/ 129382 w 1181894"/>
                <a:gd name="connsiteY25" fmla="*/ 1252283 h 1808701"/>
                <a:gd name="connsiteX26" fmla="*/ 0 w 1181894"/>
                <a:gd name="connsiteY26" fmla="*/ 943514 h 1808701"/>
                <a:gd name="connsiteX27" fmla="*/ 170657 w 1181894"/>
                <a:gd name="connsiteY27" fmla="*/ 435514 h 1808701"/>
                <a:gd name="connsiteX28" fmla="*/ 331788 w 1181894"/>
                <a:gd name="connsiteY28" fmla="*/ 366458 h 1808701"/>
                <a:gd name="connsiteX29" fmla="*/ 345001 w 1181894"/>
                <a:gd name="connsiteY29" fmla="*/ 360296 h 1808701"/>
                <a:gd name="connsiteX30" fmla="*/ 346107 w 1181894"/>
                <a:gd name="connsiteY30" fmla="*/ 352465 h 1808701"/>
                <a:gd name="connsiteX31" fmla="*/ 350986 w 1181894"/>
                <a:gd name="connsiteY31" fmla="*/ 285086 h 1808701"/>
                <a:gd name="connsiteX32" fmla="*/ 345300 w 1181894"/>
                <a:gd name="connsiteY32" fmla="*/ 279286 h 1808701"/>
                <a:gd name="connsiteX33" fmla="*/ 332410 w 1181894"/>
                <a:gd name="connsiteY33" fmla="*/ 276684 h 1808701"/>
                <a:gd name="connsiteX34" fmla="*/ 244461 w 1181894"/>
                <a:gd name="connsiteY34" fmla="*/ 144000 h 1808701"/>
                <a:gd name="connsiteX35" fmla="*/ 388461 w 1181894"/>
                <a:gd name="connsiteY35"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51551 w 1181894"/>
                <a:gd name="connsiteY5" fmla="*/ 241241 h 1808701"/>
                <a:gd name="connsiteX6" fmla="*/ 570566 w 1181894"/>
                <a:gd name="connsiteY6" fmla="*/ 248589 h 1808701"/>
                <a:gd name="connsiteX7" fmla="*/ 597694 w 1181894"/>
                <a:gd name="connsiteY7" fmla="*/ 233108 h 1808701"/>
                <a:gd name="connsiteX8" fmla="*/ 762794 w 1181894"/>
                <a:gd name="connsiteY8" fmla="*/ 93408 h 1808701"/>
                <a:gd name="connsiteX9" fmla="*/ 816769 w 1181894"/>
                <a:gd name="connsiteY9" fmla="*/ 182308 h 1808701"/>
                <a:gd name="connsiteX10" fmla="*/ 1181894 w 1181894"/>
                <a:gd name="connsiteY10" fmla="*/ 347408 h 1808701"/>
                <a:gd name="connsiteX11" fmla="*/ 1181894 w 1181894"/>
                <a:gd name="connsiteY11" fmla="*/ 845883 h 1808701"/>
                <a:gd name="connsiteX12" fmla="*/ 832644 w 1181894"/>
                <a:gd name="connsiteY12" fmla="*/ 988758 h 1808701"/>
                <a:gd name="connsiteX13" fmla="*/ 650081 w 1181894"/>
                <a:gd name="connsiteY13" fmla="*/ 1295939 h 1808701"/>
                <a:gd name="connsiteX14" fmla="*/ 700882 w 1181894"/>
                <a:gd name="connsiteY14" fmla="*/ 1678527 h 1808701"/>
                <a:gd name="connsiteX15" fmla="*/ 485776 w 1181894"/>
                <a:gd name="connsiteY15" fmla="*/ 1808701 h 1808701"/>
                <a:gd name="connsiteX16" fmla="*/ 312738 w 1181894"/>
                <a:gd name="connsiteY16" fmla="*/ 1599945 h 1808701"/>
                <a:gd name="connsiteX17" fmla="*/ 296069 w 1181894"/>
                <a:gd name="connsiteY17" fmla="*/ 1554317 h 1808701"/>
                <a:gd name="connsiteX18" fmla="*/ 344624 w 1181894"/>
                <a:gd name="connsiteY18" fmla="*/ 1545494 h 1808701"/>
                <a:gd name="connsiteX19" fmla="*/ 514010 w 1181894"/>
                <a:gd name="connsiteY19" fmla="*/ 1376108 h 1808701"/>
                <a:gd name="connsiteX20" fmla="*/ 344624 w 1181894"/>
                <a:gd name="connsiteY20" fmla="*/ 1206722 h 1808701"/>
                <a:gd name="connsiteX21" fmla="*/ 188549 w 1181894"/>
                <a:gd name="connsiteY21" fmla="*/ 1310175 h 1808701"/>
                <a:gd name="connsiteX22" fmla="*/ 187136 w 1181894"/>
                <a:gd name="connsiteY22" fmla="*/ 1317175 h 1808701"/>
                <a:gd name="connsiteX23" fmla="*/ 184132 w 1181894"/>
                <a:gd name="connsiteY23" fmla="*/ 1318661 h 1808701"/>
                <a:gd name="connsiteX24" fmla="*/ 129382 w 1181894"/>
                <a:gd name="connsiteY24" fmla="*/ 1252283 h 1808701"/>
                <a:gd name="connsiteX25" fmla="*/ 0 w 1181894"/>
                <a:gd name="connsiteY25" fmla="*/ 943514 h 1808701"/>
                <a:gd name="connsiteX26" fmla="*/ 170657 w 1181894"/>
                <a:gd name="connsiteY26" fmla="*/ 435514 h 1808701"/>
                <a:gd name="connsiteX27" fmla="*/ 331788 w 1181894"/>
                <a:gd name="connsiteY27" fmla="*/ 366458 h 1808701"/>
                <a:gd name="connsiteX28" fmla="*/ 345001 w 1181894"/>
                <a:gd name="connsiteY28" fmla="*/ 360296 h 1808701"/>
                <a:gd name="connsiteX29" fmla="*/ 346107 w 1181894"/>
                <a:gd name="connsiteY29" fmla="*/ 352465 h 1808701"/>
                <a:gd name="connsiteX30" fmla="*/ 350986 w 1181894"/>
                <a:gd name="connsiteY30" fmla="*/ 285086 h 1808701"/>
                <a:gd name="connsiteX31" fmla="*/ 345300 w 1181894"/>
                <a:gd name="connsiteY31" fmla="*/ 279286 h 1808701"/>
                <a:gd name="connsiteX32" fmla="*/ 332410 w 1181894"/>
                <a:gd name="connsiteY32" fmla="*/ 276684 h 1808701"/>
                <a:gd name="connsiteX33" fmla="*/ 244461 w 1181894"/>
                <a:gd name="connsiteY33" fmla="*/ 144000 h 1808701"/>
                <a:gd name="connsiteX34" fmla="*/ 388461 w 1181894"/>
                <a:gd name="connsiteY34"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51551 w 1181894"/>
                <a:gd name="connsiteY5" fmla="*/ 241241 h 1808701"/>
                <a:gd name="connsiteX6" fmla="*/ 570566 w 1181894"/>
                <a:gd name="connsiteY6" fmla="*/ 248589 h 1808701"/>
                <a:gd name="connsiteX7" fmla="*/ 597694 w 1181894"/>
                <a:gd name="connsiteY7" fmla="*/ 233108 h 1808701"/>
                <a:gd name="connsiteX8" fmla="*/ 762794 w 1181894"/>
                <a:gd name="connsiteY8" fmla="*/ 93408 h 1808701"/>
                <a:gd name="connsiteX9" fmla="*/ 816769 w 1181894"/>
                <a:gd name="connsiteY9" fmla="*/ 182308 h 1808701"/>
                <a:gd name="connsiteX10" fmla="*/ 1181894 w 1181894"/>
                <a:gd name="connsiteY10" fmla="*/ 347408 h 1808701"/>
                <a:gd name="connsiteX11" fmla="*/ 1181894 w 1181894"/>
                <a:gd name="connsiteY11" fmla="*/ 845883 h 1808701"/>
                <a:gd name="connsiteX12" fmla="*/ 832644 w 1181894"/>
                <a:gd name="connsiteY12" fmla="*/ 988758 h 1808701"/>
                <a:gd name="connsiteX13" fmla="*/ 650081 w 1181894"/>
                <a:gd name="connsiteY13" fmla="*/ 1295939 h 1808701"/>
                <a:gd name="connsiteX14" fmla="*/ 700882 w 1181894"/>
                <a:gd name="connsiteY14" fmla="*/ 1678527 h 1808701"/>
                <a:gd name="connsiteX15" fmla="*/ 485776 w 1181894"/>
                <a:gd name="connsiteY15" fmla="*/ 1808701 h 1808701"/>
                <a:gd name="connsiteX16" fmla="*/ 312738 w 1181894"/>
                <a:gd name="connsiteY16" fmla="*/ 1599945 h 1808701"/>
                <a:gd name="connsiteX17" fmla="*/ 296069 w 1181894"/>
                <a:gd name="connsiteY17" fmla="*/ 1554317 h 1808701"/>
                <a:gd name="connsiteX18" fmla="*/ 344624 w 1181894"/>
                <a:gd name="connsiteY18" fmla="*/ 1545494 h 1808701"/>
                <a:gd name="connsiteX19" fmla="*/ 514010 w 1181894"/>
                <a:gd name="connsiteY19" fmla="*/ 1376108 h 1808701"/>
                <a:gd name="connsiteX20" fmla="*/ 344624 w 1181894"/>
                <a:gd name="connsiteY20" fmla="*/ 1206722 h 1808701"/>
                <a:gd name="connsiteX21" fmla="*/ 188549 w 1181894"/>
                <a:gd name="connsiteY21" fmla="*/ 1310175 h 1808701"/>
                <a:gd name="connsiteX22" fmla="*/ 187136 w 1181894"/>
                <a:gd name="connsiteY22" fmla="*/ 1317175 h 1808701"/>
                <a:gd name="connsiteX23" fmla="*/ 184132 w 1181894"/>
                <a:gd name="connsiteY23" fmla="*/ 1318661 h 1808701"/>
                <a:gd name="connsiteX24" fmla="*/ 156369 w 1181894"/>
                <a:gd name="connsiteY24" fmla="*/ 1312608 h 1808701"/>
                <a:gd name="connsiteX25" fmla="*/ 129382 w 1181894"/>
                <a:gd name="connsiteY25" fmla="*/ 1252283 h 1808701"/>
                <a:gd name="connsiteX26" fmla="*/ 0 w 1181894"/>
                <a:gd name="connsiteY26" fmla="*/ 943514 h 1808701"/>
                <a:gd name="connsiteX27" fmla="*/ 170657 w 1181894"/>
                <a:gd name="connsiteY27" fmla="*/ 435514 h 1808701"/>
                <a:gd name="connsiteX28" fmla="*/ 331788 w 1181894"/>
                <a:gd name="connsiteY28" fmla="*/ 366458 h 1808701"/>
                <a:gd name="connsiteX29" fmla="*/ 345001 w 1181894"/>
                <a:gd name="connsiteY29" fmla="*/ 360296 h 1808701"/>
                <a:gd name="connsiteX30" fmla="*/ 346107 w 1181894"/>
                <a:gd name="connsiteY30" fmla="*/ 352465 h 1808701"/>
                <a:gd name="connsiteX31" fmla="*/ 350986 w 1181894"/>
                <a:gd name="connsiteY31" fmla="*/ 285086 h 1808701"/>
                <a:gd name="connsiteX32" fmla="*/ 345300 w 1181894"/>
                <a:gd name="connsiteY32" fmla="*/ 279286 h 1808701"/>
                <a:gd name="connsiteX33" fmla="*/ 332410 w 1181894"/>
                <a:gd name="connsiteY33" fmla="*/ 276684 h 1808701"/>
                <a:gd name="connsiteX34" fmla="*/ 244461 w 1181894"/>
                <a:gd name="connsiteY34" fmla="*/ 144000 h 1808701"/>
                <a:gd name="connsiteX35" fmla="*/ 388461 w 1181894"/>
                <a:gd name="connsiteY35"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51551 w 1181894"/>
                <a:gd name="connsiteY5" fmla="*/ 241241 h 1808701"/>
                <a:gd name="connsiteX6" fmla="*/ 570566 w 1181894"/>
                <a:gd name="connsiteY6" fmla="*/ 248589 h 1808701"/>
                <a:gd name="connsiteX7" fmla="*/ 597694 w 1181894"/>
                <a:gd name="connsiteY7" fmla="*/ 233108 h 1808701"/>
                <a:gd name="connsiteX8" fmla="*/ 762794 w 1181894"/>
                <a:gd name="connsiteY8" fmla="*/ 93408 h 1808701"/>
                <a:gd name="connsiteX9" fmla="*/ 816769 w 1181894"/>
                <a:gd name="connsiteY9" fmla="*/ 182308 h 1808701"/>
                <a:gd name="connsiteX10" fmla="*/ 1181894 w 1181894"/>
                <a:gd name="connsiteY10" fmla="*/ 347408 h 1808701"/>
                <a:gd name="connsiteX11" fmla="*/ 1181894 w 1181894"/>
                <a:gd name="connsiteY11" fmla="*/ 845883 h 1808701"/>
                <a:gd name="connsiteX12" fmla="*/ 832644 w 1181894"/>
                <a:gd name="connsiteY12" fmla="*/ 988758 h 1808701"/>
                <a:gd name="connsiteX13" fmla="*/ 650081 w 1181894"/>
                <a:gd name="connsiteY13" fmla="*/ 1295939 h 1808701"/>
                <a:gd name="connsiteX14" fmla="*/ 700882 w 1181894"/>
                <a:gd name="connsiteY14" fmla="*/ 1678527 h 1808701"/>
                <a:gd name="connsiteX15" fmla="*/ 485776 w 1181894"/>
                <a:gd name="connsiteY15" fmla="*/ 1808701 h 1808701"/>
                <a:gd name="connsiteX16" fmla="*/ 312738 w 1181894"/>
                <a:gd name="connsiteY16" fmla="*/ 1599945 h 1808701"/>
                <a:gd name="connsiteX17" fmla="*/ 296069 w 1181894"/>
                <a:gd name="connsiteY17" fmla="*/ 1554317 h 1808701"/>
                <a:gd name="connsiteX18" fmla="*/ 344624 w 1181894"/>
                <a:gd name="connsiteY18" fmla="*/ 1545494 h 1808701"/>
                <a:gd name="connsiteX19" fmla="*/ 514010 w 1181894"/>
                <a:gd name="connsiteY19" fmla="*/ 1376108 h 1808701"/>
                <a:gd name="connsiteX20" fmla="*/ 344624 w 1181894"/>
                <a:gd name="connsiteY20" fmla="*/ 1206722 h 1808701"/>
                <a:gd name="connsiteX21" fmla="*/ 188549 w 1181894"/>
                <a:gd name="connsiteY21" fmla="*/ 1310175 h 1808701"/>
                <a:gd name="connsiteX22" fmla="*/ 187136 w 1181894"/>
                <a:gd name="connsiteY22" fmla="*/ 1317175 h 1808701"/>
                <a:gd name="connsiteX23" fmla="*/ 156369 w 1181894"/>
                <a:gd name="connsiteY23" fmla="*/ 1312608 h 1808701"/>
                <a:gd name="connsiteX24" fmla="*/ 129382 w 1181894"/>
                <a:gd name="connsiteY24" fmla="*/ 1252283 h 1808701"/>
                <a:gd name="connsiteX25" fmla="*/ 0 w 1181894"/>
                <a:gd name="connsiteY25" fmla="*/ 943514 h 1808701"/>
                <a:gd name="connsiteX26" fmla="*/ 170657 w 1181894"/>
                <a:gd name="connsiteY26" fmla="*/ 435514 h 1808701"/>
                <a:gd name="connsiteX27" fmla="*/ 331788 w 1181894"/>
                <a:gd name="connsiteY27" fmla="*/ 366458 h 1808701"/>
                <a:gd name="connsiteX28" fmla="*/ 345001 w 1181894"/>
                <a:gd name="connsiteY28" fmla="*/ 360296 h 1808701"/>
                <a:gd name="connsiteX29" fmla="*/ 346107 w 1181894"/>
                <a:gd name="connsiteY29" fmla="*/ 352465 h 1808701"/>
                <a:gd name="connsiteX30" fmla="*/ 350986 w 1181894"/>
                <a:gd name="connsiteY30" fmla="*/ 285086 h 1808701"/>
                <a:gd name="connsiteX31" fmla="*/ 345300 w 1181894"/>
                <a:gd name="connsiteY31" fmla="*/ 279286 h 1808701"/>
                <a:gd name="connsiteX32" fmla="*/ 332410 w 1181894"/>
                <a:gd name="connsiteY32" fmla="*/ 276684 h 1808701"/>
                <a:gd name="connsiteX33" fmla="*/ 244461 w 1181894"/>
                <a:gd name="connsiteY33" fmla="*/ 144000 h 1808701"/>
                <a:gd name="connsiteX34" fmla="*/ 388461 w 1181894"/>
                <a:gd name="connsiteY34"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51551 w 1181894"/>
                <a:gd name="connsiteY5" fmla="*/ 241241 h 1808701"/>
                <a:gd name="connsiteX6" fmla="*/ 570566 w 1181894"/>
                <a:gd name="connsiteY6" fmla="*/ 248589 h 1808701"/>
                <a:gd name="connsiteX7" fmla="*/ 597694 w 1181894"/>
                <a:gd name="connsiteY7" fmla="*/ 233108 h 1808701"/>
                <a:gd name="connsiteX8" fmla="*/ 762794 w 1181894"/>
                <a:gd name="connsiteY8" fmla="*/ 93408 h 1808701"/>
                <a:gd name="connsiteX9" fmla="*/ 816769 w 1181894"/>
                <a:gd name="connsiteY9" fmla="*/ 182308 h 1808701"/>
                <a:gd name="connsiteX10" fmla="*/ 1181894 w 1181894"/>
                <a:gd name="connsiteY10" fmla="*/ 347408 h 1808701"/>
                <a:gd name="connsiteX11" fmla="*/ 1181894 w 1181894"/>
                <a:gd name="connsiteY11" fmla="*/ 845883 h 1808701"/>
                <a:gd name="connsiteX12" fmla="*/ 832644 w 1181894"/>
                <a:gd name="connsiteY12" fmla="*/ 988758 h 1808701"/>
                <a:gd name="connsiteX13" fmla="*/ 650081 w 1181894"/>
                <a:gd name="connsiteY13" fmla="*/ 1295939 h 1808701"/>
                <a:gd name="connsiteX14" fmla="*/ 700882 w 1181894"/>
                <a:gd name="connsiteY14" fmla="*/ 1678527 h 1808701"/>
                <a:gd name="connsiteX15" fmla="*/ 485776 w 1181894"/>
                <a:gd name="connsiteY15" fmla="*/ 1808701 h 1808701"/>
                <a:gd name="connsiteX16" fmla="*/ 312738 w 1181894"/>
                <a:gd name="connsiteY16" fmla="*/ 1599945 h 1808701"/>
                <a:gd name="connsiteX17" fmla="*/ 296069 w 1181894"/>
                <a:gd name="connsiteY17" fmla="*/ 1554317 h 1808701"/>
                <a:gd name="connsiteX18" fmla="*/ 344624 w 1181894"/>
                <a:gd name="connsiteY18" fmla="*/ 1545494 h 1808701"/>
                <a:gd name="connsiteX19" fmla="*/ 514010 w 1181894"/>
                <a:gd name="connsiteY19" fmla="*/ 1376108 h 1808701"/>
                <a:gd name="connsiteX20" fmla="*/ 344624 w 1181894"/>
                <a:gd name="connsiteY20" fmla="*/ 1206722 h 1808701"/>
                <a:gd name="connsiteX21" fmla="*/ 188549 w 1181894"/>
                <a:gd name="connsiteY21" fmla="*/ 1310175 h 1808701"/>
                <a:gd name="connsiteX22" fmla="*/ 156369 w 1181894"/>
                <a:gd name="connsiteY22" fmla="*/ 1312608 h 1808701"/>
                <a:gd name="connsiteX23" fmla="*/ 129382 w 1181894"/>
                <a:gd name="connsiteY23" fmla="*/ 1252283 h 1808701"/>
                <a:gd name="connsiteX24" fmla="*/ 0 w 1181894"/>
                <a:gd name="connsiteY24" fmla="*/ 943514 h 1808701"/>
                <a:gd name="connsiteX25" fmla="*/ 170657 w 1181894"/>
                <a:gd name="connsiteY25" fmla="*/ 435514 h 1808701"/>
                <a:gd name="connsiteX26" fmla="*/ 331788 w 1181894"/>
                <a:gd name="connsiteY26" fmla="*/ 366458 h 1808701"/>
                <a:gd name="connsiteX27" fmla="*/ 345001 w 1181894"/>
                <a:gd name="connsiteY27" fmla="*/ 360296 h 1808701"/>
                <a:gd name="connsiteX28" fmla="*/ 346107 w 1181894"/>
                <a:gd name="connsiteY28" fmla="*/ 352465 h 1808701"/>
                <a:gd name="connsiteX29" fmla="*/ 350986 w 1181894"/>
                <a:gd name="connsiteY29" fmla="*/ 285086 h 1808701"/>
                <a:gd name="connsiteX30" fmla="*/ 345300 w 1181894"/>
                <a:gd name="connsiteY30" fmla="*/ 279286 h 1808701"/>
                <a:gd name="connsiteX31" fmla="*/ 332410 w 1181894"/>
                <a:gd name="connsiteY31" fmla="*/ 276684 h 1808701"/>
                <a:gd name="connsiteX32" fmla="*/ 244461 w 1181894"/>
                <a:gd name="connsiteY32" fmla="*/ 144000 h 1808701"/>
                <a:gd name="connsiteX33" fmla="*/ 388461 w 1181894"/>
                <a:gd name="connsiteY33"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70566 w 1181894"/>
                <a:gd name="connsiteY5" fmla="*/ 248589 h 1808701"/>
                <a:gd name="connsiteX6" fmla="*/ 597694 w 1181894"/>
                <a:gd name="connsiteY6" fmla="*/ 233108 h 1808701"/>
                <a:gd name="connsiteX7" fmla="*/ 762794 w 1181894"/>
                <a:gd name="connsiteY7" fmla="*/ 93408 h 1808701"/>
                <a:gd name="connsiteX8" fmla="*/ 816769 w 1181894"/>
                <a:gd name="connsiteY8" fmla="*/ 182308 h 1808701"/>
                <a:gd name="connsiteX9" fmla="*/ 1181894 w 1181894"/>
                <a:gd name="connsiteY9" fmla="*/ 347408 h 1808701"/>
                <a:gd name="connsiteX10" fmla="*/ 1181894 w 1181894"/>
                <a:gd name="connsiteY10" fmla="*/ 845883 h 1808701"/>
                <a:gd name="connsiteX11" fmla="*/ 832644 w 1181894"/>
                <a:gd name="connsiteY11" fmla="*/ 988758 h 1808701"/>
                <a:gd name="connsiteX12" fmla="*/ 650081 w 1181894"/>
                <a:gd name="connsiteY12" fmla="*/ 1295939 h 1808701"/>
                <a:gd name="connsiteX13" fmla="*/ 700882 w 1181894"/>
                <a:gd name="connsiteY13" fmla="*/ 1678527 h 1808701"/>
                <a:gd name="connsiteX14" fmla="*/ 485776 w 1181894"/>
                <a:gd name="connsiteY14" fmla="*/ 1808701 h 1808701"/>
                <a:gd name="connsiteX15" fmla="*/ 312738 w 1181894"/>
                <a:gd name="connsiteY15" fmla="*/ 1599945 h 1808701"/>
                <a:gd name="connsiteX16" fmla="*/ 296069 w 1181894"/>
                <a:gd name="connsiteY16" fmla="*/ 1554317 h 1808701"/>
                <a:gd name="connsiteX17" fmla="*/ 344624 w 1181894"/>
                <a:gd name="connsiteY17" fmla="*/ 1545494 h 1808701"/>
                <a:gd name="connsiteX18" fmla="*/ 514010 w 1181894"/>
                <a:gd name="connsiteY18" fmla="*/ 1376108 h 1808701"/>
                <a:gd name="connsiteX19" fmla="*/ 344624 w 1181894"/>
                <a:gd name="connsiteY19" fmla="*/ 1206722 h 1808701"/>
                <a:gd name="connsiteX20" fmla="*/ 188549 w 1181894"/>
                <a:gd name="connsiteY20" fmla="*/ 1310175 h 1808701"/>
                <a:gd name="connsiteX21" fmla="*/ 156369 w 1181894"/>
                <a:gd name="connsiteY21" fmla="*/ 1312608 h 1808701"/>
                <a:gd name="connsiteX22" fmla="*/ 129382 w 1181894"/>
                <a:gd name="connsiteY22" fmla="*/ 1252283 h 1808701"/>
                <a:gd name="connsiteX23" fmla="*/ 0 w 1181894"/>
                <a:gd name="connsiteY23" fmla="*/ 943514 h 1808701"/>
                <a:gd name="connsiteX24" fmla="*/ 170657 w 1181894"/>
                <a:gd name="connsiteY24" fmla="*/ 435514 h 1808701"/>
                <a:gd name="connsiteX25" fmla="*/ 331788 w 1181894"/>
                <a:gd name="connsiteY25" fmla="*/ 366458 h 1808701"/>
                <a:gd name="connsiteX26" fmla="*/ 345001 w 1181894"/>
                <a:gd name="connsiteY26" fmla="*/ 360296 h 1808701"/>
                <a:gd name="connsiteX27" fmla="*/ 346107 w 1181894"/>
                <a:gd name="connsiteY27" fmla="*/ 352465 h 1808701"/>
                <a:gd name="connsiteX28" fmla="*/ 350986 w 1181894"/>
                <a:gd name="connsiteY28" fmla="*/ 285086 h 1808701"/>
                <a:gd name="connsiteX29" fmla="*/ 345300 w 1181894"/>
                <a:gd name="connsiteY29" fmla="*/ 279286 h 1808701"/>
                <a:gd name="connsiteX30" fmla="*/ 332410 w 1181894"/>
                <a:gd name="connsiteY30" fmla="*/ 276684 h 1808701"/>
                <a:gd name="connsiteX31" fmla="*/ 244461 w 1181894"/>
                <a:gd name="connsiteY31" fmla="*/ 144000 h 1808701"/>
                <a:gd name="connsiteX32" fmla="*/ 388461 w 1181894"/>
                <a:gd name="connsiteY32"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70566 w 1181894"/>
                <a:gd name="connsiteY4" fmla="*/ 248589 h 1808701"/>
                <a:gd name="connsiteX5" fmla="*/ 597694 w 1181894"/>
                <a:gd name="connsiteY5" fmla="*/ 233108 h 1808701"/>
                <a:gd name="connsiteX6" fmla="*/ 762794 w 1181894"/>
                <a:gd name="connsiteY6" fmla="*/ 93408 h 1808701"/>
                <a:gd name="connsiteX7" fmla="*/ 816769 w 1181894"/>
                <a:gd name="connsiteY7" fmla="*/ 182308 h 1808701"/>
                <a:gd name="connsiteX8" fmla="*/ 1181894 w 1181894"/>
                <a:gd name="connsiteY8" fmla="*/ 347408 h 1808701"/>
                <a:gd name="connsiteX9" fmla="*/ 1181894 w 1181894"/>
                <a:gd name="connsiteY9" fmla="*/ 845883 h 1808701"/>
                <a:gd name="connsiteX10" fmla="*/ 832644 w 1181894"/>
                <a:gd name="connsiteY10" fmla="*/ 988758 h 1808701"/>
                <a:gd name="connsiteX11" fmla="*/ 650081 w 1181894"/>
                <a:gd name="connsiteY11" fmla="*/ 1295939 h 1808701"/>
                <a:gd name="connsiteX12" fmla="*/ 700882 w 1181894"/>
                <a:gd name="connsiteY12" fmla="*/ 1678527 h 1808701"/>
                <a:gd name="connsiteX13" fmla="*/ 485776 w 1181894"/>
                <a:gd name="connsiteY13" fmla="*/ 1808701 h 1808701"/>
                <a:gd name="connsiteX14" fmla="*/ 312738 w 1181894"/>
                <a:gd name="connsiteY14" fmla="*/ 1599945 h 1808701"/>
                <a:gd name="connsiteX15" fmla="*/ 296069 w 1181894"/>
                <a:gd name="connsiteY15" fmla="*/ 1554317 h 1808701"/>
                <a:gd name="connsiteX16" fmla="*/ 344624 w 1181894"/>
                <a:gd name="connsiteY16" fmla="*/ 1545494 h 1808701"/>
                <a:gd name="connsiteX17" fmla="*/ 514010 w 1181894"/>
                <a:gd name="connsiteY17" fmla="*/ 1376108 h 1808701"/>
                <a:gd name="connsiteX18" fmla="*/ 344624 w 1181894"/>
                <a:gd name="connsiteY18" fmla="*/ 1206722 h 1808701"/>
                <a:gd name="connsiteX19" fmla="*/ 188549 w 1181894"/>
                <a:gd name="connsiteY19" fmla="*/ 1310175 h 1808701"/>
                <a:gd name="connsiteX20" fmla="*/ 156369 w 1181894"/>
                <a:gd name="connsiteY20" fmla="*/ 1312608 h 1808701"/>
                <a:gd name="connsiteX21" fmla="*/ 129382 w 1181894"/>
                <a:gd name="connsiteY21" fmla="*/ 1252283 h 1808701"/>
                <a:gd name="connsiteX22" fmla="*/ 0 w 1181894"/>
                <a:gd name="connsiteY22" fmla="*/ 943514 h 1808701"/>
                <a:gd name="connsiteX23" fmla="*/ 170657 w 1181894"/>
                <a:gd name="connsiteY23" fmla="*/ 435514 h 1808701"/>
                <a:gd name="connsiteX24" fmla="*/ 331788 w 1181894"/>
                <a:gd name="connsiteY24" fmla="*/ 366458 h 1808701"/>
                <a:gd name="connsiteX25" fmla="*/ 345001 w 1181894"/>
                <a:gd name="connsiteY25" fmla="*/ 360296 h 1808701"/>
                <a:gd name="connsiteX26" fmla="*/ 346107 w 1181894"/>
                <a:gd name="connsiteY26" fmla="*/ 352465 h 1808701"/>
                <a:gd name="connsiteX27" fmla="*/ 350986 w 1181894"/>
                <a:gd name="connsiteY27" fmla="*/ 285086 h 1808701"/>
                <a:gd name="connsiteX28" fmla="*/ 345300 w 1181894"/>
                <a:gd name="connsiteY28" fmla="*/ 279286 h 1808701"/>
                <a:gd name="connsiteX29" fmla="*/ 332410 w 1181894"/>
                <a:gd name="connsiteY29" fmla="*/ 276684 h 1808701"/>
                <a:gd name="connsiteX30" fmla="*/ 244461 w 1181894"/>
                <a:gd name="connsiteY30" fmla="*/ 144000 h 1808701"/>
                <a:gd name="connsiteX31" fmla="*/ 388461 w 1181894"/>
                <a:gd name="connsiteY31"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70566 w 1181894"/>
                <a:gd name="connsiteY4" fmla="*/ 248589 h 1808701"/>
                <a:gd name="connsiteX5" fmla="*/ 597694 w 1181894"/>
                <a:gd name="connsiteY5" fmla="*/ 233108 h 1808701"/>
                <a:gd name="connsiteX6" fmla="*/ 762794 w 1181894"/>
                <a:gd name="connsiteY6" fmla="*/ 93408 h 1808701"/>
                <a:gd name="connsiteX7" fmla="*/ 816769 w 1181894"/>
                <a:gd name="connsiteY7" fmla="*/ 182308 h 1808701"/>
                <a:gd name="connsiteX8" fmla="*/ 1181894 w 1181894"/>
                <a:gd name="connsiteY8" fmla="*/ 347408 h 1808701"/>
                <a:gd name="connsiteX9" fmla="*/ 1181894 w 1181894"/>
                <a:gd name="connsiteY9" fmla="*/ 845883 h 1808701"/>
                <a:gd name="connsiteX10" fmla="*/ 832644 w 1181894"/>
                <a:gd name="connsiteY10" fmla="*/ 988758 h 1808701"/>
                <a:gd name="connsiteX11" fmla="*/ 650081 w 1181894"/>
                <a:gd name="connsiteY11" fmla="*/ 1295939 h 1808701"/>
                <a:gd name="connsiteX12" fmla="*/ 700882 w 1181894"/>
                <a:gd name="connsiteY12" fmla="*/ 1678527 h 1808701"/>
                <a:gd name="connsiteX13" fmla="*/ 485776 w 1181894"/>
                <a:gd name="connsiteY13" fmla="*/ 1808701 h 1808701"/>
                <a:gd name="connsiteX14" fmla="*/ 312738 w 1181894"/>
                <a:gd name="connsiteY14" fmla="*/ 1599945 h 1808701"/>
                <a:gd name="connsiteX15" fmla="*/ 296069 w 1181894"/>
                <a:gd name="connsiteY15" fmla="*/ 1554317 h 1808701"/>
                <a:gd name="connsiteX16" fmla="*/ 344624 w 1181894"/>
                <a:gd name="connsiteY16" fmla="*/ 1545494 h 1808701"/>
                <a:gd name="connsiteX17" fmla="*/ 514010 w 1181894"/>
                <a:gd name="connsiteY17" fmla="*/ 1376108 h 1808701"/>
                <a:gd name="connsiteX18" fmla="*/ 344624 w 1181894"/>
                <a:gd name="connsiteY18" fmla="*/ 1206722 h 1808701"/>
                <a:gd name="connsiteX19" fmla="*/ 188549 w 1181894"/>
                <a:gd name="connsiteY19" fmla="*/ 1310175 h 1808701"/>
                <a:gd name="connsiteX20" fmla="*/ 156369 w 1181894"/>
                <a:gd name="connsiteY20" fmla="*/ 1312608 h 1808701"/>
                <a:gd name="connsiteX21" fmla="*/ 129382 w 1181894"/>
                <a:gd name="connsiteY21" fmla="*/ 1252283 h 1808701"/>
                <a:gd name="connsiteX22" fmla="*/ 0 w 1181894"/>
                <a:gd name="connsiteY22" fmla="*/ 943514 h 1808701"/>
                <a:gd name="connsiteX23" fmla="*/ 170657 w 1181894"/>
                <a:gd name="connsiteY23" fmla="*/ 435514 h 1808701"/>
                <a:gd name="connsiteX24" fmla="*/ 331788 w 1181894"/>
                <a:gd name="connsiteY24" fmla="*/ 366458 h 1808701"/>
                <a:gd name="connsiteX25" fmla="*/ 345001 w 1181894"/>
                <a:gd name="connsiteY25" fmla="*/ 360296 h 1808701"/>
                <a:gd name="connsiteX26" fmla="*/ 346107 w 1181894"/>
                <a:gd name="connsiteY26" fmla="*/ 352465 h 1808701"/>
                <a:gd name="connsiteX27" fmla="*/ 350986 w 1181894"/>
                <a:gd name="connsiteY27" fmla="*/ 285086 h 1808701"/>
                <a:gd name="connsiteX28" fmla="*/ 332410 w 1181894"/>
                <a:gd name="connsiteY28" fmla="*/ 276684 h 1808701"/>
                <a:gd name="connsiteX29" fmla="*/ 244461 w 1181894"/>
                <a:gd name="connsiteY29" fmla="*/ 144000 h 1808701"/>
                <a:gd name="connsiteX30" fmla="*/ 388461 w 1181894"/>
                <a:gd name="connsiteY30"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70566 w 1181894"/>
                <a:gd name="connsiteY4" fmla="*/ 248589 h 1808701"/>
                <a:gd name="connsiteX5" fmla="*/ 597694 w 1181894"/>
                <a:gd name="connsiteY5" fmla="*/ 233108 h 1808701"/>
                <a:gd name="connsiteX6" fmla="*/ 762794 w 1181894"/>
                <a:gd name="connsiteY6" fmla="*/ 93408 h 1808701"/>
                <a:gd name="connsiteX7" fmla="*/ 816769 w 1181894"/>
                <a:gd name="connsiteY7" fmla="*/ 182308 h 1808701"/>
                <a:gd name="connsiteX8" fmla="*/ 1181894 w 1181894"/>
                <a:gd name="connsiteY8" fmla="*/ 347408 h 1808701"/>
                <a:gd name="connsiteX9" fmla="*/ 1181894 w 1181894"/>
                <a:gd name="connsiteY9" fmla="*/ 845883 h 1808701"/>
                <a:gd name="connsiteX10" fmla="*/ 832644 w 1181894"/>
                <a:gd name="connsiteY10" fmla="*/ 988758 h 1808701"/>
                <a:gd name="connsiteX11" fmla="*/ 650081 w 1181894"/>
                <a:gd name="connsiteY11" fmla="*/ 1295939 h 1808701"/>
                <a:gd name="connsiteX12" fmla="*/ 700882 w 1181894"/>
                <a:gd name="connsiteY12" fmla="*/ 1678527 h 1808701"/>
                <a:gd name="connsiteX13" fmla="*/ 485776 w 1181894"/>
                <a:gd name="connsiteY13" fmla="*/ 1808701 h 1808701"/>
                <a:gd name="connsiteX14" fmla="*/ 312738 w 1181894"/>
                <a:gd name="connsiteY14" fmla="*/ 1599945 h 1808701"/>
                <a:gd name="connsiteX15" fmla="*/ 296069 w 1181894"/>
                <a:gd name="connsiteY15" fmla="*/ 1554317 h 1808701"/>
                <a:gd name="connsiteX16" fmla="*/ 344624 w 1181894"/>
                <a:gd name="connsiteY16" fmla="*/ 1545494 h 1808701"/>
                <a:gd name="connsiteX17" fmla="*/ 514010 w 1181894"/>
                <a:gd name="connsiteY17" fmla="*/ 1376108 h 1808701"/>
                <a:gd name="connsiteX18" fmla="*/ 344624 w 1181894"/>
                <a:gd name="connsiteY18" fmla="*/ 1206722 h 1808701"/>
                <a:gd name="connsiteX19" fmla="*/ 188549 w 1181894"/>
                <a:gd name="connsiteY19" fmla="*/ 1310175 h 1808701"/>
                <a:gd name="connsiteX20" fmla="*/ 156369 w 1181894"/>
                <a:gd name="connsiteY20" fmla="*/ 1312608 h 1808701"/>
                <a:gd name="connsiteX21" fmla="*/ 129382 w 1181894"/>
                <a:gd name="connsiteY21" fmla="*/ 1252283 h 1808701"/>
                <a:gd name="connsiteX22" fmla="*/ 0 w 1181894"/>
                <a:gd name="connsiteY22" fmla="*/ 943514 h 1808701"/>
                <a:gd name="connsiteX23" fmla="*/ 170657 w 1181894"/>
                <a:gd name="connsiteY23" fmla="*/ 435514 h 1808701"/>
                <a:gd name="connsiteX24" fmla="*/ 331788 w 1181894"/>
                <a:gd name="connsiteY24" fmla="*/ 366458 h 1808701"/>
                <a:gd name="connsiteX25" fmla="*/ 345001 w 1181894"/>
                <a:gd name="connsiteY25" fmla="*/ 360296 h 1808701"/>
                <a:gd name="connsiteX26" fmla="*/ 346107 w 1181894"/>
                <a:gd name="connsiteY26" fmla="*/ 352465 h 1808701"/>
                <a:gd name="connsiteX27" fmla="*/ 332410 w 1181894"/>
                <a:gd name="connsiteY27" fmla="*/ 276684 h 1808701"/>
                <a:gd name="connsiteX28" fmla="*/ 244461 w 1181894"/>
                <a:gd name="connsiteY28" fmla="*/ 144000 h 1808701"/>
                <a:gd name="connsiteX29" fmla="*/ 388461 w 1181894"/>
                <a:gd name="connsiteY29" fmla="*/ 0 h 180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81894" h="1808701">
                  <a:moveTo>
                    <a:pt x="388461" y="0"/>
                  </a:moveTo>
                  <a:cubicBezTo>
                    <a:pt x="467990" y="0"/>
                    <a:pt x="532461" y="64471"/>
                    <a:pt x="532461" y="144000"/>
                  </a:cubicBezTo>
                  <a:cubicBezTo>
                    <a:pt x="532461" y="163882"/>
                    <a:pt x="528432" y="182824"/>
                    <a:pt x="521145" y="200051"/>
                  </a:cubicBezTo>
                  <a:lnTo>
                    <a:pt x="519833" y="201998"/>
                  </a:lnTo>
                  <a:lnTo>
                    <a:pt x="570566" y="248589"/>
                  </a:lnTo>
                  <a:lnTo>
                    <a:pt x="597694" y="233108"/>
                  </a:lnTo>
                  <a:lnTo>
                    <a:pt x="762794" y="93408"/>
                  </a:lnTo>
                  <a:lnTo>
                    <a:pt x="816769" y="182308"/>
                  </a:lnTo>
                  <a:lnTo>
                    <a:pt x="1181894" y="347408"/>
                  </a:lnTo>
                  <a:lnTo>
                    <a:pt x="1181894" y="845883"/>
                  </a:lnTo>
                  <a:lnTo>
                    <a:pt x="832644" y="988758"/>
                  </a:lnTo>
                  <a:lnTo>
                    <a:pt x="650081" y="1295939"/>
                  </a:lnTo>
                  <a:lnTo>
                    <a:pt x="700882" y="1678527"/>
                  </a:lnTo>
                  <a:lnTo>
                    <a:pt x="485776" y="1808701"/>
                  </a:lnTo>
                  <a:lnTo>
                    <a:pt x="312738" y="1599945"/>
                  </a:lnTo>
                  <a:cubicBezTo>
                    <a:pt x="294680" y="1580829"/>
                    <a:pt x="290910" y="1566178"/>
                    <a:pt x="296069" y="1554317"/>
                  </a:cubicBezTo>
                  <a:lnTo>
                    <a:pt x="344624" y="1545494"/>
                  </a:lnTo>
                  <a:cubicBezTo>
                    <a:pt x="438173" y="1545494"/>
                    <a:pt x="514010" y="1469657"/>
                    <a:pt x="514010" y="1376108"/>
                  </a:cubicBezTo>
                  <a:cubicBezTo>
                    <a:pt x="514010" y="1282559"/>
                    <a:pt x="438173" y="1206722"/>
                    <a:pt x="344624" y="1206722"/>
                  </a:cubicBezTo>
                  <a:cubicBezTo>
                    <a:pt x="274462" y="1206722"/>
                    <a:pt x="214264" y="1249381"/>
                    <a:pt x="188549" y="1310175"/>
                  </a:cubicBezTo>
                  <a:lnTo>
                    <a:pt x="156369" y="1312608"/>
                  </a:lnTo>
                  <a:cubicBezTo>
                    <a:pt x="147244" y="1301545"/>
                    <a:pt x="155443" y="1313799"/>
                    <a:pt x="129382" y="1252283"/>
                  </a:cubicBezTo>
                  <a:cubicBezTo>
                    <a:pt x="74349" y="1149360"/>
                    <a:pt x="43127" y="1046437"/>
                    <a:pt x="0" y="943514"/>
                  </a:cubicBezTo>
                  <a:lnTo>
                    <a:pt x="170657" y="435514"/>
                  </a:lnTo>
                  <a:lnTo>
                    <a:pt x="331788" y="366458"/>
                  </a:lnTo>
                  <a:lnTo>
                    <a:pt x="345001" y="360296"/>
                  </a:lnTo>
                  <a:lnTo>
                    <a:pt x="346107" y="352465"/>
                  </a:lnTo>
                  <a:cubicBezTo>
                    <a:pt x="344009" y="338530"/>
                    <a:pt x="349351" y="311428"/>
                    <a:pt x="332410" y="276684"/>
                  </a:cubicBezTo>
                  <a:cubicBezTo>
                    <a:pt x="280726" y="254824"/>
                    <a:pt x="244461" y="203647"/>
                    <a:pt x="244461" y="144000"/>
                  </a:cubicBezTo>
                  <a:cubicBezTo>
                    <a:pt x="244461" y="64471"/>
                    <a:pt x="308932" y="0"/>
                    <a:pt x="388461" y="0"/>
                  </a:cubicBezTo>
                  <a:close/>
                </a:path>
              </a:pathLst>
            </a:custGeom>
            <a:solidFill>
              <a:schemeClr val="accent1">
                <a:lumMod val="60000"/>
                <a:lumOff val="40000"/>
              </a:schemeClr>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Freeform: Shape 51">
              <a:extLst>
                <a:ext uri="{FF2B5EF4-FFF2-40B4-BE49-F238E27FC236}">
                  <a16:creationId xmlns:a16="http://schemas.microsoft.com/office/drawing/2014/main" id="{69D4CCAC-468A-F8D7-F8E2-DE8BAB9DD2EB}"/>
                </a:ext>
              </a:extLst>
            </p:cNvPr>
            <p:cNvSpPr/>
            <p:nvPr/>
          </p:nvSpPr>
          <p:spPr>
            <a:xfrm>
              <a:off x="4967522" y="1244601"/>
              <a:ext cx="2696168" cy="1907139"/>
            </a:xfrm>
            <a:custGeom>
              <a:avLst/>
              <a:gdLst>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30497 w 1651795"/>
                <a:gd name="connsiteY10" fmla="*/ 1047409 h 1168400"/>
                <a:gd name="connsiteX11" fmla="*/ 1239047 w 1651795"/>
                <a:gd name="connsiteY11" fmla="*/ 1064320 h 1168400"/>
                <a:gd name="connsiteX12" fmla="*/ 1054894 w 1651795"/>
                <a:gd name="connsiteY12" fmla="*/ 1168400 h 1168400"/>
                <a:gd name="connsiteX13" fmla="*/ 496094 w 1651795"/>
                <a:gd name="connsiteY13" fmla="*/ 996950 h 1168400"/>
                <a:gd name="connsiteX14" fmla="*/ 378619 w 1651795"/>
                <a:gd name="connsiteY14" fmla="*/ 722313 h 1168400"/>
                <a:gd name="connsiteX15" fmla="*/ 360860 w 1651795"/>
                <a:gd name="connsiteY15" fmla="*/ 684669 h 1168400"/>
                <a:gd name="connsiteX16" fmla="*/ 352298 w 1651795"/>
                <a:gd name="connsiteY16" fmla="*/ 684178 h 1168400"/>
                <a:gd name="connsiteX17" fmla="*/ 294255 w 1651795"/>
                <a:gd name="connsiteY17" fmla="*/ 670326 h 1168400"/>
                <a:gd name="connsiteX18" fmla="*/ 288409 w 1651795"/>
                <a:gd name="connsiteY18" fmla="*/ 673086 h 1168400"/>
                <a:gd name="connsiteX19" fmla="*/ 281264 w 1651795"/>
                <a:gd name="connsiteY19" fmla="*/ 708475 h 1168400"/>
                <a:gd name="connsiteX20" fmla="*/ 148580 w 1651795"/>
                <a:gd name="connsiteY20" fmla="*/ 796424 h 1168400"/>
                <a:gd name="connsiteX21" fmla="*/ 4580 w 1651795"/>
                <a:gd name="connsiteY21" fmla="*/ 652424 h 1168400"/>
                <a:gd name="connsiteX22" fmla="*/ 148580 w 1651795"/>
                <a:gd name="connsiteY22" fmla="*/ 508424 h 1168400"/>
                <a:gd name="connsiteX23" fmla="*/ 184224 w 1651795"/>
                <a:gd name="connsiteY23" fmla="*/ 515620 h 1168400"/>
                <a:gd name="connsiteX24" fmla="*/ 182566 w 1651795"/>
                <a:gd name="connsiteY24" fmla="*/ 511967 h 1168400"/>
                <a:gd name="connsiteX25" fmla="*/ 235605 w 1651795"/>
                <a:gd name="connsiteY25" fmla="*/ 476751 h 1168400"/>
                <a:gd name="connsiteX26" fmla="*/ 243770 w 1651795"/>
                <a:gd name="connsiteY26" fmla="*/ 455621 h 1168400"/>
                <a:gd name="connsiteX27" fmla="*/ 221456 w 1651795"/>
                <a:gd name="connsiteY27" fmla="*/ 415132 h 1168400"/>
                <a:gd name="connsiteX28" fmla="*/ 0 w 1651795"/>
                <a:gd name="connsiteY28" fmla="*/ 127794 h 1168400"/>
                <a:gd name="connsiteX29" fmla="*/ 197644 w 1651795"/>
                <a:gd name="connsiteY29" fmla="*/ 6350 h 1168400"/>
                <a:gd name="connsiteX30" fmla="*/ 510381 w 1651795"/>
                <a:gd name="connsiteY30" fmla="*/ 241300 h 1168400"/>
                <a:gd name="connsiteX31" fmla="*/ 856457 w 1651795"/>
                <a:gd name="connsiteY31" fmla="*/ 23495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30497 w 1651795"/>
                <a:gd name="connsiteY10" fmla="*/ 1047409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8409 w 1651795"/>
                <a:gd name="connsiteY17" fmla="*/ 673086 h 1168400"/>
                <a:gd name="connsiteX18" fmla="*/ 281264 w 1651795"/>
                <a:gd name="connsiteY18" fmla="*/ 708475 h 1168400"/>
                <a:gd name="connsiteX19" fmla="*/ 148580 w 1651795"/>
                <a:gd name="connsiteY19" fmla="*/ 796424 h 1168400"/>
                <a:gd name="connsiteX20" fmla="*/ 4580 w 1651795"/>
                <a:gd name="connsiteY20" fmla="*/ 652424 h 1168400"/>
                <a:gd name="connsiteX21" fmla="*/ 148580 w 1651795"/>
                <a:gd name="connsiteY21" fmla="*/ 508424 h 1168400"/>
                <a:gd name="connsiteX22" fmla="*/ 184224 w 1651795"/>
                <a:gd name="connsiteY22" fmla="*/ 515620 h 1168400"/>
                <a:gd name="connsiteX23" fmla="*/ 182566 w 1651795"/>
                <a:gd name="connsiteY23" fmla="*/ 511967 h 1168400"/>
                <a:gd name="connsiteX24" fmla="*/ 235605 w 1651795"/>
                <a:gd name="connsiteY24" fmla="*/ 476751 h 1168400"/>
                <a:gd name="connsiteX25" fmla="*/ 243770 w 1651795"/>
                <a:gd name="connsiteY25" fmla="*/ 455621 h 1168400"/>
                <a:gd name="connsiteX26" fmla="*/ 221456 w 1651795"/>
                <a:gd name="connsiteY26" fmla="*/ 415132 h 1168400"/>
                <a:gd name="connsiteX27" fmla="*/ 0 w 1651795"/>
                <a:gd name="connsiteY27" fmla="*/ 127794 h 1168400"/>
                <a:gd name="connsiteX28" fmla="*/ 197644 w 1651795"/>
                <a:gd name="connsiteY28" fmla="*/ 6350 h 1168400"/>
                <a:gd name="connsiteX29" fmla="*/ 510381 w 1651795"/>
                <a:gd name="connsiteY29" fmla="*/ 241300 h 1168400"/>
                <a:gd name="connsiteX30" fmla="*/ 856457 w 1651795"/>
                <a:gd name="connsiteY30" fmla="*/ 234950 h 1168400"/>
                <a:gd name="connsiteX31" fmla="*/ 1170782 w 1651795"/>
                <a:gd name="connsiteY31"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83128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8409 w 1651795"/>
                <a:gd name="connsiteY17" fmla="*/ 673086 h 1168400"/>
                <a:gd name="connsiteX18" fmla="*/ 281264 w 1651795"/>
                <a:gd name="connsiteY18" fmla="*/ 708475 h 1168400"/>
                <a:gd name="connsiteX19" fmla="*/ 148580 w 1651795"/>
                <a:gd name="connsiteY19" fmla="*/ 796424 h 1168400"/>
                <a:gd name="connsiteX20" fmla="*/ 4580 w 1651795"/>
                <a:gd name="connsiteY20" fmla="*/ 652424 h 1168400"/>
                <a:gd name="connsiteX21" fmla="*/ 148580 w 1651795"/>
                <a:gd name="connsiteY21" fmla="*/ 508424 h 1168400"/>
                <a:gd name="connsiteX22" fmla="*/ 184224 w 1651795"/>
                <a:gd name="connsiteY22" fmla="*/ 515620 h 1168400"/>
                <a:gd name="connsiteX23" fmla="*/ 182566 w 1651795"/>
                <a:gd name="connsiteY23" fmla="*/ 511967 h 1168400"/>
                <a:gd name="connsiteX24" fmla="*/ 235605 w 1651795"/>
                <a:gd name="connsiteY24" fmla="*/ 476751 h 1168400"/>
                <a:gd name="connsiteX25" fmla="*/ 243770 w 1651795"/>
                <a:gd name="connsiteY25" fmla="*/ 455621 h 1168400"/>
                <a:gd name="connsiteX26" fmla="*/ 221456 w 1651795"/>
                <a:gd name="connsiteY26" fmla="*/ 415132 h 1168400"/>
                <a:gd name="connsiteX27" fmla="*/ 0 w 1651795"/>
                <a:gd name="connsiteY27" fmla="*/ 127794 h 1168400"/>
                <a:gd name="connsiteX28" fmla="*/ 197644 w 1651795"/>
                <a:gd name="connsiteY28" fmla="*/ 6350 h 1168400"/>
                <a:gd name="connsiteX29" fmla="*/ 510381 w 1651795"/>
                <a:gd name="connsiteY29" fmla="*/ 241300 h 1168400"/>
                <a:gd name="connsiteX30" fmla="*/ 856457 w 1651795"/>
                <a:gd name="connsiteY30" fmla="*/ 234950 h 1168400"/>
                <a:gd name="connsiteX31" fmla="*/ 1170782 w 1651795"/>
                <a:gd name="connsiteY31"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8409 w 1651795"/>
                <a:gd name="connsiteY17" fmla="*/ 673086 h 1168400"/>
                <a:gd name="connsiteX18" fmla="*/ 281264 w 1651795"/>
                <a:gd name="connsiteY18" fmla="*/ 708475 h 1168400"/>
                <a:gd name="connsiteX19" fmla="*/ 148580 w 1651795"/>
                <a:gd name="connsiteY19" fmla="*/ 796424 h 1168400"/>
                <a:gd name="connsiteX20" fmla="*/ 4580 w 1651795"/>
                <a:gd name="connsiteY20" fmla="*/ 652424 h 1168400"/>
                <a:gd name="connsiteX21" fmla="*/ 148580 w 1651795"/>
                <a:gd name="connsiteY21" fmla="*/ 508424 h 1168400"/>
                <a:gd name="connsiteX22" fmla="*/ 184224 w 1651795"/>
                <a:gd name="connsiteY22" fmla="*/ 515620 h 1168400"/>
                <a:gd name="connsiteX23" fmla="*/ 182566 w 1651795"/>
                <a:gd name="connsiteY23" fmla="*/ 511967 h 1168400"/>
                <a:gd name="connsiteX24" fmla="*/ 235605 w 1651795"/>
                <a:gd name="connsiteY24" fmla="*/ 476751 h 1168400"/>
                <a:gd name="connsiteX25" fmla="*/ 243770 w 1651795"/>
                <a:gd name="connsiteY25" fmla="*/ 455621 h 1168400"/>
                <a:gd name="connsiteX26" fmla="*/ 221456 w 1651795"/>
                <a:gd name="connsiteY26" fmla="*/ 415132 h 1168400"/>
                <a:gd name="connsiteX27" fmla="*/ 0 w 1651795"/>
                <a:gd name="connsiteY27" fmla="*/ 127794 h 1168400"/>
                <a:gd name="connsiteX28" fmla="*/ 197644 w 1651795"/>
                <a:gd name="connsiteY28" fmla="*/ 6350 h 1168400"/>
                <a:gd name="connsiteX29" fmla="*/ 510381 w 1651795"/>
                <a:gd name="connsiteY29" fmla="*/ 241300 h 1168400"/>
                <a:gd name="connsiteX30" fmla="*/ 856457 w 1651795"/>
                <a:gd name="connsiteY30" fmla="*/ 234950 h 1168400"/>
                <a:gd name="connsiteX31" fmla="*/ 1170782 w 1651795"/>
                <a:gd name="connsiteY31"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1264 w 1651795"/>
                <a:gd name="connsiteY17" fmla="*/ 708475 h 1168400"/>
                <a:gd name="connsiteX18" fmla="*/ 148580 w 1651795"/>
                <a:gd name="connsiteY18" fmla="*/ 796424 h 1168400"/>
                <a:gd name="connsiteX19" fmla="*/ 4580 w 1651795"/>
                <a:gd name="connsiteY19" fmla="*/ 652424 h 1168400"/>
                <a:gd name="connsiteX20" fmla="*/ 148580 w 1651795"/>
                <a:gd name="connsiteY20" fmla="*/ 508424 h 1168400"/>
                <a:gd name="connsiteX21" fmla="*/ 184224 w 1651795"/>
                <a:gd name="connsiteY21" fmla="*/ 515620 h 1168400"/>
                <a:gd name="connsiteX22" fmla="*/ 182566 w 1651795"/>
                <a:gd name="connsiteY22" fmla="*/ 511967 h 1168400"/>
                <a:gd name="connsiteX23" fmla="*/ 235605 w 1651795"/>
                <a:gd name="connsiteY23" fmla="*/ 476751 h 1168400"/>
                <a:gd name="connsiteX24" fmla="*/ 243770 w 1651795"/>
                <a:gd name="connsiteY24" fmla="*/ 455621 h 1168400"/>
                <a:gd name="connsiteX25" fmla="*/ 221456 w 1651795"/>
                <a:gd name="connsiteY25" fmla="*/ 415132 h 1168400"/>
                <a:gd name="connsiteX26" fmla="*/ 0 w 1651795"/>
                <a:gd name="connsiteY26" fmla="*/ 127794 h 1168400"/>
                <a:gd name="connsiteX27" fmla="*/ 197644 w 1651795"/>
                <a:gd name="connsiteY27" fmla="*/ 6350 h 1168400"/>
                <a:gd name="connsiteX28" fmla="*/ 510381 w 1651795"/>
                <a:gd name="connsiteY28" fmla="*/ 241300 h 1168400"/>
                <a:gd name="connsiteX29" fmla="*/ 856457 w 1651795"/>
                <a:gd name="connsiteY29" fmla="*/ 234950 h 1168400"/>
                <a:gd name="connsiteX30" fmla="*/ 1170782 w 1651795"/>
                <a:gd name="connsiteY30"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182566 w 1651795"/>
                <a:gd name="connsiteY21" fmla="*/ 511967 h 1168400"/>
                <a:gd name="connsiteX22" fmla="*/ 235605 w 1651795"/>
                <a:gd name="connsiteY22" fmla="*/ 476751 h 1168400"/>
                <a:gd name="connsiteX23" fmla="*/ 243770 w 1651795"/>
                <a:gd name="connsiteY23" fmla="*/ 455621 h 1168400"/>
                <a:gd name="connsiteX24" fmla="*/ 221456 w 1651795"/>
                <a:gd name="connsiteY24" fmla="*/ 415132 h 1168400"/>
                <a:gd name="connsiteX25" fmla="*/ 0 w 1651795"/>
                <a:gd name="connsiteY25" fmla="*/ 127794 h 1168400"/>
                <a:gd name="connsiteX26" fmla="*/ 197644 w 1651795"/>
                <a:gd name="connsiteY26" fmla="*/ 6350 h 1168400"/>
                <a:gd name="connsiteX27" fmla="*/ 510381 w 1651795"/>
                <a:gd name="connsiteY27" fmla="*/ 241300 h 1168400"/>
                <a:gd name="connsiteX28" fmla="*/ 856457 w 1651795"/>
                <a:gd name="connsiteY28" fmla="*/ 234950 h 1168400"/>
                <a:gd name="connsiteX29" fmla="*/ 1170782 w 1651795"/>
                <a:gd name="connsiteY29"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235605 w 1651795"/>
                <a:gd name="connsiteY21" fmla="*/ 476751 h 1168400"/>
                <a:gd name="connsiteX22" fmla="*/ 243770 w 1651795"/>
                <a:gd name="connsiteY22" fmla="*/ 455621 h 1168400"/>
                <a:gd name="connsiteX23" fmla="*/ 221456 w 1651795"/>
                <a:gd name="connsiteY23" fmla="*/ 415132 h 1168400"/>
                <a:gd name="connsiteX24" fmla="*/ 0 w 1651795"/>
                <a:gd name="connsiteY24" fmla="*/ 127794 h 1168400"/>
                <a:gd name="connsiteX25" fmla="*/ 197644 w 1651795"/>
                <a:gd name="connsiteY25" fmla="*/ 6350 h 1168400"/>
                <a:gd name="connsiteX26" fmla="*/ 510381 w 1651795"/>
                <a:gd name="connsiteY26" fmla="*/ 241300 h 1168400"/>
                <a:gd name="connsiteX27" fmla="*/ 856457 w 1651795"/>
                <a:gd name="connsiteY27" fmla="*/ 234950 h 1168400"/>
                <a:gd name="connsiteX28" fmla="*/ 1170782 w 1651795"/>
                <a:gd name="connsiteY28"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243770 w 1651795"/>
                <a:gd name="connsiteY21" fmla="*/ 455621 h 1168400"/>
                <a:gd name="connsiteX22" fmla="*/ 221456 w 1651795"/>
                <a:gd name="connsiteY22" fmla="*/ 415132 h 1168400"/>
                <a:gd name="connsiteX23" fmla="*/ 0 w 1651795"/>
                <a:gd name="connsiteY23" fmla="*/ 127794 h 1168400"/>
                <a:gd name="connsiteX24" fmla="*/ 197644 w 1651795"/>
                <a:gd name="connsiteY24" fmla="*/ 6350 h 1168400"/>
                <a:gd name="connsiteX25" fmla="*/ 510381 w 1651795"/>
                <a:gd name="connsiteY25" fmla="*/ 241300 h 1168400"/>
                <a:gd name="connsiteX26" fmla="*/ 856457 w 1651795"/>
                <a:gd name="connsiteY26" fmla="*/ 234950 h 1168400"/>
                <a:gd name="connsiteX27" fmla="*/ 1170782 w 1651795"/>
                <a:gd name="connsiteY27"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64876 w 1651795"/>
                <a:gd name="connsiteY5" fmla="*/ 891144 h 1168400"/>
                <a:gd name="connsiteX6" fmla="*/ 1295490 w 1651795"/>
                <a:gd name="connsiteY6" fmla="*/ 721758 h 1168400"/>
                <a:gd name="connsiteX7" fmla="*/ 1126104 w 1651795"/>
                <a:gd name="connsiteY7" fmla="*/ 891144 h 1168400"/>
                <a:gd name="connsiteX8" fmla="*/ 1229557 w 1651795"/>
                <a:gd name="connsiteY8" fmla="*/ 1047219 h 1168400"/>
                <a:gd name="connsiteX9" fmla="*/ 1223353 w 1651795"/>
                <a:gd name="connsiteY9" fmla="*/ 1092653 h 1168400"/>
                <a:gd name="connsiteX10" fmla="*/ 1054894 w 1651795"/>
                <a:gd name="connsiteY10" fmla="*/ 1168400 h 1168400"/>
                <a:gd name="connsiteX11" fmla="*/ 496094 w 1651795"/>
                <a:gd name="connsiteY11" fmla="*/ 996950 h 1168400"/>
                <a:gd name="connsiteX12" fmla="*/ 378619 w 1651795"/>
                <a:gd name="connsiteY12" fmla="*/ 722313 h 1168400"/>
                <a:gd name="connsiteX13" fmla="*/ 360860 w 1651795"/>
                <a:gd name="connsiteY13" fmla="*/ 684669 h 1168400"/>
                <a:gd name="connsiteX14" fmla="*/ 294255 w 1651795"/>
                <a:gd name="connsiteY14" fmla="*/ 670326 h 1168400"/>
                <a:gd name="connsiteX15" fmla="*/ 281264 w 1651795"/>
                <a:gd name="connsiteY15" fmla="*/ 708475 h 1168400"/>
                <a:gd name="connsiteX16" fmla="*/ 148580 w 1651795"/>
                <a:gd name="connsiteY16" fmla="*/ 796424 h 1168400"/>
                <a:gd name="connsiteX17" fmla="*/ 4580 w 1651795"/>
                <a:gd name="connsiteY17" fmla="*/ 652424 h 1168400"/>
                <a:gd name="connsiteX18" fmla="*/ 148580 w 1651795"/>
                <a:gd name="connsiteY18" fmla="*/ 508424 h 1168400"/>
                <a:gd name="connsiteX19" fmla="*/ 184224 w 1651795"/>
                <a:gd name="connsiteY19" fmla="*/ 515620 h 1168400"/>
                <a:gd name="connsiteX20" fmla="*/ 243770 w 1651795"/>
                <a:gd name="connsiteY20" fmla="*/ 455621 h 1168400"/>
                <a:gd name="connsiteX21" fmla="*/ 221456 w 1651795"/>
                <a:gd name="connsiteY21" fmla="*/ 415132 h 1168400"/>
                <a:gd name="connsiteX22" fmla="*/ 0 w 1651795"/>
                <a:gd name="connsiteY22" fmla="*/ 127794 h 1168400"/>
                <a:gd name="connsiteX23" fmla="*/ 197644 w 1651795"/>
                <a:gd name="connsiteY23" fmla="*/ 6350 h 1168400"/>
                <a:gd name="connsiteX24" fmla="*/ 510381 w 1651795"/>
                <a:gd name="connsiteY24" fmla="*/ 241300 h 1168400"/>
                <a:gd name="connsiteX25" fmla="*/ 856457 w 1651795"/>
                <a:gd name="connsiteY25" fmla="*/ 234950 h 1168400"/>
                <a:gd name="connsiteX26" fmla="*/ 1170782 w 1651795"/>
                <a:gd name="connsiteY26"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502570 w 1651795"/>
                <a:gd name="connsiteY4" fmla="*/ 954881 h 1168400"/>
                <a:gd name="connsiteX5" fmla="*/ 1457662 w 1651795"/>
                <a:gd name="connsiteY5" fmla="*/ 942989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243770 w 1651795"/>
                <a:gd name="connsiteY21" fmla="*/ 455621 h 1168400"/>
                <a:gd name="connsiteX22" fmla="*/ 221456 w 1651795"/>
                <a:gd name="connsiteY22" fmla="*/ 415132 h 1168400"/>
                <a:gd name="connsiteX23" fmla="*/ 0 w 1651795"/>
                <a:gd name="connsiteY23" fmla="*/ 127794 h 1168400"/>
                <a:gd name="connsiteX24" fmla="*/ 197644 w 1651795"/>
                <a:gd name="connsiteY24" fmla="*/ 6350 h 1168400"/>
                <a:gd name="connsiteX25" fmla="*/ 510381 w 1651795"/>
                <a:gd name="connsiteY25" fmla="*/ 241300 h 1168400"/>
                <a:gd name="connsiteX26" fmla="*/ 856457 w 1651795"/>
                <a:gd name="connsiteY26" fmla="*/ 234950 h 1168400"/>
                <a:gd name="connsiteX27" fmla="*/ 1170782 w 1651795"/>
                <a:gd name="connsiteY27" fmla="*/ 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51795" h="1168400">
                  <a:moveTo>
                    <a:pt x="1170782" y="0"/>
                  </a:moveTo>
                  <a:lnTo>
                    <a:pt x="1597819" y="254000"/>
                  </a:lnTo>
                  <a:lnTo>
                    <a:pt x="1555750" y="644525"/>
                  </a:lnTo>
                  <a:lnTo>
                    <a:pt x="1651795" y="805656"/>
                  </a:lnTo>
                  <a:cubicBezTo>
                    <a:pt x="1642932" y="857382"/>
                    <a:pt x="1534926" y="931992"/>
                    <a:pt x="1502570" y="954881"/>
                  </a:cubicBezTo>
                  <a:cubicBezTo>
                    <a:pt x="1470214" y="977770"/>
                    <a:pt x="1463944" y="953612"/>
                    <a:pt x="1457662" y="942989"/>
                  </a:cubicBezTo>
                  <a:lnTo>
                    <a:pt x="1464876" y="891144"/>
                  </a:lnTo>
                  <a:cubicBezTo>
                    <a:pt x="1464876" y="797595"/>
                    <a:pt x="1389039" y="721758"/>
                    <a:pt x="1295490" y="721758"/>
                  </a:cubicBezTo>
                  <a:cubicBezTo>
                    <a:pt x="1201941" y="721758"/>
                    <a:pt x="1126104" y="797595"/>
                    <a:pt x="1126104" y="891144"/>
                  </a:cubicBezTo>
                  <a:cubicBezTo>
                    <a:pt x="1126104" y="961306"/>
                    <a:pt x="1168763" y="1021505"/>
                    <a:pt x="1229557" y="1047219"/>
                  </a:cubicBezTo>
                  <a:lnTo>
                    <a:pt x="1223353" y="1092653"/>
                  </a:lnTo>
                  <a:lnTo>
                    <a:pt x="1054894" y="1168400"/>
                  </a:lnTo>
                  <a:lnTo>
                    <a:pt x="496094" y="996950"/>
                  </a:lnTo>
                  <a:lnTo>
                    <a:pt x="378619" y="722313"/>
                  </a:lnTo>
                  <a:lnTo>
                    <a:pt x="360860" y="684669"/>
                  </a:lnTo>
                  <a:lnTo>
                    <a:pt x="294255" y="670326"/>
                  </a:lnTo>
                  <a:lnTo>
                    <a:pt x="281264" y="708475"/>
                  </a:lnTo>
                  <a:cubicBezTo>
                    <a:pt x="259404" y="760159"/>
                    <a:pt x="208227" y="796424"/>
                    <a:pt x="148580" y="796424"/>
                  </a:cubicBezTo>
                  <a:cubicBezTo>
                    <a:pt x="69051" y="796424"/>
                    <a:pt x="4580" y="731953"/>
                    <a:pt x="4580" y="652424"/>
                  </a:cubicBezTo>
                  <a:cubicBezTo>
                    <a:pt x="4580" y="572895"/>
                    <a:pt x="69051" y="508424"/>
                    <a:pt x="148580" y="508424"/>
                  </a:cubicBezTo>
                  <a:lnTo>
                    <a:pt x="184224" y="515620"/>
                  </a:lnTo>
                  <a:lnTo>
                    <a:pt x="243770" y="455621"/>
                  </a:lnTo>
                  <a:lnTo>
                    <a:pt x="221456" y="415132"/>
                  </a:lnTo>
                  <a:lnTo>
                    <a:pt x="0" y="127794"/>
                  </a:lnTo>
                  <a:lnTo>
                    <a:pt x="197644" y="6350"/>
                  </a:lnTo>
                  <a:lnTo>
                    <a:pt x="510381" y="241300"/>
                  </a:lnTo>
                  <a:lnTo>
                    <a:pt x="856457" y="234950"/>
                  </a:lnTo>
                  <a:lnTo>
                    <a:pt x="1170782" y="0"/>
                  </a:lnTo>
                  <a:close/>
                </a:path>
              </a:pathLst>
            </a:custGeom>
            <a:solidFill>
              <a:schemeClr val="bg1">
                <a:lumMod val="85000"/>
              </a:schemeClr>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lumMod val="85000"/>
                  </a:schemeClr>
                </a:solidFill>
              </a:endParaRPr>
            </a:p>
          </p:txBody>
        </p:sp>
        <p:sp>
          <p:nvSpPr>
            <p:cNvPr id="53" name="Freeform: Shape 52">
              <a:extLst>
                <a:ext uri="{FF2B5EF4-FFF2-40B4-BE49-F238E27FC236}">
                  <a16:creationId xmlns:a16="http://schemas.microsoft.com/office/drawing/2014/main" id="{4566B552-AF33-4A3C-FB1A-9F2B2E1E3E71}"/>
                </a:ext>
              </a:extLst>
            </p:cNvPr>
            <p:cNvSpPr/>
            <p:nvPr/>
          </p:nvSpPr>
          <p:spPr>
            <a:xfrm>
              <a:off x="3813135" y="1458376"/>
              <a:ext cx="1927869" cy="2999817"/>
            </a:xfrm>
            <a:custGeom>
              <a:avLst/>
              <a:gdLst>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42710 w 1181100"/>
                <a:gd name="connsiteY15" fmla="*/ 1471946 h 1837824"/>
                <a:gd name="connsiteX16" fmla="*/ 834667 w 1181100"/>
                <a:gd name="connsiteY16" fmla="*/ 1535492 h 1837824"/>
                <a:gd name="connsiteX17" fmla="*/ 840829 w 1181100"/>
                <a:gd name="connsiteY17" fmla="*/ 1554947 h 1837824"/>
                <a:gd name="connsiteX18" fmla="*/ 871509 w 1181100"/>
                <a:gd name="connsiteY18" fmla="*/ 1561140 h 1837824"/>
                <a:gd name="connsiteX19" fmla="*/ 959457 w 1181100"/>
                <a:gd name="connsiteY19" fmla="*/ 1693824 h 1837824"/>
                <a:gd name="connsiteX20" fmla="*/ 815457 w 1181100"/>
                <a:gd name="connsiteY20" fmla="*/ 1837824 h 1837824"/>
                <a:gd name="connsiteX21" fmla="*/ 671457 w 1181100"/>
                <a:gd name="connsiteY21" fmla="*/ 1693824 h 1837824"/>
                <a:gd name="connsiteX22" fmla="*/ 679375 w 1181100"/>
                <a:gd name="connsiteY22" fmla="*/ 1654607 h 1837824"/>
                <a:gd name="connsiteX23" fmla="*/ 678317 w 1181100"/>
                <a:gd name="connsiteY23" fmla="*/ 1655074 h 1837824"/>
                <a:gd name="connsiteX24" fmla="*/ 643100 w 1181100"/>
                <a:gd name="connsiteY24" fmla="*/ 1588746 h 1837824"/>
                <a:gd name="connsiteX25" fmla="*/ 626026 w 1181100"/>
                <a:gd name="connsiteY25" fmla="*/ 1580495 h 1837824"/>
                <a:gd name="connsiteX26" fmla="*/ 578644 w 1181100"/>
                <a:gd name="connsiteY26" fmla="*/ 1609726 h 1837824"/>
                <a:gd name="connsiteX27" fmla="*/ 440532 w 1181100"/>
                <a:gd name="connsiteY27" fmla="*/ 1745456 h 1837824"/>
                <a:gd name="connsiteX28" fmla="*/ 361950 w 1181100"/>
                <a:gd name="connsiteY28" fmla="*/ 1619250 h 1837824"/>
                <a:gd name="connsiteX29" fmla="*/ 4763 w 1181100"/>
                <a:gd name="connsiteY29" fmla="*/ 1450181 h 1837824"/>
                <a:gd name="connsiteX30" fmla="*/ 0 w 1181100"/>
                <a:gd name="connsiteY30" fmla="*/ 973931 h 1837824"/>
                <a:gd name="connsiteX31" fmla="*/ 361950 w 1181100"/>
                <a:gd name="connsiteY31" fmla="*/ 812006 h 1837824"/>
                <a:gd name="connsiteX32" fmla="*/ 528638 w 1181100"/>
                <a:gd name="connsiteY32" fmla="*/ 516731 h 1837824"/>
                <a:gd name="connsiteX33" fmla="*/ 481013 w 1181100"/>
                <a:gd name="connsiteY33" fmla="*/ 130969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40829 w 1181100"/>
                <a:gd name="connsiteY16" fmla="*/ 1554947 h 1837824"/>
                <a:gd name="connsiteX17" fmla="*/ 871509 w 1181100"/>
                <a:gd name="connsiteY17" fmla="*/ 1561140 h 1837824"/>
                <a:gd name="connsiteX18" fmla="*/ 959457 w 1181100"/>
                <a:gd name="connsiteY18" fmla="*/ 1693824 h 1837824"/>
                <a:gd name="connsiteX19" fmla="*/ 815457 w 1181100"/>
                <a:gd name="connsiteY19" fmla="*/ 1837824 h 1837824"/>
                <a:gd name="connsiteX20" fmla="*/ 671457 w 1181100"/>
                <a:gd name="connsiteY20" fmla="*/ 1693824 h 1837824"/>
                <a:gd name="connsiteX21" fmla="*/ 679375 w 1181100"/>
                <a:gd name="connsiteY21" fmla="*/ 1654607 h 1837824"/>
                <a:gd name="connsiteX22" fmla="*/ 678317 w 1181100"/>
                <a:gd name="connsiteY22" fmla="*/ 1655074 h 1837824"/>
                <a:gd name="connsiteX23" fmla="*/ 643100 w 1181100"/>
                <a:gd name="connsiteY23" fmla="*/ 1588746 h 1837824"/>
                <a:gd name="connsiteX24" fmla="*/ 626026 w 1181100"/>
                <a:gd name="connsiteY24" fmla="*/ 1580495 h 1837824"/>
                <a:gd name="connsiteX25" fmla="*/ 578644 w 1181100"/>
                <a:gd name="connsiteY25" fmla="*/ 1609726 h 1837824"/>
                <a:gd name="connsiteX26" fmla="*/ 440532 w 1181100"/>
                <a:gd name="connsiteY26" fmla="*/ 1745456 h 1837824"/>
                <a:gd name="connsiteX27" fmla="*/ 361950 w 1181100"/>
                <a:gd name="connsiteY27" fmla="*/ 1619250 h 1837824"/>
                <a:gd name="connsiteX28" fmla="*/ 4763 w 1181100"/>
                <a:gd name="connsiteY28" fmla="*/ 1450181 h 1837824"/>
                <a:gd name="connsiteX29" fmla="*/ 0 w 1181100"/>
                <a:gd name="connsiteY29" fmla="*/ 973931 h 1837824"/>
                <a:gd name="connsiteX30" fmla="*/ 361950 w 1181100"/>
                <a:gd name="connsiteY30" fmla="*/ 812006 h 1837824"/>
                <a:gd name="connsiteX31" fmla="*/ 528638 w 1181100"/>
                <a:gd name="connsiteY31" fmla="*/ 516731 h 1837824"/>
                <a:gd name="connsiteX32" fmla="*/ 481013 w 1181100"/>
                <a:gd name="connsiteY32" fmla="*/ 130969 h 1837824"/>
                <a:gd name="connsiteX33" fmla="*/ 692944 w 1181100"/>
                <a:gd name="connsiteY33" fmla="*/ 0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71509 w 1181100"/>
                <a:gd name="connsiteY16" fmla="*/ 1561140 h 1837824"/>
                <a:gd name="connsiteX17" fmla="*/ 959457 w 1181100"/>
                <a:gd name="connsiteY17" fmla="*/ 1693824 h 1837824"/>
                <a:gd name="connsiteX18" fmla="*/ 815457 w 1181100"/>
                <a:gd name="connsiteY18" fmla="*/ 1837824 h 1837824"/>
                <a:gd name="connsiteX19" fmla="*/ 671457 w 1181100"/>
                <a:gd name="connsiteY19" fmla="*/ 1693824 h 1837824"/>
                <a:gd name="connsiteX20" fmla="*/ 679375 w 1181100"/>
                <a:gd name="connsiteY20" fmla="*/ 1654607 h 1837824"/>
                <a:gd name="connsiteX21" fmla="*/ 678317 w 1181100"/>
                <a:gd name="connsiteY21" fmla="*/ 1655074 h 1837824"/>
                <a:gd name="connsiteX22" fmla="*/ 643100 w 1181100"/>
                <a:gd name="connsiteY22" fmla="*/ 1588746 h 1837824"/>
                <a:gd name="connsiteX23" fmla="*/ 626026 w 1181100"/>
                <a:gd name="connsiteY23" fmla="*/ 1580495 h 1837824"/>
                <a:gd name="connsiteX24" fmla="*/ 578644 w 1181100"/>
                <a:gd name="connsiteY24" fmla="*/ 1609726 h 1837824"/>
                <a:gd name="connsiteX25" fmla="*/ 440532 w 1181100"/>
                <a:gd name="connsiteY25" fmla="*/ 1745456 h 1837824"/>
                <a:gd name="connsiteX26" fmla="*/ 361950 w 1181100"/>
                <a:gd name="connsiteY26" fmla="*/ 1619250 h 1837824"/>
                <a:gd name="connsiteX27" fmla="*/ 4763 w 1181100"/>
                <a:gd name="connsiteY27" fmla="*/ 1450181 h 1837824"/>
                <a:gd name="connsiteX28" fmla="*/ 0 w 1181100"/>
                <a:gd name="connsiteY28" fmla="*/ 973931 h 1837824"/>
                <a:gd name="connsiteX29" fmla="*/ 361950 w 1181100"/>
                <a:gd name="connsiteY29" fmla="*/ 812006 h 1837824"/>
                <a:gd name="connsiteX30" fmla="*/ 528638 w 1181100"/>
                <a:gd name="connsiteY30" fmla="*/ 516731 h 1837824"/>
                <a:gd name="connsiteX31" fmla="*/ 481013 w 1181100"/>
                <a:gd name="connsiteY31" fmla="*/ 130969 h 1837824"/>
                <a:gd name="connsiteX32" fmla="*/ 692944 w 1181100"/>
                <a:gd name="connsiteY32" fmla="*/ 0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71509 w 1181100"/>
                <a:gd name="connsiteY16" fmla="*/ 1561140 h 1837824"/>
                <a:gd name="connsiteX17" fmla="*/ 959457 w 1181100"/>
                <a:gd name="connsiteY17" fmla="*/ 1693824 h 1837824"/>
                <a:gd name="connsiteX18" fmla="*/ 815457 w 1181100"/>
                <a:gd name="connsiteY18" fmla="*/ 1837824 h 1837824"/>
                <a:gd name="connsiteX19" fmla="*/ 671457 w 1181100"/>
                <a:gd name="connsiteY19" fmla="*/ 1693824 h 1837824"/>
                <a:gd name="connsiteX20" fmla="*/ 679375 w 1181100"/>
                <a:gd name="connsiteY20" fmla="*/ 1654607 h 1837824"/>
                <a:gd name="connsiteX21" fmla="*/ 678317 w 1181100"/>
                <a:gd name="connsiteY21" fmla="*/ 1655074 h 1837824"/>
                <a:gd name="connsiteX22" fmla="*/ 626026 w 1181100"/>
                <a:gd name="connsiteY22" fmla="*/ 1580495 h 1837824"/>
                <a:gd name="connsiteX23" fmla="*/ 578644 w 1181100"/>
                <a:gd name="connsiteY23" fmla="*/ 1609726 h 1837824"/>
                <a:gd name="connsiteX24" fmla="*/ 440532 w 1181100"/>
                <a:gd name="connsiteY24" fmla="*/ 1745456 h 1837824"/>
                <a:gd name="connsiteX25" fmla="*/ 361950 w 1181100"/>
                <a:gd name="connsiteY25" fmla="*/ 1619250 h 1837824"/>
                <a:gd name="connsiteX26" fmla="*/ 4763 w 1181100"/>
                <a:gd name="connsiteY26" fmla="*/ 1450181 h 1837824"/>
                <a:gd name="connsiteX27" fmla="*/ 0 w 1181100"/>
                <a:gd name="connsiteY27" fmla="*/ 973931 h 1837824"/>
                <a:gd name="connsiteX28" fmla="*/ 361950 w 1181100"/>
                <a:gd name="connsiteY28" fmla="*/ 812006 h 1837824"/>
                <a:gd name="connsiteX29" fmla="*/ 528638 w 1181100"/>
                <a:gd name="connsiteY29" fmla="*/ 516731 h 1837824"/>
                <a:gd name="connsiteX30" fmla="*/ 481013 w 1181100"/>
                <a:gd name="connsiteY30" fmla="*/ 130969 h 1837824"/>
                <a:gd name="connsiteX31" fmla="*/ 692944 w 1181100"/>
                <a:gd name="connsiteY31" fmla="*/ 0 h 183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81100" h="1837824">
                  <a:moveTo>
                    <a:pt x="692944" y="0"/>
                  </a:moveTo>
                  <a:lnTo>
                    <a:pt x="914400" y="302419"/>
                  </a:lnTo>
                  <a:cubicBezTo>
                    <a:pt x="927299" y="333573"/>
                    <a:pt x="918567" y="350441"/>
                    <a:pt x="902643" y="360015"/>
                  </a:cubicBezTo>
                  <a:lnTo>
                    <a:pt x="896387" y="362239"/>
                  </a:lnTo>
                  <a:lnTo>
                    <a:pt x="858440" y="354578"/>
                  </a:lnTo>
                  <a:cubicBezTo>
                    <a:pt x="764891" y="354578"/>
                    <a:pt x="689054" y="430415"/>
                    <a:pt x="689054" y="523964"/>
                  </a:cubicBezTo>
                  <a:cubicBezTo>
                    <a:pt x="689054" y="617513"/>
                    <a:pt x="764891" y="693350"/>
                    <a:pt x="858440" y="693350"/>
                  </a:cubicBezTo>
                  <a:cubicBezTo>
                    <a:pt x="928602" y="693350"/>
                    <a:pt x="988801" y="650692"/>
                    <a:pt x="1014515" y="589897"/>
                  </a:cubicBezTo>
                  <a:lnTo>
                    <a:pt x="1017983" y="572721"/>
                  </a:lnTo>
                  <a:lnTo>
                    <a:pt x="1021073" y="571351"/>
                  </a:lnTo>
                  <a:cubicBezTo>
                    <a:pt x="1057573" y="557659"/>
                    <a:pt x="1049536" y="579239"/>
                    <a:pt x="1076325" y="611981"/>
                  </a:cubicBezTo>
                  <a:lnTo>
                    <a:pt x="1181100" y="859631"/>
                  </a:lnTo>
                  <a:lnTo>
                    <a:pt x="1028700" y="1402556"/>
                  </a:lnTo>
                  <a:lnTo>
                    <a:pt x="866775" y="1454944"/>
                  </a:lnTo>
                  <a:lnTo>
                    <a:pt x="844495" y="1465618"/>
                  </a:lnTo>
                  <a:lnTo>
                    <a:pt x="834667" y="1535492"/>
                  </a:lnTo>
                  <a:lnTo>
                    <a:pt x="871509" y="1561140"/>
                  </a:lnTo>
                  <a:cubicBezTo>
                    <a:pt x="923192" y="1583001"/>
                    <a:pt x="959457" y="1634177"/>
                    <a:pt x="959457" y="1693824"/>
                  </a:cubicBezTo>
                  <a:cubicBezTo>
                    <a:pt x="959457" y="1773353"/>
                    <a:pt x="894986" y="1837824"/>
                    <a:pt x="815457" y="1837824"/>
                  </a:cubicBezTo>
                  <a:cubicBezTo>
                    <a:pt x="735928" y="1837824"/>
                    <a:pt x="671457" y="1773353"/>
                    <a:pt x="671457" y="1693824"/>
                  </a:cubicBezTo>
                  <a:lnTo>
                    <a:pt x="679375" y="1654607"/>
                  </a:lnTo>
                  <a:lnTo>
                    <a:pt x="678317" y="1655074"/>
                  </a:lnTo>
                  <a:cubicBezTo>
                    <a:pt x="669426" y="1642722"/>
                    <a:pt x="642638" y="1588053"/>
                    <a:pt x="626026" y="1580495"/>
                  </a:cubicBezTo>
                  <a:lnTo>
                    <a:pt x="578644" y="1609726"/>
                  </a:lnTo>
                  <a:lnTo>
                    <a:pt x="440532" y="1745456"/>
                  </a:lnTo>
                  <a:lnTo>
                    <a:pt x="361950" y="1619250"/>
                  </a:lnTo>
                  <a:lnTo>
                    <a:pt x="4763" y="1450181"/>
                  </a:lnTo>
                  <a:cubicBezTo>
                    <a:pt x="3175" y="1291431"/>
                    <a:pt x="1588" y="1132681"/>
                    <a:pt x="0" y="973931"/>
                  </a:cubicBezTo>
                  <a:lnTo>
                    <a:pt x="361950" y="812006"/>
                  </a:lnTo>
                  <a:lnTo>
                    <a:pt x="528638" y="516731"/>
                  </a:lnTo>
                  <a:lnTo>
                    <a:pt x="481013" y="130969"/>
                  </a:lnTo>
                  <a:lnTo>
                    <a:pt x="692944" y="0"/>
                  </a:lnTo>
                  <a:close/>
                </a:path>
              </a:pathLst>
            </a:custGeom>
            <a:solidFill>
              <a:schemeClr val="bg1">
                <a:lumMod val="85000"/>
              </a:schemeClr>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Oval 53">
              <a:extLst>
                <a:ext uri="{FF2B5EF4-FFF2-40B4-BE49-F238E27FC236}">
                  <a16:creationId xmlns:a16="http://schemas.microsoft.com/office/drawing/2014/main" id="{A9F460DE-D7C1-2CBA-68DC-952CDF8C3FB3}"/>
                </a:ext>
              </a:extLst>
            </p:cNvPr>
            <p:cNvSpPr/>
            <p:nvPr/>
          </p:nvSpPr>
          <p:spPr>
            <a:xfrm>
              <a:off x="5360834" y="2691459"/>
              <a:ext cx="1469039" cy="1469039"/>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Oval 54">
              <a:extLst>
                <a:ext uri="{FF2B5EF4-FFF2-40B4-BE49-F238E27FC236}">
                  <a16:creationId xmlns:a16="http://schemas.microsoft.com/office/drawing/2014/main" id="{BCFC7654-081B-A84E-E717-6426AAE58444}"/>
                </a:ext>
              </a:extLst>
            </p:cNvPr>
            <p:cNvSpPr/>
            <p:nvPr/>
          </p:nvSpPr>
          <p:spPr>
            <a:xfrm>
              <a:off x="5448977" y="2779602"/>
              <a:ext cx="1292754" cy="1292754"/>
            </a:xfrm>
            <a:prstGeom prst="ellipse">
              <a:avLst/>
            </a:prstGeom>
            <a:solidFill>
              <a:schemeClr val="accent3"/>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Oval 55">
              <a:extLst>
                <a:ext uri="{FF2B5EF4-FFF2-40B4-BE49-F238E27FC236}">
                  <a16:creationId xmlns:a16="http://schemas.microsoft.com/office/drawing/2014/main" id="{BEC14BC5-132B-0C93-96F1-9A6712E6482E}"/>
                </a:ext>
              </a:extLst>
            </p:cNvPr>
            <p:cNvSpPr/>
            <p:nvPr/>
          </p:nvSpPr>
          <p:spPr>
            <a:xfrm>
              <a:off x="5537119" y="2867744"/>
              <a:ext cx="1116470" cy="1116470"/>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TextBox 56">
              <a:extLst>
                <a:ext uri="{FF2B5EF4-FFF2-40B4-BE49-F238E27FC236}">
                  <a16:creationId xmlns:a16="http://schemas.microsoft.com/office/drawing/2014/main" id="{3C490CC2-1D80-34EC-E9E7-1A930C53F987}"/>
                </a:ext>
              </a:extLst>
            </p:cNvPr>
            <p:cNvSpPr txBox="1"/>
            <p:nvPr/>
          </p:nvSpPr>
          <p:spPr>
            <a:xfrm>
              <a:off x="3821625" y="2874673"/>
              <a:ext cx="1775273" cy="830997"/>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Secure guaranteed pension</a:t>
              </a:r>
              <a:endParaRPr lang="en-IN" sz="1600" b="1" dirty="0">
                <a:solidFill>
                  <a:schemeClr val="bg1"/>
                </a:solidFill>
                <a:latin typeface="Nunito" pitchFamily="2" charset="0"/>
                <a:ea typeface="Cambria" panose="02040503050406030204" pitchFamily="18" charset="0"/>
              </a:endParaRPr>
            </a:p>
          </p:txBody>
        </p:sp>
        <p:sp>
          <p:nvSpPr>
            <p:cNvPr id="58" name="TextBox 57">
              <a:extLst>
                <a:ext uri="{FF2B5EF4-FFF2-40B4-BE49-F238E27FC236}">
                  <a16:creationId xmlns:a16="http://schemas.microsoft.com/office/drawing/2014/main" id="{A080892E-5E83-466A-9E37-16A3F5AA129E}"/>
                </a:ext>
              </a:extLst>
            </p:cNvPr>
            <p:cNvSpPr txBox="1"/>
            <p:nvPr/>
          </p:nvSpPr>
          <p:spPr>
            <a:xfrm>
              <a:off x="5242781" y="1719465"/>
              <a:ext cx="2268375" cy="584775"/>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Career average defined benefits</a:t>
              </a:r>
              <a:endParaRPr lang="en-IN" sz="1600" b="1" dirty="0">
                <a:solidFill>
                  <a:schemeClr val="bg1"/>
                </a:solidFill>
                <a:latin typeface="Nunito" pitchFamily="2" charset="0"/>
                <a:ea typeface="Cambria" panose="02040503050406030204" pitchFamily="18" charset="0"/>
              </a:endParaRPr>
            </a:p>
          </p:txBody>
        </p:sp>
        <p:sp>
          <p:nvSpPr>
            <p:cNvPr id="59" name="TextBox 58">
              <a:extLst>
                <a:ext uri="{FF2B5EF4-FFF2-40B4-BE49-F238E27FC236}">
                  <a16:creationId xmlns:a16="http://schemas.microsoft.com/office/drawing/2014/main" id="{1A9122A1-783B-14B7-2E74-4649F1BA64C4}"/>
                </a:ext>
              </a:extLst>
            </p:cNvPr>
            <p:cNvSpPr txBox="1"/>
            <p:nvPr/>
          </p:nvSpPr>
          <p:spPr>
            <a:xfrm>
              <a:off x="4755095" y="4451022"/>
              <a:ext cx="1947252" cy="584775"/>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Over 600,000 members</a:t>
              </a:r>
              <a:endParaRPr lang="en-IN" sz="1600" b="1" dirty="0">
                <a:solidFill>
                  <a:schemeClr val="bg1"/>
                </a:solidFill>
                <a:latin typeface="Nunito" pitchFamily="2" charset="0"/>
                <a:ea typeface="Cambria" panose="02040503050406030204" pitchFamily="18" charset="0"/>
              </a:endParaRPr>
            </a:p>
          </p:txBody>
        </p:sp>
        <p:sp>
          <p:nvSpPr>
            <p:cNvPr id="60" name="TextBox 59">
              <a:extLst>
                <a:ext uri="{FF2B5EF4-FFF2-40B4-BE49-F238E27FC236}">
                  <a16:creationId xmlns:a16="http://schemas.microsoft.com/office/drawing/2014/main" id="{2E3EDB29-50F5-5398-5689-B57437230F5E}"/>
                </a:ext>
              </a:extLst>
            </p:cNvPr>
            <p:cNvSpPr txBox="1"/>
            <p:nvPr/>
          </p:nvSpPr>
          <p:spPr>
            <a:xfrm>
              <a:off x="6829873" y="3128633"/>
              <a:ext cx="1392886" cy="830997"/>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Tax efficient pension saving</a:t>
              </a:r>
              <a:endParaRPr lang="en-IN" sz="1600" b="1" dirty="0">
                <a:solidFill>
                  <a:schemeClr val="bg1"/>
                </a:solidFill>
                <a:latin typeface="Nunito" pitchFamily="2" charset="0"/>
                <a:ea typeface="Cambria" panose="02040503050406030204" pitchFamily="18" charset="0"/>
              </a:endParaRPr>
            </a:p>
          </p:txBody>
        </p:sp>
        <p:sp>
          <p:nvSpPr>
            <p:cNvPr id="61" name="Rectangle 60">
              <a:extLst>
                <a:ext uri="{FF2B5EF4-FFF2-40B4-BE49-F238E27FC236}">
                  <a16:creationId xmlns:a16="http://schemas.microsoft.com/office/drawing/2014/main" id="{649C6820-A092-363A-ECA4-9770FFEB9DDD}"/>
                </a:ext>
              </a:extLst>
            </p:cNvPr>
            <p:cNvSpPr/>
            <p:nvPr/>
          </p:nvSpPr>
          <p:spPr>
            <a:xfrm>
              <a:off x="5535882" y="2936498"/>
              <a:ext cx="1116471" cy="923330"/>
            </a:xfrm>
            <a:prstGeom prst="rect">
              <a:avLst/>
            </a:prstGeom>
          </p:spPr>
          <p:txBody>
            <a:bodyPr wrap="square">
              <a:spAutoFit/>
            </a:bodyPr>
            <a:lstStyle/>
            <a:p>
              <a:pPr algn="ctr"/>
              <a:r>
                <a:rPr lang="en-GB" b="1" dirty="0">
                  <a:solidFill>
                    <a:schemeClr val="bg1">
                      <a:lumMod val="85000"/>
                    </a:schemeClr>
                  </a:solidFill>
                  <a:latin typeface="Nunito" pitchFamily="2" charset="0"/>
                  <a:cs typeface="Times New Roman" panose="02020603050405020304" pitchFamily="18" charset="0"/>
                </a:rPr>
                <a:t>One national scheme</a:t>
              </a:r>
              <a:endParaRPr lang="en-IN" dirty="0">
                <a:solidFill>
                  <a:schemeClr val="bg1">
                    <a:lumMod val="85000"/>
                  </a:schemeClr>
                </a:solidFill>
              </a:endParaRPr>
            </a:p>
          </p:txBody>
        </p:sp>
      </p:grpSp>
      <p:sp>
        <p:nvSpPr>
          <p:cNvPr id="4" name="TextBox 3">
            <a:extLst>
              <a:ext uri="{FF2B5EF4-FFF2-40B4-BE49-F238E27FC236}">
                <a16:creationId xmlns:a16="http://schemas.microsoft.com/office/drawing/2014/main" id="{E5A555A9-C7E4-2476-C870-2B5138F6E895}"/>
              </a:ext>
            </a:extLst>
          </p:cNvPr>
          <p:cNvSpPr txBox="1"/>
          <p:nvPr/>
        </p:nvSpPr>
        <p:spPr>
          <a:xfrm>
            <a:off x="4893595" y="1614973"/>
            <a:ext cx="3738678" cy="3416320"/>
          </a:xfrm>
          <a:prstGeom prst="rect">
            <a:avLst/>
          </a:prstGeom>
          <a:noFill/>
        </p:spPr>
        <p:txBody>
          <a:bodyPr wrap="square">
            <a:spAutoFit/>
          </a:bodyPr>
          <a:lstStyle/>
          <a:p>
            <a:pPr marL="285750" indent="-285750">
              <a:buFont typeface="Arial" panose="020B0604020202020204" pitchFamily="34" charset="0"/>
              <a:buChar char="•"/>
            </a:pPr>
            <a:r>
              <a:rPr lang="en-GB" sz="2200" dirty="0"/>
              <a:t>The LGPS is a great way to save for retirement</a:t>
            </a:r>
            <a:br>
              <a:rPr lang="en-GB" sz="2200" dirty="0"/>
            </a:br>
            <a:endParaRPr lang="en-GB" sz="2200" dirty="0"/>
          </a:p>
          <a:p>
            <a:pPr marL="285750" indent="-285750">
              <a:buFont typeface="Arial" panose="020B0604020202020204" pitchFamily="34" charset="0"/>
              <a:buChar char="•"/>
            </a:pPr>
            <a:r>
              <a:rPr lang="en-GB" sz="2200" dirty="0"/>
              <a:t>You receive tax relief on the contributions you pay</a:t>
            </a:r>
            <a:br>
              <a:rPr lang="en-GB" sz="2200" dirty="0"/>
            </a:br>
            <a:endParaRPr lang="en-GB" sz="2200" dirty="0"/>
          </a:p>
          <a:p>
            <a:pPr marL="285750" indent="-285750">
              <a:buFont typeface="Arial" panose="020B0604020202020204" pitchFamily="34" charset="0"/>
              <a:buChar char="•"/>
            </a:pPr>
            <a:r>
              <a:rPr lang="en-GB" sz="2200" dirty="0"/>
              <a:t>You can choose to take a tax-free lump sum when you retire</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885990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3" name="Content Placeholder 4">
            <a:extLst>
              <a:ext uri="{FF2B5EF4-FFF2-40B4-BE49-F238E27FC236}">
                <a16:creationId xmlns:a16="http://schemas.microsoft.com/office/drawing/2014/main" id="{F8D1D43E-2DD1-ABB9-89FC-0238F366A6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4" name="TextBox 3">
            <a:extLst>
              <a:ext uri="{FF2B5EF4-FFF2-40B4-BE49-F238E27FC236}">
                <a16:creationId xmlns:a16="http://schemas.microsoft.com/office/drawing/2014/main" id="{707B41FE-FACE-1FB6-2850-3A9380AAB13A}"/>
              </a:ext>
            </a:extLst>
          </p:cNvPr>
          <p:cNvSpPr txBox="1"/>
          <p:nvPr/>
        </p:nvSpPr>
        <p:spPr>
          <a:xfrm>
            <a:off x="431800" y="695573"/>
            <a:ext cx="8529950" cy="584775"/>
          </a:xfrm>
          <a:prstGeom prst="rect">
            <a:avLst/>
          </a:prstGeom>
          <a:noFill/>
        </p:spPr>
        <p:txBody>
          <a:bodyPr wrap="square">
            <a:spAutoFit/>
          </a:bodyPr>
          <a:lstStyle/>
          <a:p>
            <a:r>
              <a:rPr lang="cy-GB" sz="3200" b="1" dirty="0">
                <a:solidFill>
                  <a:schemeClr val="accent2"/>
                </a:solidFill>
                <a:latin typeface="Nunito" pitchFamily="2" charset="0"/>
                <a:cs typeface="Times New Roman" panose="02020603050405020304" pitchFamily="18" charset="0"/>
              </a:rPr>
              <a:t>Working</a:t>
            </a:r>
            <a:r>
              <a:rPr lang="en-GB" sz="3200" b="1" dirty="0">
                <a:solidFill>
                  <a:schemeClr val="accent2"/>
                </a:solidFill>
                <a:latin typeface="Nunito" pitchFamily="2" charset="0"/>
                <a:cs typeface="Times New Roman" panose="02020603050405020304" pitchFamily="18" charset="0"/>
              </a:rPr>
              <a:t> out your pension</a:t>
            </a:r>
            <a:endParaRPr lang="en-GB" sz="3200" b="1" dirty="0">
              <a:solidFill>
                <a:schemeClr val="accent2"/>
              </a:solidFill>
              <a:latin typeface="Franklin Gothic Medium" panose="020B0603020102020204" pitchFamily="34" charset="0"/>
            </a:endParaRPr>
          </a:p>
        </p:txBody>
      </p:sp>
      <p:sp>
        <p:nvSpPr>
          <p:cNvPr id="12" name="TextBox 11">
            <a:extLst>
              <a:ext uri="{FF2B5EF4-FFF2-40B4-BE49-F238E27FC236}">
                <a16:creationId xmlns:a16="http://schemas.microsoft.com/office/drawing/2014/main" id="{211673B1-A63E-9A5E-1272-1FA39AE3B14F}"/>
              </a:ext>
            </a:extLst>
          </p:cNvPr>
          <p:cNvSpPr txBox="1"/>
          <p:nvPr/>
        </p:nvSpPr>
        <p:spPr>
          <a:xfrm>
            <a:off x="431799" y="2105782"/>
            <a:ext cx="8378825" cy="2385268"/>
          </a:xfrm>
          <a:prstGeom prst="rect">
            <a:avLst/>
          </a:prstGeom>
          <a:noFill/>
        </p:spPr>
        <p:txBody>
          <a:bodyPr wrap="square" rtlCol="0">
            <a:spAutoFit/>
          </a:bodyPr>
          <a:lstStyle/>
          <a:p>
            <a:endParaRPr lang="en-GB" sz="1600" dirty="0">
              <a:latin typeface="Nunito" pitchFamily="2" charset="0"/>
            </a:endParaRPr>
          </a:p>
          <a:p>
            <a:pPr marL="285750" indent="-285750">
              <a:buFont typeface="Arial" panose="020B0604020202020204" pitchFamily="34" charset="0"/>
              <a:buChar char="•"/>
            </a:pPr>
            <a:endParaRPr lang="en-GB" sz="1600" dirty="0">
              <a:latin typeface="Nunito" pitchFamily="2" charset="0"/>
            </a:endParaRPr>
          </a:p>
          <a:p>
            <a:pPr marL="285750" indent="-285750">
              <a:buFont typeface="Arial" panose="020B0604020202020204" pitchFamily="34" charset="0"/>
              <a:buChar char="•"/>
            </a:pPr>
            <a:endParaRPr lang="en-GB" sz="1600" dirty="0">
              <a:latin typeface="Nunito" pitchFamily="2" charset="0"/>
            </a:endParaRPr>
          </a:p>
          <a:p>
            <a:pPr marL="285750" indent="-285750">
              <a:buFont typeface="Arial" panose="020B0604020202020204" pitchFamily="34" charset="0"/>
              <a:buChar char="•"/>
            </a:pPr>
            <a:endParaRPr lang="en-GB" sz="1600" dirty="0">
              <a:latin typeface="Nunito" pitchFamily="2" charset="0"/>
            </a:endParaRPr>
          </a:p>
          <a:p>
            <a:pPr marL="285750" indent="-285750">
              <a:buFont typeface="Arial" panose="020B0604020202020204" pitchFamily="34" charset="0"/>
              <a:buChar char="•"/>
            </a:pPr>
            <a:endParaRPr lang="en-GB" sz="1600" dirty="0">
              <a:latin typeface="Nunito" pitchFamily="2" charset="0"/>
            </a:endParaRPr>
          </a:p>
          <a:p>
            <a:pPr marL="285750" indent="-285750">
              <a:buFont typeface="Arial" panose="020B0604020202020204" pitchFamily="34" charset="0"/>
              <a:buChar char="•"/>
            </a:pPr>
            <a:endParaRPr lang="en-GB" sz="1600" dirty="0">
              <a:latin typeface="Nunito" pitchFamily="2" charset="0"/>
            </a:endParaRPr>
          </a:p>
          <a:p>
            <a:pPr marL="285750" indent="-285750">
              <a:buFont typeface="Arial" panose="020B0604020202020204" pitchFamily="34" charset="0"/>
              <a:buChar char="•"/>
            </a:pPr>
            <a:endParaRPr lang="en-GB" sz="1600" dirty="0">
              <a:latin typeface="Nunito" pitchFamily="2" charset="0"/>
            </a:endParaRPr>
          </a:p>
          <a:p>
            <a:pPr marL="285750" indent="-285750">
              <a:buFont typeface="Arial" panose="020B0604020202020204" pitchFamily="34" charset="0"/>
              <a:buChar char="•"/>
            </a:pPr>
            <a:endParaRPr lang="en-GB" sz="1600" dirty="0">
              <a:latin typeface="Nunito" pitchFamily="2" charset="0"/>
            </a:endParaRPr>
          </a:p>
          <a:p>
            <a:pPr marL="285750" indent="-285750">
              <a:buFont typeface="Arial" panose="020B0604020202020204" pitchFamily="34" charset="0"/>
              <a:buChar char="•"/>
            </a:pPr>
            <a:endParaRPr lang="en-GB" sz="1600" dirty="0">
              <a:latin typeface="Nunito" pitchFamily="2" charset="0"/>
            </a:endParaRPr>
          </a:p>
        </p:txBody>
      </p:sp>
      <p:graphicFrame>
        <p:nvGraphicFramePr>
          <p:cNvPr id="6" name="Diagram 5">
            <a:extLst>
              <a:ext uri="{FF2B5EF4-FFF2-40B4-BE49-F238E27FC236}">
                <a16:creationId xmlns:a16="http://schemas.microsoft.com/office/drawing/2014/main" id="{ACECFC78-FABE-C41F-1930-1441DC54095A}"/>
              </a:ext>
            </a:extLst>
          </p:cNvPr>
          <p:cNvGraphicFramePr/>
          <p:nvPr>
            <p:extLst>
              <p:ext uri="{D42A27DB-BD31-4B8C-83A1-F6EECF244321}">
                <p14:modId xmlns:p14="http://schemas.microsoft.com/office/powerpoint/2010/main" val="1788880733"/>
              </p:ext>
            </p:extLst>
          </p:nvPr>
        </p:nvGraphicFramePr>
        <p:xfrm>
          <a:off x="557211" y="1280347"/>
          <a:ext cx="7940403" cy="4092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61970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7975E344276F4A8689D4A7054B0E58" ma:contentTypeVersion="24" ma:contentTypeDescription="Create a new document." ma:contentTypeScope="" ma:versionID="c7147fdd2b0890762b8140490874e9ea">
  <xsd:schema xmlns:xsd="http://www.w3.org/2001/XMLSchema" xmlns:xs="http://www.w3.org/2001/XMLSchema" xmlns:p="http://schemas.microsoft.com/office/2006/metadata/properties" xmlns:ns2="f892bc6d-4373-4448-9da1-3e4deb534658" xmlns:ns3="4c0fc6d1-1ff6-4501-9111-f8704c4ff172" targetNamespace="http://schemas.microsoft.com/office/2006/metadata/properties" ma:root="true" ma:fieldsID="304f81c2b57530968e0c19077507d5c4" ns2:_="" ns3:_="">
    <xsd:import namespace="f892bc6d-4373-4448-9da1-3e4deb534658"/>
    <xsd:import namespace="4c0fc6d1-1ff6-4501-9111-f8704c4ff172"/>
    <xsd:element name="properties">
      <xsd:complexType>
        <xsd:sequence>
          <xsd:element name="documentManagement">
            <xsd:complexType>
              <xsd:all>
                <xsd:element ref="ns2:Date" minOccurs="0"/>
                <xsd:element ref="ns2:Topic"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etingDate"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92bc6d-4373-4448-9da1-3e4deb534658" elementFormDefault="qualified">
    <xsd:import namespace="http://schemas.microsoft.com/office/2006/documentManagement/types"/>
    <xsd:import namespace="http://schemas.microsoft.com/office/infopath/2007/PartnerControls"/>
    <xsd:element name="Date" ma:index="1" nillable="true" ma:displayName="Date" ma:format="DateOnly" ma:internalName="Date">
      <xsd:simpleType>
        <xsd:restriction base="dms:DateTime"/>
      </xsd:simpleType>
    </xsd:element>
    <xsd:element name="Topic" ma:index="3" nillable="true" ma:displayName="Topic" ma:format="Dropdown" ma:internalName="Topic">
      <xsd:simpleType>
        <xsd:restriction base="dms:Text">
          <xsd:maxLength value="255"/>
        </xsd:restriction>
      </xsd:simpleType>
    </xsd:element>
    <xsd:element name="MediaServiceMetadata" ma:index="6" nillable="true" ma:displayName="MediaServiceMetadata" ma:hidden="true" ma:internalName="MediaServiceMetadata" ma:readOnly="true">
      <xsd:simpleType>
        <xsd:restriction base="dms:Note"/>
      </xsd:simpleType>
    </xsd:element>
    <xsd:element name="MediaServiceFastMetadata" ma:index="7" nillable="true" ma:displayName="MediaServiceFastMetadata" ma:hidden="true" ma:internalName="MediaServiceFastMetadata" ma:readOnly="true">
      <xsd:simpleType>
        <xsd:restriction base="dms:Note"/>
      </xsd:simpleType>
    </xsd:element>
    <xsd:element name="MediaServiceAutoKeyPoints" ma:index="8" nillable="true" ma:displayName="MediaServiceAutoKeyPoints" ma:hidden="true" ma:internalName="MediaServiceAutoKeyPoints" ma:readOnly="true">
      <xsd:simpleType>
        <xsd:restriction base="dms:Note"/>
      </xsd:simpleType>
    </xsd:element>
    <xsd:element name="MediaServiceKeyPoints" ma:index="9"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etingDate" ma:index="17" nillable="true" ma:displayName="Meeting Date" ma:format="Dropdown" ma:internalName="MeetingDate">
      <xsd:simpleType>
        <xsd:restriction base="dms:Text">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323a573-f4b2-49c1-a657-d409971bfafb"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0fc6d1-1ff6-4501-9111-f8704c4ff172"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21" nillable="true" ma:displayName="Taxonomy Catch All Column" ma:hidden="true" ma:list="{8e9e4ac3-4c27-417f-b6d0-a3cd07c518c8}" ma:internalName="TaxCatchAll" ma:showField="CatchAllData" ma:web="4c0fc6d1-1ff6-4501-9111-f8704c4ff1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c0fc6d1-1ff6-4501-9111-f8704c4ff172" xsi:nil="true"/>
    <lcf76f155ced4ddcb4097134ff3c332f xmlns="f892bc6d-4373-4448-9da1-3e4deb534658">
      <Terms xmlns="http://schemas.microsoft.com/office/infopath/2007/PartnerControls"/>
    </lcf76f155ced4ddcb4097134ff3c332f>
    <Date xmlns="f892bc6d-4373-4448-9da1-3e4deb534658" xsi:nil="true"/>
    <MeetingDate xmlns="f892bc6d-4373-4448-9da1-3e4deb534658" xsi:nil="true"/>
    <Topic xmlns="f892bc6d-4373-4448-9da1-3e4deb534658" xsi:nil="true"/>
  </documentManagement>
</p:properties>
</file>

<file path=customXml/itemProps1.xml><?xml version="1.0" encoding="utf-8"?>
<ds:datastoreItem xmlns:ds="http://schemas.openxmlformats.org/officeDocument/2006/customXml" ds:itemID="{A4B36D8D-FDCF-4665-8A59-798379E970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92bc6d-4373-4448-9da1-3e4deb534658"/>
    <ds:schemaRef ds:uri="4c0fc6d1-1ff6-4501-9111-f8704c4ff1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90620A-A8C6-43C0-9740-0E1C5A841307}">
  <ds:schemaRefs>
    <ds:schemaRef ds:uri="http://schemas.microsoft.com/sharepoint/v3/contenttype/forms"/>
  </ds:schemaRefs>
</ds:datastoreItem>
</file>

<file path=customXml/itemProps3.xml><?xml version="1.0" encoding="utf-8"?>
<ds:datastoreItem xmlns:ds="http://schemas.openxmlformats.org/officeDocument/2006/customXml" ds:itemID="{76979A24-A0EB-40A4-91F0-DDDF76DA562C}">
  <ds:schemaRefs>
    <ds:schemaRef ds:uri="http://schemas.microsoft.com/office/2006/metadata/properties"/>
    <ds:schemaRef ds:uri="http://schemas.microsoft.com/office/infopath/2007/PartnerControls"/>
    <ds:schemaRef ds:uri="bc2a81ff-5771-49e1-b129-a9916b3f367a"/>
    <ds:schemaRef ds:uri="0209ffc8-16fb-429a-a850-d0748d6c2466"/>
    <ds:schemaRef ds:uri="4c0fc6d1-1ff6-4501-9111-f8704c4ff172"/>
    <ds:schemaRef ds:uri="f892bc6d-4373-4448-9da1-3e4deb534658"/>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395</TotalTime>
  <Words>4311</Words>
  <Application>Microsoft Office PowerPoint</Application>
  <PresentationFormat>On-screen Show (4:3)</PresentationFormat>
  <Paragraphs>524</Paragraphs>
  <Slides>30</Slides>
  <Notes>30</Notes>
  <HiddenSlides>0</HiddenSlides>
  <MMClips>2</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30</vt:i4>
      </vt:variant>
    </vt:vector>
  </HeadingPairs>
  <TitlesOfParts>
    <vt:vector size="43" baseType="lpstr">
      <vt:lpstr>Arial</vt:lpstr>
      <vt:lpstr>Calibri</vt:lpstr>
      <vt:lpstr>Calibri Light</vt:lpstr>
      <vt:lpstr>Cambria</vt:lpstr>
      <vt:lpstr>Franklin Gothic Book</vt:lpstr>
      <vt:lpstr>Franklin Gothic Medium</vt:lpstr>
      <vt:lpstr>Geneva</vt:lpstr>
      <vt:lpstr>GothamNarrow-Bold</vt:lpstr>
      <vt:lpstr>GothamNarrow-Book</vt:lpstr>
      <vt:lpstr>Nunito</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Hemming</dc:creator>
  <cp:lastModifiedBy>Rachel Abbey</cp:lastModifiedBy>
  <cp:revision>56</cp:revision>
  <dcterms:created xsi:type="dcterms:W3CDTF">2024-04-19T11:53:42Z</dcterms:created>
  <dcterms:modified xsi:type="dcterms:W3CDTF">2025-07-14T09:56:06Z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0354ca5-015e-47ab-9fdb-c0a8323bc23e_Enabled">
    <vt:lpwstr>true</vt:lpwstr>
  </property>
  <property fmtid="{D5CDD505-2E9C-101B-9397-08002B2CF9AE}" pid="3" name="MSIP_Label_d0354ca5-015e-47ab-9fdb-c0a8323bc23e_SetDate">
    <vt:lpwstr>2024-04-19T12:03:26Z</vt:lpwstr>
  </property>
  <property fmtid="{D5CDD505-2E9C-101B-9397-08002B2CF9AE}" pid="4" name="MSIP_Label_d0354ca5-015e-47ab-9fdb-c0a8323bc23e_Method">
    <vt:lpwstr>Privileged</vt:lpwstr>
  </property>
  <property fmtid="{D5CDD505-2E9C-101B-9397-08002B2CF9AE}" pid="5" name="MSIP_Label_d0354ca5-015e-47ab-9fdb-c0a8323bc23e_Name">
    <vt:lpwstr>d0354ca5-015e-47ab-9fdb-c0a8323bc23e</vt:lpwstr>
  </property>
  <property fmtid="{D5CDD505-2E9C-101B-9397-08002B2CF9AE}" pid="6" name="MSIP_Label_d0354ca5-015e-47ab-9fdb-c0a8323bc23e_SiteId">
    <vt:lpwstr>07ebc6c3-7074-4387-a625-b9d918ba4a97</vt:lpwstr>
  </property>
  <property fmtid="{D5CDD505-2E9C-101B-9397-08002B2CF9AE}" pid="7" name="MSIP_Label_d0354ca5-015e-47ab-9fdb-c0a8323bc23e_ActionId">
    <vt:lpwstr>eaf6eaa4-9f6b-484c-badf-81e086e0bd26</vt:lpwstr>
  </property>
  <property fmtid="{D5CDD505-2E9C-101B-9397-08002B2CF9AE}" pid="8" name="MSIP_Label_d0354ca5-015e-47ab-9fdb-c0a8323bc23e_ContentBits">
    <vt:lpwstr>0</vt:lpwstr>
  </property>
  <property fmtid="{D5CDD505-2E9C-101B-9397-08002B2CF9AE}" pid="9" name="ContentTypeId">
    <vt:lpwstr>0x010100197975E344276F4A8689D4A7054B0E58</vt:lpwstr>
  </property>
  <property fmtid="{D5CDD505-2E9C-101B-9397-08002B2CF9AE}" pid="10" name="MediaServiceImageTags">
    <vt:lpwstr/>
  </property>
</Properties>
</file>