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1572" r:id="rId5"/>
    <p:sldId id="1567" r:id="rId6"/>
    <p:sldId id="1549" r:id="rId7"/>
    <p:sldId id="1548" r:id="rId8"/>
    <p:sldId id="1551" r:id="rId9"/>
    <p:sldId id="1550" r:id="rId10"/>
    <p:sldId id="1540" r:id="rId11"/>
    <p:sldId id="1552" r:id="rId12"/>
    <p:sldId id="256" r:id="rId13"/>
    <p:sldId id="1536" r:id="rId14"/>
    <p:sldId id="1537" r:id="rId15"/>
    <p:sldId id="1571" r:id="rId16"/>
    <p:sldId id="1562" r:id="rId17"/>
    <p:sldId id="1563" r:id="rId18"/>
    <p:sldId id="1564" r:id="rId19"/>
    <p:sldId id="1570" r:id="rId20"/>
    <p:sldId id="1568" r:id="rId21"/>
    <p:sldId id="1561" r:id="rId22"/>
    <p:sldId id="1541" r:id="rId23"/>
    <p:sldId id="1553" r:id="rId24"/>
    <p:sldId id="1555" r:id="rId25"/>
    <p:sldId id="1556" r:id="rId26"/>
    <p:sldId id="1557" r:id="rId27"/>
    <p:sldId id="1573" r:id="rId28"/>
    <p:sldId id="1558" r:id="rId29"/>
    <p:sldId id="1559" r:id="rId30"/>
    <p:sldId id="1546" r:id="rId31"/>
    <p:sldId id="1545" r:id="rId32"/>
    <p:sldId id="1544" r:id="rId33"/>
    <p:sldId id="156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48E00-84E9-27D2-9450-7320A72578A0}" name="Kathleen Meacock" initials="KM" userId="S::kathleen.meacock@flintshire.gov.uk::f2aa239f-7ecd-4608-a973-e056778d46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3B71"/>
    <a:srgbClr val="4F7040"/>
    <a:srgbClr val="ED7D31"/>
    <a:srgbClr val="E2F0D9"/>
    <a:srgbClr val="8FB9BB"/>
    <a:srgbClr val="FBE5D6"/>
    <a:srgbClr val="0B5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AC11E-5CD6-4E89-AA1D-95C4397B1F24}" v="1" dt="2024-08-28T14:28:44.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2" autoAdjust="0"/>
    <p:restoredTop sz="71260" autoAdjust="0"/>
  </p:normalViewPr>
  <p:slideViewPr>
    <p:cSldViewPr snapToGrid="0">
      <p:cViewPr varScale="1">
        <p:scale>
          <a:sx n="87" d="100"/>
          <a:sy n="87" d="100"/>
        </p:scale>
        <p:origin x="10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BDEE1-A755-4277-9935-3AE8BED4846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849B5A85-DB97-4A19-B98D-E3740669E671}">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Before</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2009</a:t>
          </a:r>
          <a:endParaRPr lang="en-GB" sz="2300" b="0" i="0" u="none" strike="noStrike" kern="1200" dirty="0">
            <a:solidFill>
              <a:prstClr val="black"/>
            </a:solidFill>
            <a:effectLst/>
            <a:latin typeface="Nunito" pitchFamily="2" charset="0"/>
            <a:ea typeface="+mn-ea"/>
            <a:cs typeface="+mn-cs"/>
          </a:endParaRPr>
        </a:p>
      </dgm:t>
    </dgm:pt>
    <dgm:pt modelId="{D56F7076-CD73-4CB3-90B8-791BDD6C628C}" type="parTrans" cxnId="{CA66D6CC-AB06-4DFD-8974-F343F9F97E1B}">
      <dgm:prSet/>
      <dgm:spPr/>
      <dgm:t>
        <a:bodyPr/>
        <a:lstStyle/>
        <a:p>
          <a:endParaRPr lang="en-GB"/>
        </a:p>
      </dgm:t>
    </dgm:pt>
    <dgm:pt modelId="{932BF306-8E40-4C45-B8D6-278732CF3FBA}" type="sibTrans" cxnId="{CA66D6CC-AB06-4DFD-8974-F343F9F97E1B}">
      <dgm:prSet/>
      <dgm:spPr/>
      <dgm:t>
        <a:bodyPr/>
        <a:lstStyle/>
        <a:p>
          <a:endParaRPr lang="en-GB"/>
        </a:p>
      </dgm:t>
    </dgm:pt>
    <dgm:pt modelId="{58928A89-7C58-47DD-BD04-D620C92E3EFD}">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80ths</a:t>
          </a:r>
        </a:p>
      </dgm:t>
    </dgm:pt>
    <dgm:pt modelId="{3D7C3123-60EB-4B5F-B1E4-F1CDE8A1E32D}" type="parTrans" cxnId="{FDB977FA-5BD5-4376-8291-663853D32772}">
      <dgm:prSet/>
      <dgm:spPr/>
      <dgm:t>
        <a:bodyPr/>
        <a:lstStyle/>
        <a:p>
          <a:endParaRPr lang="en-GB"/>
        </a:p>
      </dgm:t>
    </dgm:pt>
    <dgm:pt modelId="{1142013F-A8B2-4189-BD33-8965AFCA70FC}" type="sibTrans" cxnId="{FDB977FA-5BD5-4376-8291-663853D32772}">
      <dgm:prSet/>
      <dgm:spPr/>
      <dgm:t>
        <a:bodyPr/>
        <a:lstStyle/>
        <a:p>
          <a:endParaRPr lang="en-GB"/>
        </a:p>
      </dgm:t>
    </dgm:pt>
    <dgm:pt modelId="{33CC457C-1590-4C15-AA03-9C51270B4A70}">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1 April 2009 to </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31 March 2015 </a:t>
          </a:r>
          <a:endParaRPr lang="en-GB" sz="2300" b="0" i="0" u="none" strike="noStrike" kern="1200" dirty="0">
            <a:solidFill>
              <a:prstClr val="black"/>
            </a:solidFill>
            <a:effectLst/>
            <a:latin typeface="Nunito" pitchFamily="2" charset="0"/>
            <a:ea typeface="+mn-ea"/>
            <a:cs typeface="+mn-cs"/>
          </a:endParaRPr>
        </a:p>
      </dgm:t>
    </dgm:pt>
    <dgm:pt modelId="{E6F8AF06-4AD1-4568-BDC1-A5901C34BA73}" type="parTrans" cxnId="{9A1DD2F6-54AB-4762-819E-8B30F8862A88}">
      <dgm:prSet/>
      <dgm:spPr/>
      <dgm:t>
        <a:bodyPr/>
        <a:lstStyle/>
        <a:p>
          <a:endParaRPr lang="en-GB"/>
        </a:p>
      </dgm:t>
    </dgm:pt>
    <dgm:pt modelId="{8DD7F055-33E8-4776-8BAF-A2349A67D3BB}" type="sibTrans" cxnId="{9A1DD2F6-54AB-4762-819E-8B30F8862A88}">
      <dgm:prSet/>
      <dgm:spPr/>
      <dgm:t>
        <a:bodyPr/>
        <a:lstStyle/>
        <a:p>
          <a:endParaRPr lang="en-GB"/>
        </a:p>
      </dgm:t>
    </dgm:pt>
    <dgm:pt modelId="{5FD7A55F-08AB-4A61-85B2-403E14C5ACFF}">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cy-GB" sz="2300" b="0" i="0" u="none" strike="noStrike" kern="1200" dirty="0">
              <a:solidFill>
                <a:prstClr val="black"/>
              </a:solidFill>
              <a:effectLst/>
              <a:latin typeface="Nunito" pitchFamily="2" charset="0"/>
              <a:ea typeface="+mn-ea"/>
              <a:cs typeface="+mn-cs"/>
            </a:rPr>
            <a:t>60ths</a:t>
          </a:r>
          <a:endParaRPr lang="en-GB" sz="2300" b="0" i="0" u="none" strike="noStrike" kern="1200" dirty="0">
            <a:solidFill>
              <a:prstClr val="black"/>
            </a:solidFill>
            <a:effectLst/>
            <a:latin typeface="Nunito" pitchFamily="2" charset="0"/>
            <a:ea typeface="+mn-ea"/>
            <a:cs typeface="+mn-cs"/>
          </a:endParaRPr>
        </a:p>
      </dgm:t>
    </dgm:pt>
    <dgm:pt modelId="{3B776933-784F-4BB2-B346-8AAF6E840BD4}" type="parTrans" cxnId="{F2F50785-4860-4899-BB50-E1F18668D709}">
      <dgm:prSet/>
      <dgm:spPr/>
      <dgm:t>
        <a:bodyPr/>
        <a:lstStyle/>
        <a:p>
          <a:endParaRPr lang="en-GB"/>
        </a:p>
      </dgm:t>
    </dgm:pt>
    <dgm:pt modelId="{317F447B-5108-4EB0-A576-E50E69675962}" type="sibTrans" cxnId="{F2F50785-4860-4899-BB50-E1F18668D709}">
      <dgm:prSet/>
      <dgm:spPr/>
      <dgm:t>
        <a:bodyPr/>
        <a:lstStyle/>
        <a:p>
          <a:endParaRPr lang="en-GB"/>
        </a:p>
      </dgm:t>
    </dgm:pt>
    <dgm:pt modelId="{2A44F7CB-8DF4-4753-871C-345EE3D12D4D}">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From</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2015 </a:t>
          </a:r>
          <a:endParaRPr lang="en-GB" sz="2300" b="0" i="0" u="none" strike="noStrike" kern="1200" dirty="0">
            <a:solidFill>
              <a:prstClr val="black"/>
            </a:solidFill>
            <a:effectLst/>
            <a:latin typeface="Nunito" pitchFamily="2" charset="0"/>
            <a:ea typeface="+mn-ea"/>
            <a:cs typeface="+mn-cs"/>
          </a:endParaRPr>
        </a:p>
      </dgm:t>
    </dgm:pt>
    <dgm:pt modelId="{AD50A7E5-0D14-4E54-8AB3-D30058E67D88}" type="parTrans" cxnId="{07233D6A-50C8-4331-A1E3-17C041186115}">
      <dgm:prSet/>
      <dgm:spPr/>
      <dgm:t>
        <a:bodyPr/>
        <a:lstStyle/>
        <a:p>
          <a:endParaRPr lang="en-GB"/>
        </a:p>
      </dgm:t>
    </dgm:pt>
    <dgm:pt modelId="{2CDFA4DE-EFD1-4FEC-A41C-2025466869C3}" type="sibTrans" cxnId="{07233D6A-50C8-4331-A1E3-17C041186115}">
      <dgm:prSet/>
      <dgm:spPr/>
      <dgm:t>
        <a:bodyPr/>
        <a:lstStyle/>
        <a:p>
          <a:endParaRPr lang="en-GB"/>
        </a:p>
      </dgm:t>
    </dgm:pt>
    <dgm:pt modelId="{B4664E54-68FE-4559-BB44-A884267F21B5}">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49ths or 98ths</a:t>
          </a:r>
        </a:p>
      </dgm:t>
    </dgm:pt>
    <dgm:pt modelId="{B6AE0190-FB4B-436C-9E49-162A7872D1B5}" type="parTrans" cxnId="{5A74D8D6-53F4-42F0-BD3E-DD0244D3EB1F}">
      <dgm:prSet/>
      <dgm:spPr/>
      <dgm:t>
        <a:bodyPr/>
        <a:lstStyle/>
        <a:p>
          <a:endParaRPr lang="en-GB"/>
        </a:p>
      </dgm:t>
    </dgm:pt>
    <dgm:pt modelId="{5572A749-DBAB-44B2-ACD4-A42D9696C910}" type="sibTrans" cxnId="{5A74D8D6-53F4-42F0-BD3E-DD0244D3EB1F}">
      <dgm:prSet/>
      <dgm:spPr/>
      <dgm:t>
        <a:bodyPr/>
        <a:lstStyle/>
        <a:p>
          <a:endParaRPr lang="en-GB"/>
        </a:p>
      </dgm:t>
    </dgm:pt>
    <dgm:pt modelId="{9DBEEAB2-B7C3-4107-968D-25C34C34E4E3}">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gm:t>
    </dgm:pt>
    <dgm:pt modelId="{06D25288-A241-47FB-A2CB-1A1939DE4C67}" type="sibTrans" cxnId="{D3F7C9AE-7647-4CD9-86E3-967D76052FAF}">
      <dgm:prSet/>
      <dgm:spPr/>
      <dgm:t>
        <a:bodyPr/>
        <a:lstStyle/>
        <a:p>
          <a:endParaRPr lang="en-GB"/>
        </a:p>
      </dgm:t>
    </dgm:pt>
    <dgm:pt modelId="{C5FA2613-C757-4C86-869E-BF96F26F1042}" type="parTrans" cxnId="{D3F7C9AE-7647-4CD9-86E3-967D76052FAF}">
      <dgm:prSet/>
      <dgm:spPr/>
      <dgm:t>
        <a:bodyPr/>
        <a:lstStyle/>
        <a:p>
          <a:endParaRPr lang="en-GB"/>
        </a:p>
      </dgm:t>
    </dgm:pt>
    <dgm:pt modelId="{D7F9A8A8-ED1C-4538-A9F8-978B076C9157}">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gm:t>
    </dgm:pt>
    <dgm:pt modelId="{0E913DE9-485C-4F71-ACF1-80E661C8D2DC}" type="sibTrans" cxnId="{44613B21-1AC8-468B-8EA9-DD260A83BD4C}">
      <dgm:prSet/>
      <dgm:spPr/>
      <dgm:t>
        <a:bodyPr/>
        <a:lstStyle/>
        <a:p>
          <a:endParaRPr lang="en-GB"/>
        </a:p>
      </dgm:t>
    </dgm:pt>
    <dgm:pt modelId="{F24E21CD-EF65-4CB3-811E-E40971FA989E}" type="parTrans" cxnId="{44613B21-1AC8-468B-8EA9-DD260A83BD4C}">
      <dgm:prSet/>
      <dgm:spPr/>
      <dgm:t>
        <a:bodyPr/>
        <a:lstStyle/>
        <a:p>
          <a:endParaRPr lang="en-GB"/>
        </a:p>
      </dgm:t>
    </dgm:pt>
    <dgm:pt modelId="{6B2DB4D5-4093-4849-999E-B89DD0F32E4A}">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en-GB" sz="2300" b="0" i="0" u="none" strike="noStrike" kern="1200" dirty="0">
              <a:solidFill>
                <a:prstClr val="black"/>
              </a:solidFill>
              <a:effectLst/>
              <a:latin typeface="Nunito" pitchFamily="2" charset="0"/>
              <a:ea typeface="+mn-ea"/>
              <a:cs typeface="+mn-cs"/>
            </a:rPr>
            <a:t>CARE</a:t>
          </a:r>
          <a:br>
            <a:rPr lang="en-GB" sz="2300" b="0" i="0" u="none" strike="noStrike" kern="1200" dirty="0">
              <a:solidFill>
                <a:prstClr val="black"/>
              </a:solidFill>
              <a:effectLst/>
              <a:latin typeface="Nunito" pitchFamily="2" charset="0"/>
              <a:ea typeface="+mn-ea"/>
              <a:cs typeface="+mn-cs"/>
            </a:rPr>
          </a:br>
          <a:r>
            <a:rPr lang="en-GB" sz="2300" b="0" i="0" u="none" strike="noStrike" kern="1200" dirty="0">
              <a:solidFill>
                <a:prstClr val="black"/>
              </a:solidFill>
              <a:effectLst/>
              <a:latin typeface="Nunito" pitchFamily="2" charset="0"/>
              <a:ea typeface="+mn-ea"/>
              <a:cs typeface="+mn-cs"/>
            </a:rPr>
            <a:t>scheme</a:t>
          </a:r>
        </a:p>
      </dgm:t>
    </dgm:pt>
    <dgm:pt modelId="{C019E34E-191D-40F1-B62E-27D180900562}" type="sibTrans" cxnId="{4C0447E4-4621-4C92-94B1-C4EA2094F346}">
      <dgm:prSet/>
      <dgm:spPr/>
      <dgm:t>
        <a:bodyPr/>
        <a:lstStyle/>
        <a:p>
          <a:endParaRPr lang="en-GB"/>
        </a:p>
      </dgm:t>
    </dgm:pt>
    <dgm:pt modelId="{A7F5E9F5-8E85-4212-B78E-5AE7F5167C3E}" type="parTrans" cxnId="{4C0447E4-4621-4C92-94B1-C4EA2094F346}">
      <dgm:prSet/>
      <dgm:spPr/>
      <dgm:t>
        <a:bodyPr/>
        <a:lstStyle/>
        <a:p>
          <a:endParaRPr lang="en-GB"/>
        </a:p>
      </dgm:t>
    </dgm:pt>
    <dgm:pt modelId="{A9480810-397E-4193-BB0A-9E8BA718A4BA}" type="pres">
      <dgm:prSet presAssocID="{649BDEE1-A755-4277-9935-3AE8BED48465}" presName="Name0" presStyleCnt="0">
        <dgm:presLayoutVars>
          <dgm:chPref val="3"/>
          <dgm:dir/>
          <dgm:animLvl val="lvl"/>
          <dgm:resizeHandles/>
        </dgm:presLayoutVars>
      </dgm:prSet>
      <dgm:spPr/>
    </dgm:pt>
    <dgm:pt modelId="{08D07B19-1D86-4B04-A56F-480970E679EC}" type="pres">
      <dgm:prSet presAssocID="{849B5A85-DB97-4A19-B98D-E3740669E671}" presName="horFlow" presStyleCnt="0"/>
      <dgm:spPr/>
    </dgm:pt>
    <dgm:pt modelId="{DEB65781-B9DE-4671-8485-3D24AD7022AA}" type="pres">
      <dgm:prSet presAssocID="{849B5A85-DB97-4A19-B98D-E3740669E671}" presName="bigChev" presStyleLbl="node1" presStyleIdx="0" presStyleCnt="3" custScaleX="120236"/>
      <dgm:spPr/>
    </dgm:pt>
    <dgm:pt modelId="{147A8D6D-43D8-4B2F-BFD2-C00F8FD6341A}" type="pres">
      <dgm:prSet presAssocID="{C5FA2613-C757-4C86-869E-BF96F26F1042}" presName="parTrans" presStyleCnt="0"/>
      <dgm:spPr/>
    </dgm:pt>
    <dgm:pt modelId="{AE606E27-EE0D-43EE-94A9-026B4890669E}" type="pres">
      <dgm:prSet presAssocID="{9DBEEAB2-B7C3-4107-968D-25C34C34E4E3}" presName="node" presStyleLbl="alignAccFollowNode1" presStyleIdx="0" presStyleCnt="6" custScaleX="102138">
        <dgm:presLayoutVars>
          <dgm:bulletEnabled val="1"/>
        </dgm:presLayoutVars>
      </dgm:prSet>
      <dgm:spPr/>
    </dgm:pt>
    <dgm:pt modelId="{E5CB632C-23E7-4BAC-B67C-871CCB1BD868}" type="pres">
      <dgm:prSet presAssocID="{06D25288-A241-47FB-A2CB-1A1939DE4C67}" presName="sibTrans" presStyleCnt="0"/>
      <dgm:spPr/>
    </dgm:pt>
    <dgm:pt modelId="{B06300DC-EFAD-4E3D-9C80-6DC6002DDFD2}" type="pres">
      <dgm:prSet presAssocID="{58928A89-7C58-47DD-BD04-D620C92E3EFD}" presName="node" presStyleLbl="alignAccFollowNode1" presStyleIdx="1" presStyleCnt="6">
        <dgm:presLayoutVars>
          <dgm:bulletEnabled val="1"/>
        </dgm:presLayoutVars>
      </dgm:prSet>
      <dgm:spPr/>
    </dgm:pt>
    <dgm:pt modelId="{34186472-0DDB-4E26-8E1B-3CFB38873A39}" type="pres">
      <dgm:prSet presAssocID="{849B5A85-DB97-4A19-B98D-E3740669E671}" presName="vSp" presStyleCnt="0"/>
      <dgm:spPr/>
    </dgm:pt>
    <dgm:pt modelId="{14EC3AD9-7CC4-42DC-8FBC-098E98282FF4}" type="pres">
      <dgm:prSet presAssocID="{33CC457C-1590-4C15-AA03-9C51270B4A70}" presName="horFlow" presStyleCnt="0"/>
      <dgm:spPr/>
    </dgm:pt>
    <dgm:pt modelId="{7D71C342-FE10-4BFD-91CC-E68D9866F264}" type="pres">
      <dgm:prSet presAssocID="{33CC457C-1590-4C15-AA03-9C51270B4A70}" presName="bigChev" presStyleLbl="node1" presStyleIdx="1" presStyleCnt="3" custScaleX="121909"/>
      <dgm:spPr/>
    </dgm:pt>
    <dgm:pt modelId="{B6976553-FFCA-43D9-A330-E174F8EC5D9A}" type="pres">
      <dgm:prSet presAssocID="{F24E21CD-EF65-4CB3-811E-E40971FA989E}" presName="parTrans" presStyleCnt="0"/>
      <dgm:spPr/>
    </dgm:pt>
    <dgm:pt modelId="{55F53E96-D4C1-445C-A394-A8B66AC2D61F}" type="pres">
      <dgm:prSet presAssocID="{D7F9A8A8-ED1C-4538-A9F8-978B076C9157}" presName="node" presStyleLbl="alignAccFollowNode1" presStyleIdx="2" presStyleCnt="6" custScaleX="100689" custLinFactNeighborX="-1133" custLinFactNeighborY="-2849">
        <dgm:presLayoutVars>
          <dgm:bulletEnabled val="1"/>
        </dgm:presLayoutVars>
      </dgm:prSet>
      <dgm:spPr/>
    </dgm:pt>
    <dgm:pt modelId="{F2EC4631-0E1C-4F65-9F77-1C928CC62352}" type="pres">
      <dgm:prSet presAssocID="{0E913DE9-485C-4F71-ACF1-80E661C8D2DC}" presName="sibTrans" presStyleCnt="0"/>
      <dgm:spPr/>
    </dgm:pt>
    <dgm:pt modelId="{EA7980B9-2EBF-49EE-B96F-0F375C5FE2EF}" type="pres">
      <dgm:prSet presAssocID="{5FD7A55F-08AB-4A61-85B2-403E14C5ACFF}" presName="node" presStyleLbl="alignAccFollowNode1" presStyleIdx="3" presStyleCnt="6" custLinFactNeighborX="-12112" custLinFactNeighborY="-2850">
        <dgm:presLayoutVars>
          <dgm:bulletEnabled val="1"/>
        </dgm:presLayoutVars>
      </dgm:prSet>
      <dgm:spPr/>
    </dgm:pt>
    <dgm:pt modelId="{A86C7DBC-D1C3-4480-82FE-BBEDFEF4630F}" type="pres">
      <dgm:prSet presAssocID="{33CC457C-1590-4C15-AA03-9C51270B4A70}" presName="vSp" presStyleCnt="0"/>
      <dgm:spPr/>
    </dgm:pt>
    <dgm:pt modelId="{DB747133-7C29-473A-BB45-4860BA26A662}" type="pres">
      <dgm:prSet presAssocID="{2A44F7CB-8DF4-4753-871C-345EE3D12D4D}" presName="horFlow" presStyleCnt="0"/>
      <dgm:spPr/>
    </dgm:pt>
    <dgm:pt modelId="{925DEEBB-956E-4CFD-9EF5-8A10576656DD}" type="pres">
      <dgm:prSet presAssocID="{2A44F7CB-8DF4-4753-871C-345EE3D12D4D}" presName="bigChev" presStyleLbl="node1" presStyleIdx="2" presStyleCnt="3" custScaleX="119831"/>
      <dgm:spPr/>
    </dgm:pt>
    <dgm:pt modelId="{FF49C680-4A5B-41DA-AEB4-CE864B2A24B7}" type="pres">
      <dgm:prSet presAssocID="{A7F5E9F5-8E85-4212-B78E-5AE7F5167C3E}" presName="parTrans" presStyleCnt="0"/>
      <dgm:spPr/>
    </dgm:pt>
    <dgm:pt modelId="{8334D74F-2835-4FE0-8677-E17BD72A882C}" type="pres">
      <dgm:prSet presAssocID="{6B2DB4D5-4093-4849-999E-B89DD0F32E4A}" presName="node" presStyleLbl="alignAccFollowNode1" presStyleIdx="4" presStyleCnt="6" custScaleX="107001" custLinFactNeighborX="6573" custLinFactNeighborY="119">
        <dgm:presLayoutVars>
          <dgm:bulletEnabled val="1"/>
        </dgm:presLayoutVars>
      </dgm:prSet>
      <dgm:spPr/>
    </dgm:pt>
    <dgm:pt modelId="{D705BA2A-9A18-4861-94C4-94AFEAE3A170}" type="pres">
      <dgm:prSet presAssocID="{C019E34E-191D-40F1-B62E-27D180900562}" presName="sibTrans" presStyleCnt="0"/>
      <dgm:spPr/>
    </dgm:pt>
    <dgm:pt modelId="{32EF65E4-3DC0-435C-90BB-E00D3DE7406E}" type="pres">
      <dgm:prSet presAssocID="{B4664E54-68FE-4559-BB44-A884267F21B5}" presName="node" presStyleLbl="alignAccFollowNode1" presStyleIdx="5" presStyleCnt="6" custScaleX="93375">
        <dgm:presLayoutVars>
          <dgm:bulletEnabled val="1"/>
        </dgm:presLayoutVars>
      </dgm:prSet>
      <dgm:spPr/>
    </dgm:pt>
  </dgm:ptLst>
  <dgm:cxnLst>
    <dgm:cxn modelId="{C097460C-278B-4453-8C9E-CD5A46EB7A0F}" type="presOf" srcId="{5FD7A55F-08AB-4A61-85B2-403E14C5ACFF}" destId="{EA7980B9-2EBF-49EE-B96F-0F375C5FE2EF}" srcOrd="0" destOrd="0" presId="urn:microsoft.com/office/officeart/2005/8/layout/lProcess3"/>
    <dgm:cxn modelId="{44613B21-1AC8-468B-8EA9-DD260A83BD4C}" srcId="{33CC457C-1590-4C15-AA03-9C51270B4A70}" destId="{D7F9A8A8-ED1C-4538-A9F8-978B076C9157}" srcOrd="0" destOrd="0" parTransId="{F24E21CD-EF65-4CB3-811E-E40971FA989E}" sibTransId="{0E913DE9-485C-4F71-ACF1-80E661C8D2DC}"/>
    <dgm:cxn modelId="{7910C127-AC3C-455F-A81E-72D5DE9A8539}" type="presOf" srcId="{D7F9A8A8-ED1C-4538-A9F8-978B076C9157}" destId="{55F53E96-D4C1-445C-A394-A8B66AC2D61F}" srcOrd="0" destOrd="0" presId="urn:microsoft.com/office/officeart/2005/8/layout/lProcess3"/>
    <dgm:cxn modelId="{88AB3B34-AA9C-48B6-8DAE-004756D33E97}" type="presOf" srcId="{849B5A85-DB97-4A19-B98D-E3740669E671}" destId="{DEB65781-B9DE-4671-8485-3D24AD7022AA}" srcOrd="0" destOrd="0" presId="urn:microsoft.com/office/officeart/2005/8/layout/lProcess3"/>
    <dgm:cxn modelId="{44EB5139-1206-4BE1-85FE-8C7873E2C52F}" type="presOf" srcId="{2A44F7CB-8DF4-4753-871C-345EE3D12D4D}" destId="{925DEEBB-956E-4CFD-9EF5-8A10576656DD}" srcOrd="0" destOrd="0" presId="urn:microsoft.com/office/officeart/2005/8/layout/lProcess3"/>
    <dgm:cxn modelId="{6481246A-C205-499A-89DD-BEE206914567}" type="presOf" srcId="{6B2DB4D5-4093-4849-999E-B89DD0F32E4A}" destId="{8334D74F-2835-4FE0-8677-E17BD72A882C}" srcOrd="0" destOrd="0" presId="urn:microsoft.com/office/officeart/2005/8/layout/lProcess3"/>
    <dgm:cxn modelId="{07233D6A-50C8-4331-A1E3-17C041186115}" srcId="{649BDEE1-A755-4277-9935-3AE8BED48465}" destId="{2A44F7CB-8DF4-4753-871C-345EE3D12D4D}" srcOrd="2" destOrd="0" parTransId="{AD50A7E5-0D14-4E54-8AB3-D30058E67D88}" sibTransId="{2CDFA4DE-EFD1-4FEC-A41C-2025466869C3}"/>
    <dgm:cxn modelId="{77241680-C09A-4B1C-A3D0-27986EDEBCA0}" type="presOf" srcId="{9DBEEAB2-B7C3-4107-968D-25C34C34E4E3}" destId="{AE606E27-EE0D-43EE-94A9-026B4890669E}" srcOrd="0" destOrd="0" presId="urn:microsoft.com/office/officeart/2005/8/layout/lProcess3"/>
    <dgm:cxn modelId="{F2F50785-4860-4899-BB50-E1F18668D709}" srcId="{33CC457C-1590-4C15-AA03-9C51270B4A70}" destId="{5FD7A55F-08AB-4A61-85B2-403E14C5ACFF}" srcOrd="1" destOrd="0" parTransId="{3B776933-784F-4BB2-B346-8AAF6E840BD4}" sibTransId="{317F447B-5108-4EB0-A576-E50E69675962}"/>
    <dgm:cxn modelId="{D3F7C9AE-7647-4CD9-86E3-967D76052FAF}" srcId="{849B5A85-DB97-4A19-B98D-E3740669E671}" destId="{9DBEEAB2-B7C3-4107-968D-25C34C34E4E3}" srcOrd="0" destOrd="0" parTransId="{C5FA2613-C757-4C86-869E-BF96F26F1042}" sibTransId="{06D25288-A241-47FB-A2CB-1A1939DE4C67}"/>
    <dgm:cxn modelId="{8D781EB4-79E0-46D3-BCA6-91BD7214F342}" type="presOf" srcId="{58928A89-7C58-47DD-BD04-D620C92E3EFD}" destId="{B06300DC-EFAD-4E3D-9C80-6DC6002DDFD2}" srcOrd="0" destOrd="0" presId="urn:microsoft.com/office/officeart/2005/8/layout/lProcess3"/>
    <dgm:cxn modelId="{C6778AC4-FA21-49F4-9CE2-79408F2BBE4C}" type="presOf" srcId="{649BDEE1-A755-4277-9935-3AE8BED48465}" destId="{A9480810-397E-4193-BB0A-9E8BA718A4BA}" srcOrd="0" destOrd="0" presId="urn:microsoft.com/office/officeart/2005/8/layout/lProcess3"/>
    <dgm:cxn modelId="{CA66D6CC-AB06-4DFD-8974-F343F9F97E1B}" srcId="{649BDEE1-A755-4277-9935-3AE8BED48465}" destId="{849B5A85-DB97-4A19-B98D-E3740669E671}" srcOrd="0" destOrd="0" parTransId="{D56F7076-CD73-4CB3-90B8-791BDD6C628C}" sibTransId="{932BF306-8E40-4C45-B8D6-278732CF3FBA}"/>
    <dgm:cxn modelId="{5A74D8D6-53F4-42F0-BD3E-DD0244D3EB1F}" srcId="{2A44F7CB-8DF4-4753-871C-345EE3D12D4D}" destId="{B4664E54-68FE-4559-BB44-A884267F21B5}" srcOrd="1" destOrd="0" parTransId="{B6AE0190-FB4B-436C-9E49-162A7872D1B5}" sibTransId="{5572A749-DBAB-44B2-ACD4-A42D9696C910}"/>
    <dgm:cxn modelId="{4C0447E4-4621-4C92-94B1-C4EA2094F346}" srcId="{2A44F7CB-8DF4-4753-871C-345EE3D12D4D}" destId="{6B2DB4D5-4093-4849-999E-B89DD0F32E4A}" srcOrd="0" destOrd="0" parTransId="{A7F5E9F5-8E85-4212-B78E-5AE7F5167C3E}" sibTransId="{C019E34E-191D-40F1-B62E-27D180900562}"/>
    <dgm:cxn modelId="{1FE3F8ED-18E9-4B0F-9B5A-5BE8113ED088}" type="presOf" srcId="{33CC457C-1590-4C15-AA03-9C51270B4A70}" destId="{7D71C342-FE10-4BFD-91CC-E68D9866F264}" srcOrd="0" destOrd="0" presId="urn:microsoft.com/office/officeart/2005/8/layout/lProcess3"/>
    <dgm:cxn modelId="{4BF4CBF3-3D33-43E7-8B2A-C8696A534D97}" type="presOf" srcId="{B4664E54-68FE-4559-BB44-A884267F21B5}" destId="{32EF65E4-3DC0-435C-90BB-E00D3DE7406E}" srcOrd="0" destOrd="0" presId="urn:microsoft.com/office/officeart/2005/8/layout/lProcess3"/>
    <dgm:cxn modelId="{9A1DD2F6-54AB-4762-819E-8B30F8862A88}" srcId="{649BDEE1-A755-4277-9935-3AE8BED48465}" destId="{33CC457C-1590-4C15-AA03-9C51270B4A70}" srcOrd="1" destOrd="0" parTransId="{E6F8AF06-4AD1-4568-BDC1-A5901C34BA73}" sibTransId="{8DD7F055-33E8-4776-8BAF-A2349A67D3BB}"/>
    <dgm:cxn modelId="{FDB977FA-5BD5-4376-8291-663853D32772}" srcId="{849B5A85-DB97-4A19-B98D-E3740669E671}" destId="{58928A89-7C58-47DD-BD04-D620C92E3EFD}" srcOrd="1" destOrd="0" parTransId="{3D7C3123-60EB-4B5F-B1E4-F1CDE8A1E32D}" sibTransId="{1142013F-A8B2-4189-BD33-8965AFCA70FC}"/>
    <dgm:cxn modelId="{8FDBD25E-CC51-4AF6-A9BF-6211A43DD5E1}" type="presParOf" srcId="{A9480810-397E-4193-BB0A-9E8BA718A4BA}" destId="{08D07B19-1D86-4B04-A56F-480970E679EC}" srcOrd="0" destOrd="0" presId="urn:microsoft.com/office/officeart/2005/8/layout/lProcess3"/>
    <dgm:cxn modelId="{0CABD9BB-F23A-4E42-B3C4-07D01F7D2F96}" type="presParOf" srcId="{08D07B19-1D86-4B04-A56F-480970E679EC}" destId="{DEB65781-B9DE-4671-8485-3D24AD7022AA}" srcOrd="0" destOrd="0" presId="urn:microsoft.com/office/officeart/2005/8/layout/lProcess3"/>
    <dgm:cxn modelId="{EC0CA988-284E-48F2-B497-B3B1F96A52F9}" type="presParOf" srcId="{08D07B19-1D86-4B04-A56F-480970E679EC}" destId="{147A8D6D-43D8-4B2F-BFD2-C00F8FD6341A}" srcOrd="1" destOrd="0" presId="urn:microsoft.com/office/officeart/2005/8/layout/lProcess3"/>
    <dgm:cxn modelId="{EC80B4CA-1478-4F02-9B94-94352219A22F}" type="presParOf" srcId="{08D07B19-1D86-4B04-A56F-480970E679EC}" destId="{AE606E27-EE0D-43EE-94A9-026B4890669E}" srcOrd="2" destOrd="0" presId="urn:microsoft.com/office/officeart/2005/8/layout/lProcess3"/>
    <dgm:cxn modelId="{6835513F-97DA-47F6-A114-4187D04CF62F}" type="presParOf" srcId="{08D07B19-1D86-4B04-A56F-480970E679EC}" destId="{E5CB632C-23E7-4BAC-B67C-871CCB1BD868}" srcOrd="3" destOrd="0" presId="urn:microsoft.com/office/officeart/2005/8/layout/lProcess3"/>
    <dgm:cxn modelId="{290E0BE1-BF98-4250-94B8-8ABB399DF8BD}" type="presParOf" srcId="{08D07B19-1D86-4B04-A56F-480970E679EC}" destId="{B06300DC-EFAD-4E3D-9C80-6DC6002DDFD2}" srcOrd="4" destOrd="0" presId="urn:microsoft.com/office/officeart/2005/8/layout/lProcess3"/>
    <dgm:cxn modelId="{034C7631-4F1D-42DF-B1D3-3BF89E983906}" type="presParOf" srcId="{A9480810-397E-4193-BB0A-9E8BA718A4BA}" destId="{34186472-0DDB-4E26-8E1B-3CFB38873A39}" srcOrd="1" destOrd="0" presId="urn:microsoft.com/office/officeart/2005/8/layout/lProcess3"/>
    <dgm:cxn modelId="{8687B5FF-ECDB-4564-B557-3DCD1E7360CE}" type="presParOf" srcId="{A9480810-397E-4193-BB0A-9E8BA718A4BA}" destId="{14EC3AD9-7CC4-42DC-8FBC-098E98282FF4}" srcOrd="2" destOrd="0" presId="urn:microsoft.com/office/officeart/2005/8/layout/lProcess3"/>
    <dgm:cxn modelId="{1A1A6FDF-49D4-4A90-ABF9-2DEB0B6E677B}" type="presParOf" srcId="{14EC3AD9-7CC4-42DC-8FBC-098E98282FF4}" destId="{7D71C342-FE10-4BFD-91CC-E68D9866F264}" srcOrd="0" destOrd="0" presId="urn:microsoft.com/office/officeart/2005/8/layout/lProcess3"/>
    <dgm:cxn modelId="{34460B5E-C1EB-4E71-AD52-E08D7E14A1FA}" type="presParOf" srcId="{14EC3AD9-7CC4-42DC-8FBC-098E98282FF4}" destId="{B6976553-FFCA-43D9-A330-E174F8EC5D9A}" srcOrd="1" destOrd="0" presId="urn:microsoft.com/office/officeart/2005/8/layout/lProcess3"/>
    <dgm:cxn modelId="{B0744472-4AB4-4A05-8DE8-6577AA7316CE}" type="presParOf" srcId="{14EC3AD9-7CC4-42DC-8FBC-098E98282FF4}" destId="{55F53E96-D4C1-445C-A394-A8B66AC2D61F}" srcOrd="2" destOrd="0" presId="urn:microsoft.com/office/officeart/2005/8/layout/lProcess3"/>
    <dgm:cxn modelId="{B8E7CC30-5AE7-4531-B5BB-E9AC5E2E1815}" type="presParOf" srcId="{14EC3AD9-7CC4-42DC-8FBC-098E98282FF4}" destId="{F2EC4631-0E1C-4F65-9F77-1C928CC62352}" srcOrd="3" destOrd="0" presId="urn:microsoft.com/office/officeart/2005/8/layout/lProcess3"/>
    <dgm:cxn modelId="{0B37DE33-22C4-4B1F-9F62-E44F83209024}" type="presParOf" srcId="{14EC3AD9-7CC4-42DC-8FBC-098E98282FF4}" destId="{EA7980B9-2EBF-49EE-B96F-0F375C5FE2EF}" srcOrd="4" destOrd="0" presId="urn:microsoft.com/office/officeart/2005/8/layout/lProcess3"/>
    <dgm:cxn modelId="{B1796FA5-20B9-434B-9686-9C8A0BCE8282}" type="presParOf" srcId="{A9480810-397E-4193-BB0A-9E8BA718A4BA}" destId="{A86C7DBC-D1C3-4480-82FE-BBEDFEF4630F}" srcOrd="3" destOrd="0" presId="urn:microsoft.com/office/officeart/2005/8/layout/lProcess3"/>
    <dgm:cxn modelId="{A3D372AF-00FD-4A77-B4AF-3C9B99E8CA94}" type="presParOf" srcId="{A9480810-397E-4193-BB0A-9E8BA718A4BA}" destId="{DB747133-7C29-473A-BB45-4860BA26A662}" srcOrd="4" destOrd="0" presId="urn:microsoft.com/office/officeart/2005/8/layout/lProcess3"/>
    <dgm:cxn modelId="{EF7405CA-EF30-4A87-B719-F0C30289DE3B}" type="presParOf" srcId="{DB747133-7C29-473A-BB45-4860BA26A662}" destId="{925DEEBB-956E-4CFD-9EF5-8A10576656DD}" srcOrd="0" destOrd="0" presId="urn:microsoft.com/office/officeart/2005/8/layout/lProcess3"/>
    <dgm:cxn modelId="{784B955B-A868-4602-83D4-78B7E133F315}" type="presParOf" srcId="{DB747133-7C29-473A-BB45-4860BA26A662}" destId="{FF49C680-4A5B-41DA-AEB4-CE864B2A24B7}" srcOrd="1" destOrd="0" presId="urn:microsoft.com/office/officeart/2005/8/layout/lProcess3"/>
    <dgm:cxn modelId="{78D968C8-ED3C-4BD8-BC8A-233C4FDA26AC}" type="presParOf" srcId="{DB747133-7C29-473A-BB45-4860BA26A662}" destId="{8334D74F-2835-4FE0-8677-E17BD72A882C}" srcOrd="2" destOrd="0" presId="urn:microsoft.com/office/officeart/2005/8/layout/lProcess3"/>
    <dgm:cxn modelId="{3578F3D6-BA25-42B1-97DF-454D964D3552}" type="presParOf" srcId="{DB747133-7C29-473A-BB45-4860BA26A662}" destId="{D705BA2A-9A18-4861-94C4-94AFEAE3A170}" srcOrd="3" destOrd="0" presId="urn:microsoft.com/office/officeart/2005/8/layout/lProcess3"/>
    <dgm:cxn modelId="{F7B76044-70BA-4A51-8B6E-3DB43DB94058}" type="presParOf" srcId="{DB747133-7C29-473A-BB45-4860BA26A662}" destId="{32EF65E4-3DC0-435C-90BB-E00D3DE7406E}"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5781-B9DE-4671-8485-3D24AD7022AA}">
      <dsp:nvSpPr>
        <dsp:cNvPr id="0" name=""/>
        <dsp:cNvSpPr/>
      </dsp:nvSpPr>
      <dsp:spPr>
        <a:xfrm>
          <a:off x="852" y="72369"/>
          <a:ext cx="3617502"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Before</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2009</a:t>
          </a:r>
          <a:endParaRPr lang="en-GB" sz="2300" b="0" i="0" u="none" strike="noStrike" kern="1200" dirty="0">
            <a:solidFill>
              <a:prstClr val="black"/>
            </a:solidFill>
            <a:effectLst/>
            <a:latin typeface="Nunito" pitchFamily="2" charset="0"/>
            <a:ea typeface="+mn-ea"/>
            <a:cs typeface="+mn-cs"/>
          </a:endParaRPr>
        </a:p>
      </dsp:txBody>
      <dsp:txXfrm>
        <a:off x="602586" y="72369"/>
        <a:ext cx="2414035" cy="1203467"/>
      </dsp:txXfrm>
    </dsp:sp>
    <dsp:sp modelId="{AE606E27-EE0D-43EE-94A9-026B4890669E}">
      <dsp:nvSpPr>
        <dsp:cNvPr id="0" name=""/>
        <dsp:cNvSpPr/>
      </dsp:nvSpPr>
      <dsp:spPr>
        <a:xfrm>
          <a:off x="3227227" y="174663"/>
          <a:ext cx="2550584"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sp:txBody>
      <dsp:txXfrm>
        <a:off x="3726666" y="174663"/>
        <a:ext cx="1551707" cy="998877"/>
      </dsp:txXfrm>
    </dsp:sp>
    <dsp:sp modelId="{B06300DC-EFAD-4E3D-9C80-6DC6002DDFD2}">
      <dsp:nvSpPr>
        <dsp:cNvPr id="0" name=""/>
        <dsp:cNvSpPr/>
      </dsp:nvSpPr>
      <dsp:spPr>
        <a:xfrm>
          <a:off x="5428205" y="174663"/>
          <a:ext cx="2497194"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80ths</a:t>
          </a:r>
        </a:p>
      </dsp:txBody>
      <dsp:txXfrm>
        <a:off x="5927644" y="174663"/>
        <a:ext cx="1498317" cy="998877"/>
      </dsp:txXfrm>
    </dsp:sp>
    <dsp:sp modelId="{7D71C342-FE10-4BFD-91CC-E68D9866F264}">
      <dsp:nvSpPr>
        <dsp:cNvPr id="0" name=""/>
        <dsp:cNvSpPr/>
      </dsp:nvSpPr>
      <dsp:spPr>
        <a:xfrm>
          <a:off x="852" y="1444321"/>
          <a:ext cx="3667837"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1 April 2009 to </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31 March 2015 </a:t>
          </a:r>
          <a:endParaRPr lang="en-GB" sz="2300" b="0" i="0" u="none" strike="noStrike" kern="1200" dirty="0">
            <a:solidFill>
              <a:prstClr val="black"/>
            </a:solidFill>
            <a:effectLst/>
            <a:latin typeface="Nunito" pitchFamily="2" charset="0"/>
            <a:ea typeface="+mn-ea"/>
            <a:cs typeface="+mn-cs"/>
          </a:endParaRPr>
        </a:p>
      </dsp:txBody>
      <dsp:txXfrm>
        <a:off x="602586" y="1444321"/>
        <a:ext cx="2464370" cy="1203467"/>
      </dsp:txXfrm>
    </dsp:sp>
    <dsp:sp modelId="{55F53E96-D4C1-445C-A394-A8B66AC2D61F}">
      <dsp:nvSpPr>
        <dsp:cNvPr id="0" name=""/>
        <dsp:cNvSpPr/>
      </dsp:nvSpPr>
      <dsp:spPr>
        <a:xfrm>
          <a:off x="3273601" y="1518158"/>
          <a:ext cx="2514400"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sp:txBody>
      <dsp:txXfrm>
        <a:off x="3773040" y="1518158"/>
        <a:ext cx="1515523" cy="998877"/>
      </dsp:txXfrm>
    </dsp:sp>
    <dsp:sp modelId="{EA7980B9-2EBF-49EE-B96F-0F375C5FE2EF}">
      <dsp:nvSpPr>
        <dsp:cNvPr id="0" name=""/>
        <dsp:cNvSpPr/>
      </dsp:nvSpPr>
      <dsp:spPr>
        <a:xfrm>
          <a:off x="5400011" y="1518148"/>
          <a:ext cx="2497194"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cy-GB" sz="2300" b="0" i="0" u="none" strike="noStrike" kern="1200" dirty="0">
              <a:solidFill>
                <a:prstClr val="black"/>
              </a:solidFill>
              <a:effectLst/>
              <a:latin typeface="Nunito" pitchFamily="2" charset="0"/>
              <a:ea typeface="+mn-ea"/>
              <a:cs typeface="+mn-cs"/>
            </a:rPr>
            <a:t>60ths</a:t>
          </a:r>
          <a:endParaRPr lang="en-GB" sz="2300" b="0" i="0" u="none" strike="noStrike" kern="1200" dirty="0">
            <a:solidFill>
              <a:prstClr val="black"/>
            </a:solidFill>
            <a:effectLst/>
            <a:latin typeface="Nunito" pitchFamily="2" charset="0"/>
            <a:ea typeface="+mn-ea"/>
            <a:cs typeface="+mn-cs"/>
          </a:endParaRPr>
        </a:p>
      </dsp:txBody>
      <dsp:txXfrm>
        <a:off x="5899450" y="1518148"/>
        <a:ext cx="1498317" cy="998877"/>
      </dsp:txXfrm>
    </dsp:sp>
    <dsp:sp modelId="{925DEEBB-956E-4CFD-9EF5-8A10576656DD}">
      <dsp:nvSpPr>
        <dsp:cNvPr id="0" name=""/>
        <dsp:cNvSpPr/>
      </dsp:nvSpPr>
      <dsp:spPr>
        <a:xfrm>
          <a:off x="852" y="2816274"/>
          <a:ext cx="3605317"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From</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2015 </a:t>
          </a:r>
          <a:endParaRPr lang="en-GB" sz="2300" b="0" i="0" u="none" strike="noStrike" kern="1200" dirty="0">
            <a:solidFill>
              <a:prstClr val="black"/>
            </a:solidFill>
            <a:effectLst/>
            <a:latin typeface="Nunito" pitchFamily="2" charset="0"/>
            <a:ea typeface="+mn-ea"/>
            <a:cs typeface="+mn-cs"/>
          </a:endParaRPr>
        </a:p>
      </dsp:txBody>
      <dsp:txXfrm>
        <a:off x="602586" y="2816274"/>
        <a:ext cx="2401850" cy="1203467"/>
      </dsp:txXfrm>
    </dsp:sp>
    <dsp:sp modelId="{8334D74F-2835-4FE0-8677-E17BD72A882C}">
      <dsp:nvSpPr>
        <dsp:cNvPr id="0" name=""/>
        <dsp:cNvSpPr/>
      </dsp:nvSpPr>
      <dsp:spPr>
        <a:xfrm>
          <a:off x="3238022" y="2919757"/>
          <a:ext cx="2672023"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en-GB" sz="2300" b="0" i="0" u="none" strike="noStrike" kern="1200" dirty="0">
              <a:solidFill>
                <a:prstClr val="black"/>
              </a:solidFill>
              <a:effectLst/>
              <a:latin typeface="Nunito" pitchFamily="2" charset="0"/>
              <a:ea typeface="+mn-ea"/>
              <a:cs typeface="+mn-cs"/>
            </a:rPr>
            <a:t>CARE</a:t>
          </a:r>
          <a:br>
            <a:rPr lang="en-GB" sz="2300" b="0" i="0" u="none" strike="noStrike" kern="1200" dirty="0">
              <a:solidFill>
                <a:prstClr val="black"/>
              </a:solidFill>
              <a:effectLst/>
              <a:latin typeface="Nunito" pitchFamily="2" charset="0"/>
              <a:ea typeface="+mn-ea"/>
              <a:cs typeface="+mn-cs"/>
            </a:rPr>
          </a:br>
          <a:r>
            <a:rPr lang="en-GB" sz="2300" b="0" i="0" u="none" strike="noStrike" kern="1200" dirty="0">
              <a:solidFill>
                <a:prstClr val="black"/>
              </a:solidFill>
              <a:effectLst/>
              <a:latin typeface="Nunito" pitchFamily="2" charset="0"/>
              <a:ea typeface="+mn-ea"/>
              <a:cs typeface="+mn-cs"/>
            </a:rPr>
            <a:t>scheme</a:t>
          </a:r>
        </a:p>
      </dsp:txBody>
      <dsp:txXfrm>
        <a:off x="3737461" y="2919757"/>
        <a:ext cx="1673146" cy="998877"/>
      </dsp:txXfrm>
    </dsp:sp>
    <dsp:sp modelId="{32EF65E4-3DC0-435C-90BB-E00D3DE7406E}">
      <dsp:nvSpPr>
        <dsp:cNvPr id="0" name=""/>
        <dsp:cNvSpPr/>
      </dsp:nvSpPr>
      <dsp:spPr>
        <a:xfrm>
          <a:off x="5537458" y="2918569"/>
          <a:ext cx="2331755"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49ths or 98ths</a:t>
          </a:r>
        </a:p>
      </dsp:txBody>
      <dsp:txXfrm>
        <a:off x="6036897" y="2918569"/>
        <a:ext cx="1332878" cy="9988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72BA6-D572-4376-955E-9932B25B7675}" type="datetimeFigureOut">
              <a:rPr lang="en-GB" smtClean="0"/>
              <a:t>28/08/2024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0DC62-F792-419E-9599-454A67565114}" type="slidenum">
              <a:rPr lang="en-GB" smtClean="0"/>
              <a:t>‹#›</a:t>
            </a:fld>
            <a:endParaRPr lang="en-GB"/>
          </a:p>
        </p:txBody>
      </p:sp>
    </p:spTree>
    <p:extLst>
      <p:ext uri="{BB962C8B-B14F-4D97-AF65-F5344CB8AC3E}">
        <p14:creationId xmlns:p14="http://schemas.microsoft.com/office/powerpoint/2010/main" val="41914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[Administering authorities will want to customise the presentation based on who is attending, length and format of presentation etc. </a:t>
            </a:r>
          </a:p>
          <a:p>
            <a:r>
              <a:rPr lang="en-GB" dirty="0"/>
              <a:t>We have indicated where they will need to add their own details by highlighting the relevant text on the slides in yellow or enclosed the text in the notes in square brackets]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a:t>
            </a:fld>
            <a:endParaRPr lang="en-GB"/>
          </a:p>
        </p:txBody>
      </p:sp>
    </p:spTree>
    <p:extLst>
      <p:ext uri="{BB962C8B-B14F-4D97-AF65-F5344CB8AC3E}">
        <p14:creationId xmlns:p14="http://schemas.microsoft.com/office/powerpoint/2010/main" val="60588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b="0" baseline="0" dirty="0">
                <a:cs typeface="Geneva" charset="0"/>
              </a:rPr>
              <a:t>Your contributions are based on your pay – bands updated each April</a:t>
            </a:r>
          </a:p>
          <a:p>
            <a:pPr marL="171450" indent="-171450" eaLnBrk="1" hangingPunct="1">
              <a:spcBef>
                <a:spcPct val="0"/>
              </a:spcBef>
              <a:buFont typeface="Arial" panose="020B0604020202020204" pitchFamily="34" charset="0"/>
              <a:buChar char="•"/>
            </a:pPr>
            <a:r>
              <a:rPr lang="en-GB" altLang="en-US" b="0" baseline="0" dirty="0">
                <a:cs typeface="Geneva" charset="0"/>
              </a:rPr>
              <a:t>If you earn enough to pay tax, you will get tax relief on your LGPS contributions. If you are an intermediate rate tax-payer, £1 in contributions will cost you 79p – for example Sam</a:t>
            </a:r>
          </a:p>
          <a:p>
            <a:pPr marL="171450" indent="-171450" eaLnBrk="1" hangingPunct="1">
              <a:spcBef>
                <a:spcPct val="0"/>
              </a:spcBef>
              <a:buFont typeface="Arial" panose="020B0604020202020204" pitchFamily="34" charset="0"/>
              <a:buChar char="•"/>
            </a:pPr>
            <a:r>
              <a:rPr lang="en-GB" altLang="en-US" b="0" baseline="0" dirty="0">
                <a:cs typeface="Geneva" charset="0"/>
              </a:rPr>
              <a:t>Your employer meets the rest of the cost of providing your pension. </a:t>
            </a:r>
          </a:p>
          <a:p>
            <a:pPr marL="171450" indent="-171450" eaLnBrk="1" hangingPunct="1">
              <a:spcBef>
                <a:spcPct val="0"/>
              </a:spcBef>
              <a:buFont typeface="Arial" panose="020B0604020202020204" pitchFamily="34" charset="0"/>
              <a:buChar char="•"/>
            </a:pPr>
            <a:r>
              <a:rPr lang="en-GB" altLang="en-US" b="0" baseline="0" dirty="0">
                <a:cs typeface="Geneva" charset="0"/>
              </a:rPr>
              <a:t>Your employer pays the balance of the cost of providing your pension [give an indication of employer contribution rates in your authority]</a:t>
            </a:r>
          </a:p>
          <a:p>
            <a:pPr eaLnBrk="1" hangingPunct="1">
              <a:spcBef>
                <a:spcPct val="0"/>
              </a:spcBef>
            </a:pPr>
            <a:endParaRPr lang="en-GB" altLang="en-US" b="0" baseline="0" dirty="0">
              <a:cs typeface="Geneva" charset="0"/>
            </a:endParaRPr>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10</a:t>
            </a:fld>
            <a:endParaRPr lang="en-GB"/>
          </a:p>
        </p:txBody>
      </p:sp>
    </p:spTree>
    <p:extLst>
      <p:ext uri="{BB962C8B-B14F-4D97-AF65-F5344CB8AC3E}">
        <p14:creationId xmlns:p14="http://schemas.microsoft.com/office/powerpoint/2010/main" val="2697275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b="0" baseline="0" dirty="0">
                <a:cs typeface="Geneva" charset="0"/>
              </a:rPr>
              <a:t>In times of financial hardship, you can join the 50/50 section of the Scheme.</a:t>
            </a:r>
          </a:p>
          <a:p>
            <a:pPr marL="171450" indent="-171450" eaLnBrk="1" hangingPunct="1">
              <a:spcBef>
                <a:spcPct val="0"/>
              </a:spcBef>
              <a:buFont typeface="Arial" panose="020B0604020202020204" pitchFamily="34" charset="0"/>
              <a:buChar char="•"/>
            </a:pPr>
            <a:r>
              <a:rPr lang="en-GB" altLang="en-US" b="0" baseline="0" dirty="0">
                <a:cs typeface="Geneva" charset="0"/>
              </a:rPr>
              <a:t>The 50/50 section allows members to stay in the LGPS when in the past they may have opted out to save money.</a:t>
            </a:r>
          </a:p>
          <a:p>
            <a:pPr marL="171450" indent="-171450" eaLnBrk="1" hangingPunct="1">
              <a:spcBef>
                <a:spcPct val="0"/>
              </a:spcBef>
              <a:buFont typeface="Arial" panose="020B0604020202020204" pitchFamily="34" charset="0"/>
              <a:buChar char="•"/>
            </a:pPr>
            <a:r>
              <a:rPr lang="en-GB" altLang="en-US" b="0" baseline="0" dirty="0">
                <a:cs typeface="Geneva" charset="0"/>
              </a:rPr>
              <a:t>In the 50/50 section you pay half your normal contributions and build up half the benefits you would have built up in the main section of the Scheme. </a:t>
            </a:r>
          </a:p>
          <a:p>
            <a:pPr marL="171450" indent="-171450" eaLnBrk="1" hangingPunct="1">
              <a:spcBef>
                <a:spcPct val="0"/>
              </a:spcBef>
              <a:buFont typeface="Arial" panose="020B0604020202020204" pitchFamily="34" charset="0"/>
              <a:buChar char="•"/>
            </a:pPr>
            <a:r>
              <a:rPr lang="en-GB" altLang="en-US" b="0" baseline="0" dirty="0">
                <a:cs typeface="Geneva" charset="0"/>
              </a:rPr>
              <a:t>Joining the 50/50 section does not change the benefits paid to your dependants when you die.</a:t>
            </a:r>
          </a:p>
          <a:p>
            <a:pPr marL="171450" indent="-171450" eaLnBrk="1" hangingPunct="1">
              <a:spcBef>
                <a:spcPct val="0"/>
              </a:spcBef>
              <a:buFont typeface="Arial" panose="020B0604020202020204" pitchFamily="34" charset="0"/>
              <a:buChar char="•"/>
            </a:pPr>
            <a:r>
              <a:rPr lang="en-GB" altLang="en-US" b="0" baseline="0" dirty="0">
                <a:cs typeface="Geneva" charset="0"/>
              </a:rPr>
              <a:t>In this example we see the benefits Howard builds up in the main section. </a:t>
            </a:r>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11</a:t>
            </a:fld>
            <a:endParaRPr lang="en-GB"/>
          </a:p>
        </p:txBody>
      </p:sp>
    </p:spTree>
    <p:extLst>
      <p:ext uri="{BB962C8B-B14F-4D97-AF65-F5344CB8AC3E}">
        <p14:creationId xmlns:p14="http://schemas.microsoft.com/office/powerpoint/2010/main" val="74413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baseline="0" dirty="0">
                <a:cs typeface="Geneva" charset="0"/>
              </a:rPr>
              <a:t>Joining the 50/50 section reduces Howard’s contribution rate and his pension build-up.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baseline="0" dirty="0">
                <a:cs typeface="Geneva" charset="0"/>
              </a:rPr>
              <a:t>But the death in service lump sum stays the same at three times Howard’s annual pay - £73,500</a:t>
            </a:r>
          </a:p>
          <a:p>
            <a:pPr eaLnBrk="1" hangingPunct="1">
              <a:spcBef>
                <a:spcPct val="0"/>
              </a:spcBef>
            </a:pPr>
            <a:endParaRPr lang="en-GB" altLang="en-US" b="0" baseline="0" dirty="0">
              <a:cs typeface="Geneva" charset="0"/>
            </a:endParaRPr>
          </a:p>
          <a:p>
            <a:pPr marL="171450" indent="-171450" eaLnBrk="1" hangingPunct="1">
              <a:spcBef>
                <a:spcPct val="0"/>
              </a:spcBef>
              <a:buFont typeface="Arial" panose="020B0604020202020204" pitchFamily="34" charset="0"/>
              <a:buChar char="•"/>
            </a:pPr>
            <a:r>
              <a:rPr lang="en-GB" altLang="en-US" b="0" baseline="0" dirty="0">
                <a:cs typeface="Geneva" charset="0"/>
              </a:rPr>
              <a:t>You will have to let your employer know in writing if you want to join the 50/50 scheme. [</a:t>
            </a:r>
            <a:r>
              <a:rPr lang="en-GB" altLang="en-US" b="0" baseline="0" dirty="0">
                <a:highlight>
                  <a:srgbClr val="FFFF00"/>
                </a:highlight>
                <a:cs typeface="Geneva" charset="0"/>
              </a:rPr>
              <a:t>Local info about where to get a form</a:t>
            </a:r>
            <a:r>
              <a:rPr lang="en-GB" altLang="en-US" b="0" baseline="0" dirty="0">
                <a:cs typeface="Geneva" charset="0"/>
              </a:rPr>
              <a:t>.]</a:t>
            </a:r>
          </a:p>
          <a:p>
            <a:pPr marL="171450" indent="-171450" eaLnBrk="1" hangingPunct="1">
              <a:spcBef>
                <a:spcPct val="0"/>
              </a:spcBef>
              <a:buFont typeface="Arial" panose="020B0604020202020204" pitchFamily="34" charset="0"/>
              <a:buChar char="•"/>
            </a:pPr>
            <a:r>
              <a:rPr lang="en-GB" altLang="en-US" b="0" baseline="0" dirty="0">
                <a:cs typeface="Geneva" charset="0"/>
              </a:rPr>
              <a:t>The 50/50 section is only a short-term option. </a:t>
            </a:r>
          </a:p>
          <a:p>
            <a:pPr marL="171450" indent="-171450" eaLnBrk="1" hangingPunct="1">
              <a:spcBef>
                <a:spcPct val="0"/>
              </a:spcBef>
              <a:buFont typeface="Arial" panose="020B0604020202020204" pitchFamily="34" charset="0"/>
              <a:buChar char="•"/>
            </a:pPr>
            <a:r>
              <a:rPr lang="en-GB" altLang="en-US" b="0" baseline="0" dirty="0">
                <a:cs typeface="Geneva" charset="0"/>
              </a:rPr>
              <a:t>Employers must move members in the 50/50 section back into the main scheme every 3 years - tied into the employer’s pension auto-enrolment cycle </a:t>
            </a:r>
          </a:p>
          <a:p>
            <a:pPr marL="171450" indent="-171450" eaLnBrk="1" hangingPunct="1">
              <a:spcBef>
                <a:spcPct val="0"/>
              </a:spcBef>
              <a:buFont typeface="Arial" panose="020B0604020202020204" pitchFamily="34" charset="0"/>
              <a:buChar char="•"/>
            </a:pPr>
            <a:r>
              <a:rPr lang="en-GB" altLang="en-US" b="0" baseline="0" dirty="0">
                <a:cs typeface="Geneva" charset="0"/>
              </a:rPr>
              <a:t>However, you can elect to join the 50/50 section again.</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12</a:t>
            </a:fld>
            <a:endParaRPr lang="en-GB"/>
          </a:p>
        </p:txBody>
      </p:sp>
    </p:spTree>
    <p:extLst>
      <p:ext uri="{BB962C8B-B14F-4D97-AF65-F5344CB8AC3E}">
        <p14:creationId xmlns:p14="http://schemas.microsoft.com/office/powerpoint/2010/main" val="73671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increase your pension by paying into a personal pension scheme or a free-standing AVC scheme. We will concentrate on how you can increase your pension within the LGPS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have an ongoing contract to buy added years or pay additional regular contributions (ARCs). These can continue, but no one can start a new contract.</a:t>
            </a:r>
          </a:p>
          <a:p>
            <a:endParaRPr lang="en-GB" dirty="0"/>
          </a:p>
          <a:p>
            <a:r>
              <a:rPr lang="en-GB" dirty="0"/>
              <a:t>There are now two ways you can pay extra in the LGPS:</a:t>
            </a:r>
          </a:p>
          <a:p>
            <a:pPr marL="171450" indent="-171450">
              <a:buFont typeface="Arial" panose="020B0604020202020204" pitchFamily="34" charset="0"/>
              <a:buChar char="•"/>
            </a:pPr>
            <a:r>
              <a:rPr lang="en-GB" dirty="0"/>
              <a:t>Additional Pension Contributions </a:t>
            </a:r>
          </a:p>
          <a:p>
            <a:pPr marL="171450" indent="-171450">
              <a:buFont typeface="Arial" panose="020B0604020202020204" pitchFamily="34" charset="0"/>
              <a:buChar char="•"/>
            </a:pPr>
            <a:r>
              <a:rPr lang="en-GB" dirty="0"/>
              <a:t>Additional Voluntary Contributions</a:t>
            </a:r>
          </a:p>
          <a:p>
            <a:pPr marL="0" indent="0">
              <a:buFont typeface="Arial" panose="020B0604020202020204" pitchFamily="34" charset="0"/>
              <a:buNone/>
            </a:pPr>
            <a:r>
              <a:rPr lang="en-GB" dirty="0"/>
              <a:t>Contributions to both schemes benefit from tax relief – so if you make regular payments from your pay, these contributions are taken off your salary before your tax is worked out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If you leave before you retire, your APC and AVC payments will stop. </a:t>
            </a:r>
          </a:p>
          <a:p>
            <a:pPr marL="171450" indent="-171450">
              <a:buFont typeface="Arial" panose="020B0604020202020204" pitchFamily="34" charset="0"/>
              <a:buChar char="•"/>
            </a:pPr>
            <a:r>
              <a:rPr lang="en-GB" dirty="0"/>
              <a:t>With APCs you’ll be credited with the extra pension you have paid for when you leave</a:t>
            </a:r>
          </a:p>
          <a:p>
            <a:pPr marL="171450" indent="-171450">
              <a:buFont typeface="Arial" panose="020B0604020202020204" pitchFamily="34" charset="0"/>
              <a:buChar char="•"/>
            </a:pPr>
            <a:r>
              <a:rPr lang="en-GB" dirty="0"/>
              <a:t>AVCs remain invested until you decide to take them. You may instead transfer your AVC to another pension provider before you take your LGPS pension.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Scan the QR code to visit the APC calculator on the national member website</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13</a:t>
            </a:fld>
            <a:endParaRPr lang="en-GB"/>
          </a:p>
        </p:txBody>
      </p:sp>
    </p:spTree>
    <p:extLst>
      <p:ext uri="{BB962C8B-B14F-4D97-AF65-F5344CB8AC3E}">
        <p14:creationId xmlns:p14="http://schemas.microsoft.com/office/powerpoint/2010/main" val="792212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Differences - which option is best for you will depend on your financial situation  </a:t>
            </a:r>
          </a:p>
          <a:p>
            <a:pPr marL="171450" indent="-171450">
              <a:buFont typeface="Arial" panose="020B0604020202020204" pitchFamily="34" charset="0"/>
              <a:buChar char="•"/>
            </a:pPr>
            <a:r>
              <a:rPr lang="en-GB" dirty="0"/>
              <a:t>You cannot pay APCs if you are in the 50/50 section of the LGPS</a:t>
            </a:r>
          </a:p>
          <a:p>
            <a:pPr marL="171450" indent="-171450">
              <a:buFont typeface="Arial" panose="020B0604020202020204" pitchFamily="34" charset="0"/>
              <a:buChar char="•"/>
            </a:pPr>
            <a:r>
              <a:rPr lang="en-GB" dirty="0"/>
              <a:t>There are limits on how much extra annual pension you can buy – currently £8,030 in 2024/25</a:t>
            </a:r>
          </a:p>
          <a:p>
            <a:pPr marL="171450" indent="-171450">
              <a:buFont typeface="Arial" panose="020B0604020202020204" pitchFamily="34" charset="0"/>
              <a:buChar char="•"/>
            </a:pPr>
            <a:r>
              <a:rPr lang="en-GB" dirty="0"/>
              <a:t>The cost of buying APCs is reviewed every few years. If you are making regular contributions, the amount you pay may change in the future</a:t>
            </a:r>
          </a:p>
          <a:p>
            <a:pPr marL="171450" indent="-171450">
              <a:buFont typeface="Arial" panose="020B0604020202020204" pitchFamily="34" charset="0"/>
              <a:buChar char="•"/>
            </a:pPr>
            <a:r>
              <a:rPr lang="en-GB" dirty="0"/>
              <a:t>If you buy back pension ‘lost’ during a period of authorised unpaid leave, you will also buy a survivor pension</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AVCs </a:t>
            </a:r>
          </a:p>
          <a:p>
            <a:pPr marL="171450" indent="-171450">
              <a:buFont typeface="Arial" panose="020B0604020202020204" pitchFamily="34" charset="0"/>
              <a:buChar char="•"/>
            </a:pPr>
            <a:r>
              <a:rPr lang="en-GB" dirty="0"/>
              <a:t>Your employer may offer a salary sacrifice arrangement to pay Shared Cost AVC </a:t>
            </a:r>
          </a:p>
          <a:p>
            <a:pPr marL="171450" indent="-171450">
              <a:buFont typeface="Arial" panose="020B0604020202020204" pitchFamily="34" charset="0"/>
              <a:buChar char="•"/>
            </a:pPr>
            <a:r>
              <a:rPr lang="en-GB" dirty="0"/>
              <a:t>if they do, you would </a:t>
            </a:r>
            <a:r>
              <a:rPr lang="en-GB" b="0" i="0" dirty="0">
                <a:solidFill>
                  <a:srgbClr val="333333"/>
                </a:solidFill>
                <a:effectLst/>
                <a:latin typeface="Nunito" pitchFamily="2" charset="0"/>
              </a:rPr>
              <a:t>not pay tax or National Insurance on the AVC contributions. Your employer would also save by paying lower national insurance contributions</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14</a:t>
            </a:fld>
            <a:endParaRPr lang="en-GB"/>
          </a:p>
        </p:txBody>
      </p:sp>
    </p:spTree>
    <p:extLst>
      <p:ext uri="{BB962C8B-B14F-4D97-AF65-F5344CB8AC3E}">
        <p14:creationId xmlns:p14="http://schemas.microsoft.com/office/powerpoint/2010/main" val="26591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salary pension scheme up to 1 April 2015. NPA for final salary benefits is generally 65.</a:t>
            </a:r>
          </a:p>
          <a:p>
            <a:pPr marL="171450" indent="-171450">
              <a:buFont typeface="Arial" panose="020B0604020202020204" pitchFamily="34" charset="0"/>
              <a:buChar char="•"/>
            </a:pPr>
            <a:r>
              <a:rPr lang="en-GB" dirty="0"/>
              <a:t>For each year before 1 April 2009, you get a yearly pension of 1/80th of your final pay, plus a lump sum of 3 times your pension. </a:t>
            </a:r>
          </a:p>
          <a:p>
            <a:pPr marL="171450" indent="-171450">
              <a:buFont typeface="Arial" panose="020B0604020202020204" pitchFamily="34" charset="0"/>
              <a:buChar char="•"/>
            </a:pPr>
            <a:r>
              <a:rPr lang="en-GB" dirty="0"/>
              <a:t>If you work part time, final pay is the full time equivalent pay for your job.</a:t>
            </a:r>
          </a:p>
          <a:p>
            <a:pPr marL="171450" indent="-171450">
              <a:buFont typeface="Arial" panose="020B0604020202020204" pitchFamily="34" charset="0"/>
              <a:buChar char="•"/>
            </a:pPr>
            <a:r>
              <a:rPr lang="en-GB" dirty="0"/>
              <a:t>For each year 1 April 2009 to 31 March 2015, you get a yearly pension of 1/60th of your final pay</a:t>
            </a:r>
          </a:p>
          <a:p>
            <a:r>
              <a:rPr lang="en-GB" dirty="0"/>
              <a:t>Career average revalued earnings (CARE) scheme from 1 April 2015</a:t>
            </a:r>
          </a:p>
          <a:p>
            <a:pPr marL="171450" indent="-171450">
              <a:buFont typeface="Arial" panose="020B0604020202020204" pitchFamily="34" charset="0"/>
              <a:buChar char="•"/>
            </a:pPr>
            <a:r>
              <a:rPr lang="en-GB" dirty="0"/>
              <a:t>Each Scheme year (starts 1 April), 1/49th of your pay is added to your pension account – revalued with inflation</a:t>
            </a:r>
          </a:p>
          <a:p>
            <a:pPr marL="171450" indent="-171450">
              <a:buFont typeface="Arial" panose="020B0604020202020204" pitchFamily="34" charset="0"/>
              <a:buChar char="•"/>
            </a:pPr>
            <a:r>
              <a:rPr lang="en-GB" dirty="0"/>
              <a:t>1/98th if you were in 50/50 section</a:t>
            </a:r>
          </a:p>
          <a:p>
            <a:pPr marL="171450" indent="-171450">
              <a:buFont typeface="Arial" panose="020B0604020202020204" pitchFamily="34" charset="0"/>
              <a:buChar char="•"/>
            </a:pPr>
            <a:r>
              <a:rPr lang="en-GB" dirty="0"/>
              <a:t>NPA for CARE benefits is your State Pension Age</a:t>
            </a:r>
          </a:p>
        </p:txBody>
      </p:sp>
      <p:sp>
        <p:nvSpPr>
          <p:cNvPr id="4" name="Slide Number Placeholder 3"/>
          <p:cNvSpPr>
            <a:spLocks noGrp="1"/>
          </p:cNvSpPr>
          <p:nvPr>
            <p:ph type="sldNum" sz="quarter" idx="5"/>
          </p:nvPr>
        </p:nvSpPr>
        <p:spPr/>
        <p:txBody>
          <a:bodyPr/>
          <a:lstStyle/>
          <a:p>
            <a:fld id="{31A0DC62-F792-419E-9599-454A67565114}" type="slidenum">
              <a:rPr lang="en-GB" smtClean="0"/>
              <a:t>15</a:t>
            </a:fld>
            <a:endParaRPr lang="en-GB"/>
          </a:p>
        </p:txBody>
      </p:sp>
    </p:spTree>
    <p:extLst>
      <p:ext uri="{BB962C8B-B14F-4D97-AF65-F5344CB8AC3E}">
        <p14:creationId xmlns:p14="http://schemas.microsoft.com/office/powerpoint/2010/main" val="2369518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your audience and ability to share audio, you may wish to omit this slide]</a:t>
            </a:r>
          </a:p>
        </p:txBody>
      </p:sp>
      <p:sp>
        <p:nvSpPr>
          <p:cNvPr id="4" name="Slide Number Placeholder 3"/>
          <p:cNvSpPr>
            <a:spLocks noGrp="1"/>
          </p:cNvSpPr>
          <p:nvPr>
            <p:ph type="sldNum" sz="quarter" idx="5"/>
          </p:nvPr>
        </p:nvSpPr>
        <p:spPr/>
        <p:txBody>
          <a:bodyPr/>
          <a:lstStyle/>
          <a:p>
            <a:fld id="{31A0DC62-F792-419E-9599-454A67565114}" type="slidenum">
              <a:rPr lang="en-GB" smtClean="0"/>
              <a:t>16</a:t>
            </a:fld>
            <a:endParaRPr lang="en-GB"/>
          </a:p>
        </p:txBody>
      </p:sp>
    </p:spTree>
    <p:extLst>
      <p:ext uri="{BB962C8B-B14F-4D97-AF65-F5344CB8AC3E}">
        <p14:creationId xmlns:p14="http://schemas.microsoft.com/office/powerpoint/2010/main" val="58451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will have many jobs in their working life. Not everyone will stay in the LGPS until they retire. </a:t>
            </a:r>
          </a:p>
          <a:p>
            <a:pPr marL="171450" indent="-171450">
              <a:buFontTx/>
              <a:buChar char="-"/>
            </a:pPr>
            <a:r>
              <a:rPr lang="en-GB" dirty="0"/>
              <a:t>LGPS member for more than two years -&gt; deferred benefits. Leave your pension in the LGPS and take it when you are ready – from 55 at the earliest, or 57 from 2028</a:t>
            </a:r>
          </a:p>
          <a:p>
            <a:pPr marL="171450" indent="-171450">
              <a:buFontTx/>
              <a:buChar char="-"/>
            </a:pPr>
            <a:r>
              <a:rPr lang="en-GB" dirty="0"/>
              <a:t>Join a different pension scheme -&gt; option to transfer your LGPS pension</a:t>
            </a:r>
          </a:p>
          <a:p>
            <a:pPr marL="171450" indent="-171450">
              <a:buFontTx/>
              <a:buChar char="-"/>
            </a:pPr>
            <a:r>
              <a:rPr lang="en-GB" dirty="0"/>
              <a:t>Risks in transferring –&gt; giving up the guarantees offered by the LGPS,  risk of scams. </a:t>
            </a:r>
          </a:p>
          <a:p>
            <a:pPr marL="171450" indent="-171450">
              <a:buFontTx/>
              <a:buChar char="-"/>
            </a:pPr>
            <a:r>
              <a:rPr lang="en-GB" dirty="0"/>
              <a:t>‘Club’ transfers - preferential transfers between public service pension schemes</a:t>
            </a:r>
          </a:p>
          <a:p>
            <a:pPr marL="171450" indent="-171450">
              <a:buFontTx/>
              <a:buChar char="-"/>
            </a:pPr>
            <a:r>
              <a:rPr lang="en-GB" dirty="0"/>
              <a:t>Combine your two periods of membership if you re-join the LGPS – make sure you understand your options and the time limits that apply</a:t>
            </a:r>
          </a:p>
          <a:p>
            <a:pPr marL="171450" indent="-171450">
              <a:buFontTx/>
              <a:buChar char="-"/>
            </a:pPr>
            <a:r>
              <a:rPr lang="en-GB" dirty="0"/>
              <a:t>Take a refund of the contributions you have paid if you were a member for less than two years.</a:t>
            </a:r>
          </a:p>
        </p:txBody>
      </p:sp>
      <p:sp>
        <p:nvSpPr>
          <p:cNvPr id="4" name="Slide Number Placeholder 3"/>
          <p:cNvSpPr>
            <a:spLocks noGrp="1"/>
          </p:cNvSpPr>
          <p:nvPr>
            <p:ph type="sldNum" sz="quarter" idx="5"/>
          </p:nvPr>
        </p:nvSpPr>
        <p:spPr/>
        <p:txBody>
          <a:bodyPr/>
          <a:lstStyle/>
          <a:p>
            <a:fld id="{31A0DC62-F792-419E-9599-454A67565114}" type="slidenum">
              <a:rPr lang="en-GB" smtClean="0"/>
              <a:t>17</a:t>
            </a:fld>
            <a:endParaRPr lang="en-GB"/>
          </a:p>
        </p:txBody>
      </p:sp>
    </p:spTree>
    <p:extLst>
      <p:ext uri="{BB962C8B-B14F-4D97-AF65-F5344CB8AC3E}">
        <p14:creationId xmlns:p14="http://schemas.microsoft.com/office/powerpoint/2010/main" val="89140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cy-GB" sz="1800" dirty="0">
                <a:effectLst/>
                <a:latin typeface="Calibri" panose="020F0502020204030204" pitchFamily="34" charset="0"/>
                <a:ea typeface="Calibri" panose="020F0502020204030204" pitchFamily="34" charset="0"/>
              </a:rPr>
              <a:t>Can you spot the warning signs of a pension scam? Scammers’ tactics include:</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Offering free pension reviews or health checks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Promising better returns on savings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Suggesting you try to take your pension benefits before age 55</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Promoting tax loopholes, pension loans or upfront cash</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Forcing you to act quickly with tight deadlines or once-only deals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Contacting you out of the blue – cold calling is against the law. No company should contact you about your pension unless you have asked them to.</a:t>
            </a:r>
            <a:endParaRPr lang="en-GB" sz="1800" dirty="0">
              <a:effectLst/>
              <a:latin typeface="Calibri" panose="020F0502020204030204" pitchFamily="34" charset="0"/>
              <a:ea typeface="Calibri" panose="020F0502020204030204" pitchFamily="34" charset="0"/>
            </a:endParaRPr>
          </a:p>
          <a:p>
            <a:pPr>
              <a:spcAft>
                <a:spcPts val="600"/>
              </a:spcAft>
            </a:pPr>
            <a:r>
              <a:rPr lang="cy-GB" sz="1800" dirty="0">
                <a:effectLst/>
                <a:latin typeface="Calibri" panose="020F0502020204030204" pitchFamily="34" charset="0"/>
                <a:ea typeface="Calibri" panose="020F0502020204030204" pitchFamily="34" charset="0"/>
              </a:rPr>
              <a:t>Once you have transferred your pension into a scam it’s too late. You could end up losing all your pension savings. </a:t>
            </a:r>
          </a:p>
          <a:p>
            <a:pPr>
              <a:spcAft>
                <a:spcPts val="600"/>
              </a:spcAft>
            </a:pPr>
            <a:r>
              <a:rPr lang="cy-GB" sz="1800" dirty="0">
                <a:effectLst/>
                <a:latin typeface="Calibri" panose="020F0502020204030204" pitchFamily="34" charset="0"/>
              </a:rPr>
              <a:t>Recommend independent financial advice – compulsory for some transfers</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18</a:t>
            </a:fld>
            <a:endParaRPr lang="en-GB"/>
          </a:p>
        </p:txBody>
      </p:sp>
    </p:spTree>
    <p:extLst>
      <p:ext uri="{BB962C8B-B14F-4D97-AF65-F5344CB8AC3E}">
        <p14:creationId xmlns:p14="http://schemas.microsoft.com/office/powerpoint/2010/main" val="417016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y-GB" dirty="0"/>
              <a:t>You can choose to retire at any time between age 55 and 75 (increasing to 57)</a:t>
            </a:r>
          </a:p>
          <a:p>
            <a:pPr marL="171450" indent="-171450">
              <a:buFont typeface="Arial" panose="020B0604020202020204" pitchFamily="34" charset="0"/>
              <a:buChar char="•"/>
            </a:pPr>
            <a:r>
              <a:rPr lang="cy-GB" dirty="0"/>
              <a:t>You need at least two years’ membership to qualify for a pension</a:t>
            </a:r>
          </a:p>
          <a:p>
            <a:pPr marL="171450" indent="-171450">
              <a:buFont typeface="Arial" panose="020B0604020202020204" pitchFamily="34" charset="0"/>
              <a:buChar char="•"/>
            </a:pPr>
            <a:r>
              <a:rPr lang="cy-GB" dirty="0"/>
              <a:t>And you must have left your job</a:t>
            </a:r>
          </a:p>
          <a:p>
            <a:pPr marL="171450" indent="-171450">
              <a:buFont typeface="Arial" panose="020B0604020202020204" pitchFamily="34" charset="0"/>
              <a:buChar char="•"/>
            </a:pPr>
            <a:r>
              <a:rPr lang="cy-GB" dirty="0"/>
              <a:t>Exception – if you reach age 75 as an active member. Pension paid straight away even if you stay in employment and /or you have been a member for less than two years</a:t>
            </a:r>
          </a:p>
          <a:p>
            <a:pPr marL="171450" indent="-171450">
              <a:buFont typeface="Arial" panose="020B0604020202020204" pitchFamily="34" charset="0"/>
              <a:buChar char="•"/>
            </a:pPr>
            <a:endParaRPr lang="cy-GB" dirty="0"/>
          </a:p>
          <a:p>
            <a:pPr marL="171450" indent="-171450">
              <a:buFont typeface="Arial" panose="020B0604020202020204" pitchFamily="34" charset="0"/>
              <a:buChar char="•"/>
            </a:pPr>
            <a:r>
              <a:rPr lang="cy-GB" dirty="0"/>
              <a:t>You must take your whole LGPS pension. </a:t>
            </a:r>
          </a:p>
          <a:p>
            <a:pPr marL="171450" indent="-171450">
              <a:buFont typeface="Arial" panose="020B0604020202020204" pitchFamily="34" charset="0"/>
              <a:buChar char="•"/>
            </a:pPr>
            <a:r>
              <a:rPr lang="cy-GB" dirty="0"/>
              <a:t>If you joined before 1 April 2015, you can’t take your final salary benefits and take your CARE benefits later.</a:t>
            </a:r>
          </a:p>
        </p:txBody>
      </p:sp>
      <p:sp>
        <p:nvSpPr>
          <p:cNvPr id="4" name="Slide Number Placeholder 3"/>
          <p:cNvSpPr>
            <a:spLocks noGrp="1"/>
          </p:cNvSpPr>
          <p:nvPr>
            <p:ph type="sldNum" sz="quarter" idx="5"/>
          </p:nvPr>
        </p:nvSpPr>
        <p:spPr/>
        <p:txBody>
          <a:bodyPr/>
          <a:lstStyle/>
          <a:p>
            <a:fld id="{31A0DC62-F792-419E-9599-454A67565114}" type="slidenum">
              <a:rPr lang="en-GB" smtClean="0"/>
              <a:t>19</a:t>
            </a:fld>
            <a:endParaRPr lang="en-GB"/>
          </a:p>
        </p:txBody>
      </p:sp>
    </p:spTree>
    <p:extLst>
      <p:ext uri="{BB962C8B-B14F-4D97-AF65-F5344CB8AC3E}">
        <p14:creationId xmlns:p14="http://schemas.microsoft.com/office/powerpoint/2010/main" val="362923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a:t>
            </a:fld>
            <a:endParaRPr lang="en-GB"/>
          </a:p>
        </p:txBody>
      </p:sp>
    </p:spTree>
    <p:extLst>
      <p:ext uri="{BB962C8B-B14F-4D97-AF65-F5344CB8AC3E}">
        <p14:creationId xmlns:p14="http://schemas.microsoft.com/office/powerpoint/2010/main" val="54394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y-GB" dirty="0"/>
              <a:t>These are the reductions for each full year</a:t>
            </a:r>
          </a:p>
          <a:p>
            <a:pPr marL="171450" indent="-171450">
              <a:buFont typeface="Arial" panose="020B0604020202020204" pitchFamily="34" charset="0"/>
              <a:buChar char="•"/>
            </a:pPr>
            <a:r>
              <a:rPr lang="cy-GB" dirty="0"/>
              <a:t>Actual reduction based on exact number of years and days early. </a:t>
            </a:r>
          </a:p>
          <a:p>
            <a:pPr marL="171450" indent="-171450">
              <a:buFont typeface="Arial" panose="020B0604020202020204" pitchFamily="34" charset="0"/>
              <a:buChar char="•"/>
            </a:pPr>
            <a:r>
              <a:rPr lang="cy-GB" dirty="0"/>
              <a:t>You will only have an automatic lump sum if you joined before 1 April 2009 </a:t>
            </a:r>
          </a:p>
          <a:p>
            <a:pPr marL="171450" indent="-171450">
              <a:buFont typeface="Arial" panose="020B0604020202020204" pitchFamily="34" charset="0"/>
              <a:buChar char="•"/>
            </a:pPr>
            <a:r>
              <a:rPr lang="cy-GB" dirty="0"/>
              <a:t>Final salary benefits can be paid without reduction earlier than CARE benefits (age 65 instead of State Pension Age). The Rule of 85 means that some members’ pre 1 April 2008 benefits can be paid earlier. </a:t>
            </a:r>
          </a:p>
          <a:p>
            <a:pPr marL="171450" indent="-171450">
              <a:buFont typeface="Arial" panose="020B0604020202020204" pitchFamily="34" charset="0"/>
              <a:buChar char="•"/>
            </a:pPr>
            <a:r>
              <a:rPr lang="cy-GB" dirty="0"/>
              <a:t>You may have 2 or 3 different Normal Pension Ages and so 2 or 3 different % reductions will apply to different parts of your pension</a:t>
            </a:r>
          </a:p>
          <a:p>
            <a:pPr marL="171450" indent="-171450">
              <a:buFont typeface="Arial" panose="020B0604020202020204" pitchFamily="34" charset="0"/>
              <a:buChar char="•"/>
            </a:pPr>
            <a:r>
              <a:rPr lang="cy-GB" dirty="0"/>
              <a:t>You can see the reductions that would apply to your pension by [requesting an early retirement estimate / using the modeller on the member portal] </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20</a:t>
            </a:fld>
            <a:endParaRPr lang="en-GB"/>
          </a:p>
        </p:txBody>
      </p:sp>
    </p:spTree>
    <p:extLst>
      <p:ext uri="{BB962C8B-B14F-4D97-AF65-F5344CB8AC3E}">
        <p14:creationId xmlns:p14="http://schemas.microsoft.com/office/powerpoint/2010/main" val="2051658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21</a:t>
            </a:fld>
            <a:endParaRPr lang="en-GB"/>
          </a:p>
        </p:txBody>
      </p:sp>
    </p:spTree>
    <p:extLst>
      <p:ext uri="{BB962C8B-B14F-4D97-AF65-F5344CB8AC3E}">
        <p14:creationId xmlns:p14="http://schemas.microsoft.com/office/powerpoint/2010/main" val="3280842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Normal minimum pension age will increase from 55 to 57 from April 2028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will apply to flexible retirement and redundancy/efficiency retirements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22</a:t>
            </a:fld>
            <a:endParaRPr lang="en-GB"/>
          </a:p>
        </p:txBody>
      </p:sp>
    </p:spTree>
    <p:extLst>
      <p:ext uri="{BB962C8B-B14F-4D97-AF65-F5344CB8AC3E}">
        <p14:creationId xmlns:p14="http://schemas.microsoft.com/office/powerpoint/2010/main" val="964223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satisfy these two requirements, you are entitled to an ill health pension</a:t>
            </a:r>
          </a:p>
          <a:p>
            <a:r>
              <a:rPr lang="en-GB" dirty="0"/>
              <a:t>Active member - your pension may be increased (‘enhanced’), depending on how ill you are.</a:t>
            </a:r>
          </a:p>
        </p:txBody>
      </p:sp>
      <p:sp>
        <p:nvSpPr>
          <p:cNvPr id="4" name="Slide Number Placeholder 3"/>
          <p:cNvSpPr>
            <a:spLocks noGrp="1"/>
          </p:cNvSpPr>
          <p:nvPr>
            <p:ph type="sldNum" sz="quarter" idx="5"/>
          </p:nvPr>
        </p:nvSpPr>
        <p:spPr/>
        <p:txBody>
          <a:bodyPr/>
          <a:lstStyle/>
          <a:p>
            <a:fld id="{31A0DC62-F792-419E-9599-454A67565114}" type="slidenum">
              <a:rPr lang="en-GB" smtClean="0"/>
              <a:t>23</a:t>
            </a:fld>
            <a:endParaRPr lang="en-GB"/>
          </a:p>
        </p:txBody>
      </p:sp>
    </p:spTree>
    <p:extLst>
      <p:ext uri="{BB962C8B-B14F-4D97-AF65-F5344CB8AC3E}">
        <p14:creationId xmlns:p14="http://schemas.microsoft.com/office/powerpoint/2010/main" val="131565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satisfy these two requirements, you are entitled to an ill health pension</a:t>
            </a:r>
          </a:p>
          <a:p>
            <a:r>
              <a:rPr lang="en-GB" dirty="0"/>
              <a:t>Your pension may be increased (‘enhanced’), depending on how ill you are.</a:t>
            </a:r>
          </a:p>
        </p:txBody>
      </p:sp>
      <p:sp>
        <p:nvSpPr>
          <p:cNvPr id="4" name="Slide Number Placeholder 3"/>
          <p:cNvSpPr>
            <a:spLocks noGrp="1"/>
          </p:cNvSpPr>
          <p:nvPr>
            <p:ph type="sldNum" sz="quarter" idx="5"/>
          </p:nvPr>
        </p:nvSpPr>
        <p:spPr/>
        <p:txBody>
          <a:bodyPr/>
          <a:lstStyle/>
          <a:p>
            <a:fld id="{31A0DC62-F792-419E-9599-454A67565114}" type="slidenum">
              <a:rPr lang="en-GB" smtClean="0"/>
              <a:t>24</a:t>
            </a:fld>
            <a:endParaRPr lang="en-GB"/>
          </a:p>
        </p:txBody>
      </p:sp>
    </p:spTree>
    <p:extLst>
      <p:ext uri="{BB962C8B-B14F-4D97-AF65-F5344CB8AC3E}">
        <p14:creationId xmlns:p14="http://schemas.microsoft.com/office/powerpoint/2010/main" val="2462967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Active member - Different levels of pension are paid depending on how severe your condition is and how likely you are to be able to return to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Deferred member - If you satisfy the conditions, your deferred pension would be paid immediately, without reduction for early payment, but with no enhancement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25</a:t>
            </a:fld>
            <a:endParaRPr lang="en-GB"/>
          </a:p>
        </p:txBody>
      </p:sp>
    </p:spTree>
    <p:extLst>
      <p:ext uri="{BB962C8B-B14F-4D97-AF65-F5344CB8AC3E}">
        <p14:creationId xmlns:p14="http://schemas.microsoft.com/office/powerpoint/2010/main" val="2032417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Members can swap pension for lump sum whatever type of retirement they are taking – voluntary, flexible, redundancy, ill health</a:t>
            </a:r>
          </a:p>
          <a:p>
            <a:pPr marL="171450" indent="-171450">
              <a:buFont typeface="Arial" panose="020B0604020202020204" pitchFamily="34" charset="0"/>
              <a:buChar char="•"/>
            </a:pPr>
            <a:r>
              <a:rPr lang="en-GB" dirty="0"/>
              <a:t>For every £1 of yearly pension you give up, you get £12 extra tax-free cash</a:t>
            </a:r>
          </a:p>
          <a:p>
            <a:pPr marL="171450" indent="-171450">
              <a:buFont typeface="Arial" panose="020B0604020202020204" pitchFamily="34" charset="0"/>
              <a:buChar char="•"/>
            </a:pPr>
            <a:r>
              <a:rPr lang="en-GB" dirty="0"/>
              <a:t>Members who joined the LGPS before 1 April 2009 have an automatic lump sum. They can still use this option to increase their lump sum</a:t>
            </a:r>
          </a:p>
          <a:p>
            <a:pPr marL="171450" indent="-171450">
              <a:buFont typeface="Arial" panose="020B0604020202020204" pitchFamily="34" charset="0"/>
              <a:buChar char="•"/>
            </a:pPr>
            <a:r>
              <a:rPr lang="en-GB" dirty="0"/>
              <a:t>Scan the QR code to visit the lump sum calculator on the national member website</a:t>
            </a:r>
          </a:p>
          <a:p>
            <a:pPr marL="171450" indent="-171450">
              <a:buFont typeface="Arial" panose="020B0604020202020204" pitchFamily="34" charset="0"/>
              <a:buChar char="•"/>
            </a:pPr>
            <a:r>
              <a:rPr lang="en-GB" dirty="0"/>
              <a:t>Your standard and maximum lump sum figures will be given to you by your pension fund as part of your retirement pack</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26</a:t>
            </a:fld>
            <a:endParaRPr lang="en-GB"/>
          </a:p>
        </p:txBody>
      </p:sp>
    </p:spTree>
    <p:extLst>
      <p:ext uri="{BB962C8B-B14F-4D97-AF65-F5344CB8AC3E}">
        <p14:creationId xmlns:p14="http://schemas.microsoft.com/office/powerpoint/2010/main" val="72054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Your annual statement is an annual update on how your pension is growing – as an active member, you should receive one by 31 August each year</a:t>
            </a:r>
          </a:p>
          <a:p>
            <a:pPr marL="171450" indent="-171450">
              <a:buFont typeface="Arial" panose="020B0604020202020204" pitchFamily="34" charset="0"/>
              <a:buChar char="•"/>
            </a:pPr>
            <a:r>
              <a:rPr lang="en-GB" dirty="0"/>
              <a:t>It gives you the current value of your benefits and a projection to your Normal Pension Age</a:t>
            </a:r>
          </a:p>
          <a:p>
            <a:pPr marL="171450" indent="-171450">
              <a:buFont typeface="Arial" panose="020B0604020202020204" pitchFamily="34" charset="0"/>
              <a:buChar char="•"/>
            </a:pPr>
            <a:r>
              <a:rPr lang="en-GB" dirty="0"/>
              <a:t>Your statement also provides estimates of the death grant and partner’s pension that would be paid if you die as an active member</a:t>
            </a:r>
          </a:p>
          <a:p>
            <a:pPr marL="171450" indent="-171450">
              <a:buFont typeface="Arial" panose="020B0604020202020204" pitchFamily="34" charset="0"/>
              <a:buChar char="•"/>
            </a:pPr>
            <a:r>
              <a:rPr lang="en-GB" dirty="0"/>
              <a:t>Reminder – keep expression of wish for death grant up to date </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27</a:t>
            </a:fld>
            <a:endParaRPr lang="en-GB"/>
          </a:p>
        </p:txBody>
      </p:sp>
    </p:spTree>
    <p:extLst>
      <p:ext uri="{BB962C8B-B14F-4D97-AF65-F5344CB8AC3E}">
        <p14:creationId xmlns:p14="http://schemas.microsoft.com/office/powerpoint/2010/main" val="2924002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is important to check your statement each year</a:t>
            </a:r>
          </a:p>
          <a:p>
            <a:pPr marL="171450" indent="-171450">
              <a:buFont typeface="Arial" panose="020B0604020202020204" pitchFamily="34" charset="0"/>
              <a:buChar char="•"/>
            </a:pPr>
            <a:r>
              <a:rPr lang="en-GB" dirty="0"/>
              <a:t>The figures in your statement are based on what has been provided by your employer, [please contact your employer / the pension fund by **/** date if you think any details are incorrect]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[Signpost to where members can access their annual statement and obtain support </a:t>
            </a:r>
            <a:r>
              <a:rPr lang="en-GB" dirty="0" err="1"/>
              <a:t>i.e</a:t>
            </a:r>
            <a:r>
              <a:rPr lang="en-GB" dirty="0"/>
              <a:t> portal, guides, video etc]</a:t>
            </a:r>
          </a:p>
          <a:p>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28</a:t>
            </a:fld>
            <a:endParaRPr lang="en-GB"/>
          </a:p>
        </p:txBody>
      </p:sp>
    </p:spTree>
    <p:extLst>
      <p:ext uri="{BB962C8B-B14F-4D97-AF65-F5344CB8AC3E}">
        <p14:creationId xmlns:p14="http://schemas.microsoft.com/office/powerpoint/2010/main" val="559184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29</a:t>
            </a:fld>
            <a:endParaRPr lang="en-GB"/>
          </a:p>
        </p:txBody>
      </p:sp>
    </p:spTree>
    <p:extLst>
      <p:ext uri="{BB962C8B-B14F-4D97-AF65-F5344CB8AC3E}">
        <p14:creationId xmlns:p14="http://schemas.microsoft.com/office/powerpoint/2010/main" val="362995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pension is a great way to save for retirement, and a public sector pension like the LGPS is one of the best.</a:t>
            </a:r>
          </a:p>
          <a:p>
            <a:endParaRPr lang="en-GB" dirty="0"/>
          </a:p>
          <a:p>
            <a:r>
              <a:rPr lang="en-GB" dirty="0"/>
              <a:t>So what is a pension? It is a way of saving for retirement that will pay you an income for life after you have finished working. </a:t>
            </a:r>
          </a:p>
          <a:p>
            <a:endParaRPr lang="en-GB" dirty="0"/>
          </a:p>
          <a:p>
            <a:r>
              <a:rPr lang="en-GB" dirty="0"/>
              <a:t>Pensions come in many shapes and sizes. Today we’ll be looking at the unique features and benefits of the LGPS.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3</a:t>
            </a:fld>
            <a:endParaRPr lang="en-GB"/>
          </a:p>
        </p:txBody>
      </p:sp>
    </p:spTree>
    <p:extLst>
      <p:ext uri="{BB962C8B-B14F-4D97-AF65-F5344CB8AC3E}">
        <p14:creationId xmlns:p14="http://schemas.microsoft.com/office/powerpoint/2010/main" val="2204347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[Funds should customise this slide to include the links most useful to members and what they can use them for]</a:t>
            </a:r>
          </a:p>
        </p:txBody>
      </p:sp>
      <p:sp>
        <p:nvSpPr>
          <p:cNvPr id="4" name="Slide Number Placeholder 3"/>
          <p:cNvSpPr>
            <a:spLocks noGrp="1"/>
          </p:cNvSpPr>
          <p:nvPr>
            <p:ph type="sldNum" sz="quarter" idx="5"/>
          </p:nvPr>
        </p:nvSpPr>
        <p:spPr/>
        <p:txBody>
          <a:bodyPr/>
          <a:lstStyle/>
          <a:p>
            <a:fld id="{31A0DC62-F792-419E-9599-454A67565114}" type="slidenum">
              <a:rPr lang="en-GB" smtClean="0"/>
              <a:t>30</a:t>
            </a:fld>
            <a:endParaRPr lang="en-GB"/>
          </a:p>
        </p:txBody>
      </p:sp>
    </p:spTree>
    <p:extLst>
      <p:ext uri="{BB962C8B-B14F-4D97-AF65-F5344CB8AC3E}">
        <p14:creationId xmlns:p14="http://schemas.microsoft.com/office/powerpoint/2010/main" val="91623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Rules set nationally in regulations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Unlike many public sector schemes, it is not administered nationally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11 funds across Scotland administer locally, in touch with what matters to the members in that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[Introduce your pension fund, plus which council is the administering authority and any local arrangements such as third-party administrator]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What does the administering authority do? Responsible for managing and administering the scheme </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4</a:t>
            </a:fld>
            <a:endParaRPr lang="en-GB"/>
          </a:p>
        </p:txBody>
      </p:sp>
    </p:spTree>
    <p:extLst>
      <p:ext uri="{BB962C8B-B14F-4D97-AF65-F5344CB8AC3E}">
        <p14:creationId xmlns:p14="http://schemas.microsoft.com/office/powerpoint/2010/main" val="340251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broadly three types of members – </a:t>
            </a:r>
          </a:p>
          <a:p>
            <a:r>
              <a:rPr lang="en-GB" dirty="0"/>
              <a:t>Active: currently paying into the scheme</a:t>
            </a:r>
          </a:p>
          <a:p>
            <a:r>
              <a:rPr lang="en-GB" dirty="0"/>
              <a:t>Pensioner: receiving benefits from the scheme (two groups: those who paid into the LGPS in the past and their partners or children who are receiving survivor pensions)</a:t>
            </a:r>
          </a:p>
          <a:p>
            <a:r>
              <a:rPr lang="en-GB" dirty="0"/>
              <a:t>Deferred: paid into the LGPS in the past and have not yet been paid their pension</a:t>
            </a:r>
          </a:p>
          <a:p>
            <a:endParaRPr lang="en-GB" dirty="0"/>
          </a:p>
          <a:p>
            <a:r>
              <a:rPr lang="en-GB" dirty="0"/>
              <a:t>Individuals have a separate pension account for each LG employment. One person could be more than one type of member – an active member could also be a pensioner member, for example.</a:t>
            </a:r>
          </a:p>
        </p:txBody>
      </p:sp>
      <p:sp>
        <p:nvSpPr>
          <p:cNvPr id="4" name="Slide Number Placeholder 3"/>
          <p:cNvSpPr>
            <a:spLocks noGrp="1"/>
          </p:cNvSpPr>
          <p:nvPr>
            <p:ph type="sldNum" sz="quarter" idx="5"/>
          </p:nvPr>
        </p:nvSpPr>
        <p:spPr/>
        <p:txBody>
          <a:bodyPr/>
          <a:lstStyle/>
          <a:p>
            <a:fld id="{31A0DC62-F792-419E-9599-454A67565114}" type="slidenum">
              <a:rPr lang="en-GB" smtClean="0"/>
              <a:t>5</a:t>
            </a:fld>
            <a:endParaRPr lang="en-GB"/>
          </a:p>
        </p:txBody>
      </p:sp>
    </p:spTree>
    <p:extLst>
      <p:ext uri="{BB962C8B-B14F-4D97-AF65-F5344CB8AC3E}">
        <p14:creationId xmlns:p14="http://schemas.microsoft.com/office/powerpoint/2010/main" val="4147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benefits you build up are based on your pay and how long you’re in the scheme. It is </a:t>
            </a:r>
            <a:r>
              <a:rPr lang="en-GB" b="1" dirty="0"/>
              <a:t>not like </a:t>
            </a:r>
            <a:r>
              <a:rPr lang="en-GB" b="0" dirty="0"/>
              <a:t>many schemes which are defined contribution schemes – build up benefits based on how much is paid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 investment risk associated with your core pension savings</a:t>
            </a:r>
            <a:endParaRPr lang="en-GB" b="1" dirty="0"/>
          </a:p>
          <a:p>
            <a:endParaRPr lang="en-GB" dirty="0"/>
          </a:p>
          <a:p>
            <a:r>
              <a:rPr lang="en-GB" dirty="0"/>
              <a:t>The national rules and regulations of the scheme guarantee that the pension you build up will be paid to you, whatever happens i.e. stock market crashes etc</a:t>
            </a:r>
          </a:p>
          <a:p>
            <a:endParaRPr lang="en-GB" dirty="0"/>
          </a:p>
          <a:p>
            <a:r>
              <a:rPr lang="en-GB" dirty="0"/>
              <a:t>Both you and your employer pay into the local fund – these contributions do not relate to your benefits, they are how the Scheme is paid for (along with investment growth)</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6</a:t>
            </a:fld>
            <a:endParaRPr lang="en-GB"/>
          </a:p>
        </p:txBody>
      </p:sp>
    </p:spTree>
    <p:extLst>
      <p:ext uri="{BB962C8B-B14F-4D97-AF65-F5344CB8AC3E}">
        <p14:creationId xmlns:p14="http://schemas.microsoft.com/office/powerpoint/2010/main" val="318421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2015 the LGPS has been a career average scheme. Members who paid in before built up final salary benefits. We’ll explain that in more detail later in this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 year 1/49</a:t>
            </a:r>
            <a:r>
              <a:rPr lang="en-GB" baseline="30000" dirty="0"/>
              <a:t>th</a:t>
            </a:r>
            <a:r>
              <a:rPr lang="en-GB" dirty="0"/>
              <a:t> of your pensionable pay is added into your ‘pension account’ and increased annually for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retire, all these yearly ‘chunks’ are added together – and that’s the pension you get. It’s that simple…. More or less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7</a:t>
            </a:fld>
            <a:endParaRPr lang="en-GB"/>
          </a:p>
        </p:txBody>
      </p:sp>
    </p:spTree>
    <p:extLst>
      <p:ext uri="{BB962C8B-B14F-4D97-AF65-F5344CB8AC3E}">
        <p14:creationId xmlns:p14="http://schemas.microsoft.com/office/powerpoint/2010/main" val="208570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way to save for retirement</a:t>
            </a:r>
          </a:p>
          <a:p>
            <a:endParaRPr lang="en-GB" dirty="0"/>
          </a:p>
          <a:p>
            <a:r>
              <a:rPr lang="en-GB" dirty="0"/>
              <a:t>Cost effective and tax efficient</a:t>
            </a:r>
          </a:p>
          <a:p>
            <a:endParaRPr lang="en-GB" dirty="0"/>
          </a:p>
          <a:p>
            <a:r>
              <a:rPr lang="en-GB" dirty="0"/>
              <a:t>Flexible – you can take pension only or a mix of pension and a one-off tax-free lump sum when you retire</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8</a:t>
            </a:fld>
            <a:endParaRPr lang="en-GB"/>
          </a:p>
        </p:txBody>
      </p:sp>
    </p:spTree>
    <p:extLst>
      <p:ext uri="{BB962C8B-B14F-4D97-AF65-F5344CB8AC3E}">
        <p14:creationId xmlns:p14="http://schemas.microsoft.com/office/powerpoint/2010/main" val="36698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0" baseline="0" dirty="0">
                <a:cs typeface="Geneva" charset="0"/>
              </a:rPr>
              <a:t>The LGPS provides security for you and your family with:</a:t>
            </a:r>
          </a:p>
          <a:p>
            <a:pPr marL="171450" indent="-171450" eaLnBrk="1" hangingPunct="1">
              <a:spcBef>
                <a:spcPct val="0"/>
              </a:spcBef>
              <a:buFont typeface="Arial" panose="020B0604020202020204" pitchFamily="34" charset="0"/>
              <a:buChar char="•"/>
            </a:pPr>
            <a:r>
              <a:rPr lang="en-GB" altLang="en-US" b="0" baseline="0" dirty="0">
                <a:cs typeface="Geneva" charset="0"/>
              </a:rPr>
              <a:t>A death grant of three times your pay if you die as an active member – let us know who you would like any payment to go to by [completing an expression of wish form or updating these details online]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A pension paid for life to your spouse / civil partner / cohabiting partner and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Pensions for eligible children</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Ill health retirement at any age – more information on this later</a:t>
            </a:r>
            <a:endParaRPr lang="en-GB" b="0" dirty="0"/>
          </a:p>
        </p:txBody>
      </p:sp>
      <p:sp>
        <p:nvSpPr>
          <p:cNvPr id="4" name="Slide Number Placeholder 3"/>
          <p:cNvSpPr>
            <a:spLocks noGrp="1"/>
          </p:cNvSpPr>
          <p:nvPr>
            <p:ph type="sldNum" sz="quarter" idx="5"/>
          </p:nvPr>
        </p:nvSpPr>
        <p:spPr/>
        <p:txBody>
          <a:bodyPr/>
          <a:lstStyle/>
          <a:p>
            <a:fld id="{31A0DC62-F792-419E-9599-454A67565114}" type="slidenum">
              <a:rPr lang="en-GB" smtClean="0"/>
              <a:t>9</a:t>
            </a:fld>
            <a:endParaRPr lang="en-GB"/>
          </a:p>
        </p:txBody>
      </p:sp>
    </p:spTree>
    <p:extLst>
      <p:ext uri="{BB962C8B-B14F-4D97-AF65-F5344CB8AC3E}">
        <p14:creationId xmlns:p14="http://schemas.microsoft.com/office/powerpoint/2010/main" val="2139731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
        <p:nvSpPr>
          <p:cNvPr id="9" name="Rectangle 8">
            <a:extLst>
              <a:ext uri="{FF2B5EF4-FFF2-40B4-BE49-F238E27FC236}">
                <a16:creationId xmlns:a16="http://schemas.microsoft.com/office/drawing/2014/main" id="{165163FF-0DF0-A267-8380-535E6B7583B2}"/>
              </a:ext>
            </a:extLst>
          </p:cNvPr>
          <p:cNvSpPr/>
          <p:nvPr userDrawn="1"/>
        </p:nvSpPr>
        <p:spPr>
          <a:xfrm>
            <a:off x="0" y="5967053"/>
            <a:ext cx="9144000" cy="890947"/>
          </a:xfrm>
          <a:prstGeom prst="rect">
            <a:avLst/>
          </a:prstGeom>
          <a:solidFill>
            <a:srgbClr val="633B71"/>
          </a:solidFill>
          <a:ln>
            <a:solidFill>
              <a:srgbClr val="633B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D4EC055-08E5-9F88-DFA2-740757733DC3}"/>
              </a:ext>
            </a:extLst>
          </p:cNvPr>
          <p:cNvPicPr>
            <a:picLocks noChangeAspect="1"/>
          </p:cNvPicPr>
          <p:nvPr userDrawn="1"/>
        </p:nvPicPr>
        <p:blipFill>
          <a:blip r:embed="rId2"/>
          <a:stretch>
            <a:fillRect/>
          </a:stretch>
        </p:blipFill>
        <p:spPr>
          <a:xfrm>
            <a:off x="6668344" y="5396857"/>
            <a:ext cx="2013539" cy="531995"/>
          </a:xfrm>
          <a:prstGeom prst="rect">
            <a:avLst/>
          </a:prstGeom>
        </p:spPr>
      </p:pic>
    </p:spTree>
    <p:extLst>
      <p:ext uri="{BB962C8B-B14F-4D97-AF65-F5344CB8AC3E}">
        <p14:creationId xmlns:p14="http://schemas.microsoft.com/office/powerpoint/2010/main" val="262568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00178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8207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426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EDDBD-CE6C-4170-8016-5F012B3A342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84152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BEDDBD-CE6C-4170-8016-5F012B3A342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558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BEDDBD-CE6C-4170-8016-5F012B3A3424}" type="datetimeFigureOut">
              <a:rPr lang="en-GB" smtClean="0"/>
              <a:t>28/08/2024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77068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EDDBD-CE6C-4170-8016-5F012B3A3424}" type="datetimeFigureOut">
              <a:rPr lang="en-GB" smtClean="0"/>
              <a:t>28/08/2024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01612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EDDBD-CE6C-4170-8016-5F012B3A3424}" type="datetimeFigureOut">
              <a:rPr lang="en-GB" smtClean="0"/>
              <a:t>28/08/2024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2172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47853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4432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EDDBD-CE6C-4170-8016-5F012B3A3424}" type="datetimeFigureOut">
              <a:rPr lang="en-GB" smtClean="0"/>
              <a:t>28/08/2024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97E5-BADB-422D-9CC6-911AB6538096}" type="slidenum">
              <a:rPr lang="en-GB" smtClean="0"/>
              <a:t>‹#›</a:t>
            </a:fld>
            <a:endParaRPr lang="en-GB"/>
          </a:p>
        </p:txBody>
      </p:sp>
      <p:sp>
        <p:nvSpPr>
          <p:cNvPr id="11" name="Rectangle 10">
            <a:extLst>
              <a:ext uri="{FF2B5EF4-FFF2-40B4-BE49-F238E27FC236}">
                <a16:creationId xmlns:a16="http://schemas.microsoft.com/office/drawing/2014/main" id="{79A434B6-EBE5-2464-37FB-6F998CFA2E1A}"/>
              </a:ext>
            </a:extLst>
          </p:cNvPr>
          <p:cNvSpPr/>
          <p:nvPr userDrawn="1"/>
        </p:nvSpPr>
        <p:spPr>
          <a:xfrm>
            <a:off x="0" y="5967053"/>
            <a:ext cx="9144000" cy="890947"/>
          </a:xfrm>
          <a:prstGeom prst="rect">
            <a:avLst/>
          </a:prstGeom>
          <a:solidFill>
            <a:srgbClr val="633B71"/>
          </a:solidFill>
          <a:ln>
            <a:solidFill>
              <a:srgbClr val="633B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56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lgpsmember.org/help-and-support/tools-and-calculators/buy-extra-pension-calculator/"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scotlgpsmember.org/help-and-support/tools-and-calculators/buy-extra-pension-calculator/"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player.vimeo.com/video/869563156?app_id=122963"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register.fca.org.uk/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hyperlink" Target="https://www.fca.org.uk/consumers/warning-list-unauthorised-firm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scotlgpsregs.org/help-and-support/tools-and-calculators/lump-sum-calculator/"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www.scotlgpsmember.org/help-and-support/tools-and-calculators/lump-sum-calculato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scotlgpsmember.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1C9FF-3E69-224C-D530-44DB50AE2E24}"/>
              </a:ext>
            </a:extLst>
          </p:cNvPr>
          <p:cNvSpPr>
            <a:spLocks noGrp="1"/>
          </p:cNvSpPr>
          <p:nvPr>
            <p:ph idx="1"/>
          </p:nvPr>
        </p:nvSpPr>
        <p:spPr>
          <a:xfrm>
            <a:off x="4061362" y="4227616"/>
            <a:ext cx="4453988" cy="522514"/>
          </a:xfrm>
        </p:spPr>
        <p:txBody>
          <a:bodyPr/>
          <a:lstStyle/>
          <a:p>
            <a:pPr marL="0" indent="0">
              <a:buNone/>
            </a:pPr>
            <a:r>
              <a:rPr lang="en-GB" dirty="0">
                <a:highlight>
                  <a:srgbClr val="FFFF00"/>
                </a:highlight>
              </a:rPr>
              <a:t>Fund details</a:t>
            </a:r>
          </a:p>
        </p:txBody>
      </p:sp>
      <p:pic>
        <p:nvPicPr>
          <p:cNvPr id="4" name="Picture 3">
            <a:extLst>
              <a:ext uri="{FF2B5EF4-FFF2-40B4-BE49-F238E27FC236}">
                <a16:creationId xmlns:a16="http://schemas.microsoft.com/office/drawing/2014/main" id="{5B277455-BBC8-8B98-A39F-B41C05151990}"/>
              </a:ext>
            </a:extLst>
          </p:cNvPr>
          <p:cNvPicPr>
            <a:picLocks noChangeAspect="1"/>
          </p:cNvPicPr>
          <p:nvPr/>
        </p:nvPicPr>
        <p:blipFill>
          <a:blip r:embed="rId3"/>
          <a:stretch>
            <a:fillRect/>
          </a:stretch>
        </p:blipFill>
        <p:spPr>
          <a:xfrm>
            <a:off x="1107060" y="1448782"/>
            <a:ext cx="6665340" cy="2441309"/>
          </a:xfrm>
          <a:prstGeom prst="rect">
            <a:avLst/>
          </a:prstGeom>
        </p:spPr>
      </p:pic>
    </p:spTree>
    <p:extLst>
      <p:ext uri="{BB962C8B-B14F-4D97-AF65-F5344CB8AC3E}">
        <p14:creationId xmlns:p14="http://schemas.microsoft.com/office/powerpoint/2010/main" val="253899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7456E1-BFB7-6D54-1ED3-88247AA8D06C}"/>
              </a:ext>
            </a:extLst>
          </p:cNvPr>
          <p:cNvSpPr txBox="1"/>
          <p:nvPr/>
        </p:nvSpPr>
        <p:spPr>
          <a:xfrm>
            <a:off x="345688" y="604197"/>
            <a:ext cx="8529950" cy="584775"/>
          </a:xfrm>
          <a:prstGeom prst="rect">
            <a:avLst/>
          </a:prstGeom>
          <a:noFill/>
        </p:spPr>
        <p:txBody>
          <a:bodyPr wrap="square">
            <a:spAutoFit/>
          </a:bodyPr>
          <a:lstStyle/>
          <a:p>
            <a:r>
              <a:rPr lang="en-GB" sz="3200" b="1" dirty="0">
                <a:solidFill>
                  <a:schemeClr val="accent2"/>
                </a:solidFill>
                <a:effectLst/>
                <a:latin typeface="Nunito" pitchFamily="2" charset="0"/>
                <a:ea typeface="Calibri" panose="020F0502020204030204" pitchFamily="34" charset="0"/>
                <a:cs typeface="Times New Roman" panose="02020603050405020304" pitchFamily="18" charset="0"/>
              </a:rPr>
              <a:t>What does it cost?</a:t>
            </a:r>
            <a:endParaRPr lang="en-GB" sz="3200" b="1" dirty="0">
              <a:solidFill>
                <a:schemeClr val="accent2"/>
              </a:solidFill>
              <a:latin typeface="Franklin Gothic Medium" panose="020B0603020102020204" pitchFamily="34" charset="0"/>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68EDE44-CDC6-5F40-DDCF-A79D4F8C0494}"/>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077640" y="2878089"/>
            <a:ext cx="3330594" cy="1876391"/>
          </a:xfrm>
          <a:prstGeom prst="roundRect">
            <a:avLst>
              <a:gd name="adj" fmla="val 5060"/>
            </a:avLst>
          </a:prstGeom>
          <a:noFill/>
          <a:ln>
            <a:noFill/>
          </a:ln>
        </p:spPr>
      </p:pic>
      <p:sp>
        <p:nvSpPr>
          <p:cNvPr id="4" name="TextBox 3">
            <a:extLst>
              <a:ext uri="{FF2B5EF4-FFF2-40B4-BE49-F238E27FC236}">
                <a16:creationId xmlns:a16="http://schemas.microsoft.com/office/drawing/2014/main" id="{73216EAD-44C9-1543-6572-72888EB85D32}"/>
              </a:ext>
            </a:extLst>
          </p:cNvPr>
          <p:cNvSpPr txBox="1"/>
          <p:nvPr/>
        </p:nvSpPr>
        <p:spPr>
          <a:xfrm>
            <a:off x="345688" y="1399467"/>
            <a:ext cx="8798312" cy="1097736"/>
          </a:xfrm>
          <a:prstGeom prst="rect">
            <a:avLst/>
          </a:prstGeom>
          <a:noFill/>
        </p:spPr>
        <p:txBody>
          <a:bodyPr wrap="square">
            <a:spAutoFit/>
          </a:bodyPr>
          <a:lstStyle/>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Average contribution rate based on five pay bands in the table below</a:t>
            </a:r>
          </a:p>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Sam earns £30,000 a year, so has a contribution rate of 5.7%. </a:t>
            </a:r>
          </a:p>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The monthly cost would be £142.50, but with tax relief the net cost is </a:t>
            </a:r>
            <a:r>
              <a:rPr lang="en-GB" sz="1800" b="1" dirty="0">
                <a:solidFill>
                  <a:srgbClr val="000000"/>
                </a:solidFill>
                <a:effectLst/>
                <a:latin typeface="Nunito" pitchFamily="2" charset="0"/>
                <a:ea typeface="Calibri" panose="020F0502020204030204" pitchFamily="34" charset="0"/>
                <a:cs typeface="Times New Roman" panose="02020603050405020304" pitchFamily="18" charset="0"/>
              </a:rPr>
              <a:t>£112.58.</a:t>
            </a:r>
          </a:p>
        </p:txBody>
      </p:sp>
      <p:graphicFrame>
        <p:nvGraphicFramePr>
          <p:cNvPr id="7" name="Table 6">
            <a:extLst>
              <a:ext uri="{FF2B5EF4-FFF2-40B4-BE49-F238E27FC236}">
                <a16:creationId xmlns:a16="http://schemas.microsoft.com/office/drawing/2014/main" id="{B5ECFD8F-1412-6877-2C44-383C74A75A36}"/>
              </a:ext>
            </a:extLst>
          </p:cNvPr>
          <p:cNvGraphicFramePr>
            <a:graphicFrameLocks/>
          </p:cNvGraphicFramePr>
          <p:nvPr>
            <p:extLst>
              <p:ext uri="{D42A27DB-BD31-4B8C-83A1-F6EECF244321}">
                <p14:modId xmlns:p14="http://schemas.microsoft.com/office/powerpoint/2010/main" val="1327885266"/>
              </p:ext>
            </p:extLst>
          </p:nvPr>
        </p:nvGraphicFramePr>
        <p:xfrm>
          <a:off x="431799" y="2795569"/>
          <a:ext cx="3992574" cy="2041432"/>
        </p:xfrm>
        <a:graphic>
          <a:graphicData uri="http://schemas.openxmlformats.org/drawingml/2006/table">
            <a:tbl>
              <a:tblPr firstRow="1" bandRow="1">
                <a:tableStyleId>{5C22544A-7EE6-4342-B048-85BDC9FD1C3A}</a:tableStyleId>
              </a:tblPr>
              <a:tblGrid>
                <a:gridCol w="2243952">
                  <a:extLst>
                    <a:ext uri="{9D8B030D-6E8A-4147-A177-3AD203B41FA5}">
                      <a16:colId xmlns:a16="http://schemas.microsoft.com/office/drawing/2014/main" val="2763470734"/>
                    </a:ext>
                  </a:extLst>
                </a:gridCol>
                <a:gridCol w="1748622">
                  <a:extLst>
                    <a:ext uri="{9D8B030D-6E8A-4147-A177-3AD203B41FA5}">
                      <a16:colId xmlns:a16="http://schemas.microsoft.com/office/drawing/2014/main" val="697083295"/>
                    </a:ext>
                  </a:extLst>
                </a:gridCol>
              </a:tblGrid>
              <a:tr h="416572">
                <a:tc>
                  <a:txBody>
                    <a:bodyPr/>
                    <a:lstStyle/>
                    <a:p>
                      <a:r>
                        <a:rPr lang="en-GB" sz="1400" dirty="0">
                          <a:solidFill>
                            <a:schemeClr val="bg1"/>
                          </a:solidFill>
                          <a:effectLst/>
                          <a:latin typeface="Nunito" pitchFamily="2" charset="0"/>
                          <a:cs typeface="Times New Roman" panose="02020603050405020304" pitchFamily="18" charset="0"/>
                        </a:rPr>
                        <a:t>Pensionable earnings</a:t>
                      </a:r>
                      <a:endParaRPr lang="en-US" sz="1400" dirty="0"/>
                    </a:p>
                  </a:txBody>
                  <a:tcPr anchor="ctr">
                    <a:solidFill>
                      <a:srgbClr val="4F7040"/>
                    </a:solidFill>
                  </a:tcPr>
                </a:tc>
                <a:tc>
                  <a:txBody>
                    <a:bodyPr/>
                    <a:lstStyle/>
                    <a:p>
                      <a:pPr algn="ctr"/>
                      <a:r>
                        <a:rPr lang="en-GB" sz="1400" dirty="0">
                          <a:solidFill>
                            <a:schemeClr val="bg1"/>
                          </a:solidFill>
                          <a:effectLst/>
                          <a:latin typeface="Nunito" pitchFamily="2" charset="0"/>
                          <a:ea typeface="Calibri" panose="020F0502020204030204" pitchFamily="34" charset="0"/>
                          <a:cs typeface="Times New Roman" panose="02020603050405020304" pitchFamily="18" charset="0"/>
                        </a:rPr>
                        <a:t>Contribution rate</a:t>
                      </a:r>
                      <a:endParaRPr lang="en-US" sz="1400" dirty="0"/>
                    </a:p>
                  </a:txBody>
                  <a:tcPr anchor="ctr">
                    <a:solidFill>
                      <a:srgbClr val="4F7040"/>
                    </a:solidFill>
                  </a:tcPr>
                </a:tc>
                <a:extLst>
                  <a:ext uri="{0D108BD9-81ED-4DB2-BD59-A6C34878D82A}">
                    <a16:rowId xmlns:a16="http://schemas.microsoft.com/office/drawing/2014/main" val="698011480"/>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Up to £27,000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5.5%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3925172880"/>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From £27,001 to £33,000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7.25%</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12843485"/>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From £33,001 to £45,300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8.5%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587188328"/>
                  </a:ext>
                </a:extLst>
              </a:tr>
              <a:tr h="324972">
                <a:tc>
                  <a:txBody>
                    <a:bodyPr/>
                    <a:lstStyle/>
                    <a:p>
                      <a:r>
                        <a:rPr lang="en-GB" sz="1400" dirty="0">
                          <a:solidFill>
                            <a:srgbClr val="000000"/>
                          </a:solidFill>
                          <a:effectLst/>
                          <a:latin typeface="Nunito" pitchFamily="2" charset="0"/>
                          <a:cs typeface="Times New Roman" panose="02020603050405020304" pitchFamily="18" charset="0"/>
                        </a:rPr>
                        <a:t>From £45,301 to £60,400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9.5%</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2600413890"/>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cs typeface="Times New Roman" panose="02020603050405020304" pitchFamily="18" charset="0"/>
                        </a:rPr>
                        <a:t>Above £60,401</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12%</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16" name="TextBox 15">
            <a:extLst>
              <a:ext uri="{FF2B5EF4-FFF2-40B4-BE49-F238E27FC236}">
                <a16:creationId xmlns:a16="http://schemas.microsoft.com/office/drawing/2014/main" id="{2C519737-A37C-001C-2D0D-501EC9D94200}"/>
              </a:ext>
            </a:extLst>
          </p:cNvPr>
          <p:cNvSpPr txBox="1"/>
          <p:nvPr/>
        </p:nvSpPr>
        <p:spPr>
          <a:xfrm>
            <a:off x="431799" y="5135367"/>
            <a:ext cx="4070368" cy="646331"/>
          </a:xfrm>
          <a:prstGeom prst="rect">
            <a:avLst/>
          </a:prstGeom>
          <a:noFill/>
        </p:spPr>
        <p:txBody>
          <a:bodyPr wrap="square">
            <a:spAutoFit/>
          </a:bodyPr>
          <a:lstStyle/>
          <a:p>
            <a:pPr algn="ct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Your employer also contributes towards your pension</a:t>
            </a:r>
            <a:r>
              <a:rPr kumimoji="0" lang="en-GB" sz="1800" b="0" i="0" u="none" strike="noStrike" kern="1200" cap="none" spc="0" normalizeH="0" baseline="0" noProof="0" dirty="0">
                <a:ln>
                  <a:noFill/>
                </a:ln>
                <a:solidFill>
                  <a:srgbClr val="000000"/>
                </a:solidFill>
                <a:effectLst/>
                <a:uLnTx/>
                <a:uFillTx/>
                <a:latin typeface="Franklin Gothic Book"/>
                <a:ea typeface="+mn-ea"/>
                <a:cs typeface="+mn-cs"/>
              </a:rPr>
              <a:t> </a:t>
            </a:r>
            <a:endParaRPr lang="en-GB" dirty="0"/>
          </a:p>
        </p:txBody>
      </p:sp>
      <p:sp>
        <p:nvSpPr>
          <p:cNvPr id="19" name="Content Placeholder 4">
            <a:extLst>
              <a:ext uri="{FF2B5EF4-FFF2-40B4-BE49-F238E27FC236}">
                <a16:creationId xmlns:a16="http://schemas.microsoft.com/office/drawing/2014/main" id="{E782EEBB-6C45-A15B-724A-94A73E8895B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Tree>
    <p:extLst>
      <p:ext uri="{BB962C8B-B14F-4D97-AF65-F5344CB8AC3E}">
        <p14:creationId xmlns:p14="http://schemas.microsoft.com/office/powerpoint/2010/main" val="403936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88E95F1-996E-1913-E751-CBD2C8369937}"/>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751217" y="2220369"/>
            <a:ext cx="2813179" cy="1876391"/>
          </a:xfrm>
          <a:prstGeom prst="roundRect">
            <a:avLst>
              <a:gd name="adj" fmla="val 4724"/>
            </a:avLst>
          </a:prstGeom>
          <a:noFill/>
          <a:ln>
            <a:noFill/>
          </a:ln>
        </p:spPr>
      </p:pic>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Did you know…</a:t>
            </a:r>
            <a:endParaRPr lang="en-GB" sz="3200" b="1" dirty="0">
              <a:solidFill>
                <a:schemeClr val="accent2"/>
              </a:solidFill>
              <a:latin typeface="Franklin Gothic Medium" panose="020B0603020102020204" pitchFamily="34" charset="0"/>
            </a:endParaRPr>
          </a:p>
        </p:txBody>
      </p:sp>
      <p:sp>
        <p:nvSpPr>
          <p:cNvPr id="30" name="TextBox 29">
            <a:extLst>
              <a:ext uri="{FF2B5EF4-FFF2-40B4-BE49-F238E27FC236}">
                <a16:creationId xmlns:a16="http://schemas.microsoft.com/office/drawing/2014/main" id="{1D89F64A-52CF-0A8A-D503-71AFB3C0066A}"/>
              </a:ext>
            </a:extLst>
          </p:cNvPr>
          <p:cNvSpPr txBox="1"/>
          <p:nvPr/>
        </p:nvSpPr>
        <p:spPr>
          <a:xfrm>
            <a:off x="5743879" y="4551664"/>
            <a:ext cx="2985692"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Howard’s salary £24,500</a:t>
            </a:r>
            <a:endParaRPr lang="en-GB" dirty="0"/>
          </a:p>
        </p:txBody>
      </p:sp>
      <p:sp>
        <p:nvSpPr>
          <p:cNvPr id="33" name="TextBox 32">
            <a:extLst>
              <a:ext uri="{FF2B5EF4-FFF2-40B4-BE49-F238E27FC236}">
                <a16:creationId xmlns:a16="http://schemas.microsoft.com/office/drawing/2014/main" id="{4F510209-453F-E75F-3563-64C4681F1D88}"/>
              </a:ext>
            </a:extLst>
          </p:cNvPr>
          <p:cNvSpPr txBox="1"/>
          <p:nvPr/>
        </p:nvSpPr>
        <p:spPr>
          <a:xfrm>
            <a:off x="398704" y="2264266"/>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Contribution rate</a:t>
            </a:r>
            <a:endParaRPr lang="en-GB" dirty="0"/>
          </a:p>
        </p:txBody>
      </p:sp>
      <p:sp>
        <p:nvSpPr>
          <p:cNvPr id="34" name="TextBox 33">
            <a:extLst>
              <a:ext uri="{FF2B5EF4-FFF2-40B4-BE49-F238E27FC236}">
                <a16:creationId xmlns:a16="http://schemas.microsoft.com/office/drawing/2014/main" id="{52191022-EB5C-27C7-7A09-4A88295A4B0E}"/>
              </a:ext>
            </a:extLst>
          </p:cNvPr>
          <p:cNvSpPr txBox="1"/>
          <p:nvPr/>
        </p:nvSpPr>
        <p:spPr>
          <a:xfrm>
            <a:off x="356237" y="3371022"/>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Yearly pension build up</a:t>
            </a:r>
            <a:endParaRPr lang="en-GB" dirty="0"/>
          </a:p>
        </p:txBody>
      </p:sp>
      <p:sp>
        <p:nvSpPr>
          <p:cNvPr id="35" name="TextBox 34">
            <a:extLst>
              <a:ext uri="{FF2B5EF4-FFF2-40B4-BE49-F238E27FC236}">
                <a16:creationId xmlns:a16="http://schemas.microsoft.com/office/drawing/2014/main" id="{58DD941D-0D65-6EDC-EBEE-F5CC97504775}"/>
              </a:ext>
            </a:extLst>
          </p:cNvPr>
          <p:cNvSpPr txBox="1"/>
          <p:nvPr/>
        </p:nvSpPr>
        <p:spPr>
          <a:xfrm>
            <a:off x="356237" y="4314581"/>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Death in service lump sum</a:t>
            </a:r>
            <a:endParaRPr lang="en-GB" dirty="0"/>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…in times of financial hardship, you can join the 50/50 section of the scheme?</a:t>
            </a:r>
            <a:endParaRPr lang="en-GB" dirty="0"/>
          </a:p>
        </p:txBody>
      </p:sp>
      <p:sp>
        <p:nvSpPr>
          <p:cNvPr id="2" name="TextBox 1">
            <a:extLst>
              <a:ext uri="{FF2B5EF4-FFF2-40B4-BE49-F238E27FC236}">
                <a16:creationId xmlns:a16="http://schemas.microsoft.com/office/drawing/2014/main" id="{C8115E90-266B-85A7-4236-9F5C42129E84}"/>
              </a:ext>
            </a:extLst>
          </p:cNvPr>
          <p:cNvSpPr txBox="1"/>
          <p:nvPr/>
        </p:nvSpPr>
        <p:spPr>
          <a:xfrm>
            <a:off x="1993194" y="2186987"/>
            <a:ext cx="3600000" cy="792000"/>
          </a:xfrm>
          <a:prstGeom prst="rect">
            <a:avLst/>
          </a:prstGeom>
          <a:solidFill>
            <a:srgbClr val="FBE5D6"/>
          </a:solidFill>
        </p:spPr>
        <p:txBody>
          <a:bodyPr wrap="square" rtlCol="0" anchor="ctr">
            <a:spAutoFit/>
          </a:bodyPr>
          <a:lstStyle/>
          <a:p>
            <a:pPr algn="ctr">
              <a:spcBef>
                <a:spcPts val="1200"/>
              </a:spcBef>
              <a:spcAft>
                <a:spcPts val="1200"/>
              </a:spcAft>
            </a:pPr>
            <a:r>
              <a:rPr lang="en-GB" dirty="0">
                <a:latin typeface="Nunito" pitchFamily="2" charset="0"/>
              </a:rPr>
              <a:t>5.5%</a:t>
            </a:r>
          </a:p>
        </p:txBody>
      </p:sp>
      <p:sp>
        <p:nvSpPr>
          <p:cNvPr id="3" name="TextBox 2">
            <a:extLst>
              <a:ext uri="{FF2B5EF4-FFF2-40B4-BE49-F238E27FC236}">
                <a16:creationId xmlns:a16="http://schemas.microsoft.com/office/drawing/2014/main" id="{2736213F-85FF-B415-B108-B59A15C93CED}"/>
              </a:ext>
            </a:extLst>
          </p:cNvPr>
          <p:cNvSpPr txBox="1"/>
          <p:nvPr/>
        </p:nvSpPr>
        <p:spPr>
          <a:xfrm>
            <a:off x="1993194" y="3289347"/>
            <a:ext cx="3600000" cy="792000"/>
          </a:xfrm>
          <a:prstGeom prst="rect">
            <a:avLst/>
          </a:prstGeom>
          <a:solidFill>
            <a:srgbClr val="E2F0D9"/>
          </a:solidFill>
        </p:spPr>
        <p:txBody>
          <a:bodyPr wrap="square" rtlCol="0" anchor="ctr">
            <a:spAutoFit/>
          </a:bodyPr>
          <a:lstStyle/>
          <a:p>
            <a:pPr algn="ctr">
              <a:spcBef>
                <a:spcPts val="1200"/>
              </a:spcBef>
              <a:spcAft>
                <a:spcPts val="1200"/>
              </a:spcAft>
            </a:pPr>
            <a:r>
              <a:rPr lang="en-GB" dirty="0">
                <a:latin typeface="Nunito" pitchFamily="2" charset="0"/>
              </a:rPr>
              <a:t>£500</a:t>
            </a:r>
          </a:p>
        </p:txBody>
      </p:sp>
      <p:sp>
        <p:nvSpPr>
          <p:cNvPr id="5" name="TextBox 4">
            <a:extLst>
              <a:ext uri="{FF2B5EF4-FFF2-40B4-BE49-F238E27FC236}">
                <a16:creationId xmlns:a16="http://schemas.microsoft.com/office/drawing/2014/main" id="{E5D5D980-1F17-0A70-7AB7-016649C4FE66}"/>
              </a:ext>
            </a:extLst>
          </p:cNvPr>
          <p:cNvSpPr txBox="1"/>
          <p:nvPr/>
        </p:nvSpPr>
        <p:spPr>
          <a:xfrm>
            <a:off x="1993194" y="4391707"/>
            <a:ext cx="3600000" cy="792000"/>
          </a:xfrm>
          <a:prstGeom prst="rect">
            <a:avLst/>
          </a:prstGeom>
          <a:solidFill>
            <a:srgbClr val="8FB9BB"/>
          </a:solidFill>
        </p:spPr>
        <p:txBody>
          <a:bodyPr wrap="square" rtlCol="0" anchor="ctr">
            <a:spAutoFit/>
          </a:bodyPr>
          <a:lstStyle/>
          <a:p>
            <a:pPr algn="ctr">
              <a:spcBef>
                <a:spcPts val="1200"/>
              </a:spcBef>
              <a:spcAft>
                <a:spcPts val="1200"/>
              </a:spcAft>
            </a:pPr>
            <a:r>
              <a:rPr lang="en-GB" dirty="0">
                <a:latin typeface="Nunito" pitchFamily="2" charset="0"/>
              </a:rPr>
              <a:t>£73,500</a:t>
            </a:r>
          </a:p>
        </p:txBody>
      </p:sp>
    </p:spTree>
    <p:extLst>
      <p:ext uri="{BB962C8B-B14F-4D97-AF65-F5344CB8AC3E}">
        <p14:creationId xmlns:p14="http://schemas.microsoft.com/office/powerpoint/2010/main" val="350073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88E95F1-996E-1913-E751-CBD2C8369937}"/>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751217" y="2220369"/>
            <a:ext cx="2813179" cy="1876391"/>
          </a:xfrm>
          <a:prstGeom prst="roundRect">
            <a:avLst>
              <a:gd name="adj" fmla="val 4724"/>
            </a:avLst>
          </a:prstGeom>
          <a:noFill/>
          <a:ln>
            <a:noFill/>
          </a:ln>
        </p:spPr>
      </p:pic>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Did you know…</a:t>
            </a:r>
            <a:endParaRPr lang="en-GB" sz="3200" b="1" dirty="0">
              <a:solidFill>
                <a:schemeClr val="accent2"/>
              </a:solidFill>
              <a:latin typeface="Franklin Gothic Medium" panose="020B0603020102020204" pitchFamily="34" charset="0"/>
            </a:endParaRPr>
          </a:p>
        </p:txBody>
      </p:sp>
      <p:sp>
        <p:nvSpPr>
          <p:cNvPr id="30" name="TextBox 29">
            <a:extLst>
              <a:ext uri="{FF2B5EF4-FFF2-40B4-BE49-F238E27FC236}">
                <a16:creationId xmlns:a16="http://schemas.microsoft.com/office/drawing/2014/main" id="{1D89F64A-52CF-0A8A-D503-71AFB3C0066A}"/>
              </a:ext>
            </a:extLst>
          </p:cNvPr>
          <p:cNvSpPr txBox="1"/>
          <p:nvPr/>
        </p:nvSpPr>
        <p:spPr>
          <a:xfrm>
            <a:off x="5743879" y="4551664"/>
            <a:ext cx="2985692"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Howard’s salary £24,500</a:t>
            </a:r>
            <a:endParaRPr lang="en-GB" dirty="0"/>
          </a:p>
        </p:txBody>
      </p:sp>
      <p:sp>
        <p:nvSpPr>
          <p:cNvPr id="33" name="TextBox 32">
            <a:extLst>
              <a:ext uri="{FF2B5EF4-FFF2-40B4-BE49-F238E27FC236}">
                <a16:creationId xmlns:a16="http://schemas.microsoft.com/office/drawing/2014/main" id="{4F510209-453F-E75F-3563-64C4681F1D88}"/>
              </a:ext>
            </a:extLst>
          </p:cNvPr>
          <p:cNvSpPr txBox="1"/>
          <p:nvPr/>
        </p:nvSpPr>
        <p:spPr>
          <a:xfrm>
            <a:off x="398704" y="2264266"/>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Contribution rate</a:t>
            </a:r>
            <a:endParaRPr lang="en-GB" dirty="0"/>
          </a:p>
        </p:txBody>
      </p:sp>
      <p:sp>
        <p:nvSpPr>
          <p:cNvPr id="34" name="TextBox 33">
            <a:extLst>
              <a:ext uri="{FF2B5EF4-FFF2-40B4-BE49-F238E27FC236}">
                <a16:creationId xmlns:a16="http://schemas.microsoft.com/office/drawing/2014/main" id="{52191022-EB5C-27C7-7A09-4A88295A4B0E}"/>
              </a:ext>
            </a:extLst>
          </p:cNvPr>
          <p:cNvSpPr txBox="1"/>
          <p:nvPr/>
        </p:nvSpPr>
        <p:spPr>
          <a:xfrm>
            <a:off x="356237" y="3377492"/>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Yearly pension build up</a:t>
            </a:r>
            <a:endParaRPr lang="en-GB" dirty="0"/>
          </a:p>
        </p:txBody>
      </p:sp>
      <p:sp>
        <p:nvSpPr>
          <p:cNvPr id="35" name="TextBox 34">
            <a:extLst>
              <a:ext uri="{FF2B5EF4-FFF2-40B4-BE49-F238E27FC236}">
                <a16:creationId xmlns:a16="http://schemas.microsoft.com/office/drawing/2014/main" id="{58DD941D-0D65-6EDC-EBEE-F5CC97504775}"/>
              </a:ext>
            </a:extLst>
          </p:cNvPr>
          <p:cNvSpPr txBox="1"/>
          <p:nvPr/>
        </p:nvSpPr>
        <p:spPr>
          <a:xfrm>
            <a:off x="356237" y="4315538"/>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Death in service lump sum</a:t>
            </a:r>
            <a:endParaRPr lang="en-GB" dirty="0"/>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…in times of financial hardship, you can join the 50/50 section of the scheme?</a:t>
            </a:r>
            <a:endParaRPr lang="en-GB" dirty="0"/>
          </a:p>
        </p:txBody>
      </p:sp>
      <p:sp>
        <p:nvSpPr>
          <p:cNvPr id="2" name="TextBox 1">
            <a:extLst>
              <a:ext uri="{FF2B5EF4-FFF2-40B4-BE49-F238E27FC236}">
                <a16:creationId xmlns:a16="http://schemas.microsoft.com/office/drawing/2014/main" id="{C8115E90-266B-85A7-4236-9F5C42129E84}"/>
              </a:ext>
            </a:extLst>
          </p:cNvPr>
          <p:cNvSpPr txBox="1"/>
          <p:nvPr/>
        </p:nvSpPr>
        <p:spPr>
          <a:xfrm>
            <a:off x="1971035" y="2165941"/>
            <a:ext cx="1800000" cy="792000"/>
          </a:xfrm>
          <a:prstGeom prst="rect">
            <a:avLst/>
          </a:prstGeom>
          <a:solidFill>
            <a:srgbClr val="FBE5D6"/>
          </a:solidFill>
        </p:spPr>
        <p:txBody>
          <a:bodyPr wrap="square" rtlCol="0" anchor="ctr">
            <a:spAutoFit/>
          </a:bodyPr>
          <a:lstStyle/>
          <a:p>
            <a:pPr algn="ctr">
              <a:spcBef>
                <a:spcPts val="1200"/>
              </a:spcBef>
              <a:spcAft>
                <a:spcPts val="1200"/>
              </a:spcAft>
            </a:pPr>
            <a:r>
              <a:rPr lang="en-GB" dirty="0">
                <a:latin typeface="Nunito" pitchFamily="2" charset="0"/>
              </a:rPr>
              <a:t>2.75%</a:t>
            </a:r>
          </a:p>
        </p:txBody>
      </p:sp>
      <p:sp>
        <p:nvSpPr>
          <p:cNvPr id="3" name="TextBox 2">
            <a:extLst>
              <a:ext uri="{FF2B5EF4-FFF2-40B4-BE49-F238E27FC236}">
                <a16:creationId xmlns:a16="http://schemas.microsoft.com/office/drawing/2014/main" id="{2736213F-85FF-B415-B108-B59A15C93CED}"/>
              </a:ext>
            </a:extLst>
          </p:cNvPr>
          <p:cNvSpPr txBox="1"/>
          <p:nvPr/>
        </p:nvSpPr>
        <p:spPr>
          <a:xfrm>
            <a:off x="1993194" y="3304760"/>
            <a:ext cx="1800000" cy="792000"/>
          </a:xfrm>
          <a:prstGeom prst="rect">
            <a:avLst/>
          </a:prstGeom>
          <a:solidFill>
            <a:srgbClr val="E2F0D9"/>
          </a:solidFill>
        </p:spPr>
        <p:txBody>
          <a:bodyPr wrap="square" rtlCol="0" anchor="ctr">
            <a:spAutoFit/>
          </a:bodyPr>
          <a:lstStyle/>
          <a:p>
            <a:pPr algn="ctr">
              <a:spcBef>
                <a:spcPts val="1200"/>
              </a:spcBef>
              <a:spcAft>
                <a:spcPts val="1200"/>
              </a:spcAft>
            </a:pPr>
            <a:r>
              <a:rPr lang="en-GB" dirty="0">
                <a:latin typeface="Nunito" pitchFamily="2" charset="0"/>
              </a:rPr>
              <a:t>£250</a:t>
            </a:r>
          </a:p>
        </p:txBody>
      </p:sp>
      <p:sp>
        <p:nvSpPr>
          <p:cNvPr id="5" name="TextBox 4">
            <a:extLst>
              <a:ext uri="{FF2B5EF4-FFF2-40B4-BE49-F238E27FC236}">
                <a16:creationId xmlns:a16="http://schemas.microsoft.com/office/drawing/2014/main" id="{E5D5D980-1F17-0A70-7AB7-016649C4FE66}"/>
              </a:ext>
            </a:extLst>
          </p:cNvPr>
          <p:cNvSpPr txBox="1"/>
          <p:nvPr/>
        </p:nvSpPr>
        <p:spPr>
          <a:xfrm>
            <a:off x="1993194" y="4391707"/>
            <a:ext cx="3600000" cy="792000"/>
          </a:xfrm>
          <a:prstGeom prst="rect">
            <a:avLst/>
          </a:prstGeom>
          <a:solidFill>
            <a:srgbClr val="8FB9BB"/>
          </a:solidFill>
        </p:spPr>
        <p:txBody>
          <a:bodyPr wrap="square" rtlCol="0" anchor="ctr">
            <a:spAutoFit/>
          </a:bodyPr>
          <a:lstStyle/>
          <a:p>
            <a:pPr algn="ctr">
              <a:spcBef>
                <a:spcPts val="1200"/>
              </a:spcBef>
              <a:spcAft>
                <a:spcPts val="1200"/>
              </a:spcAft>
            </a:pPr>
            <a:r>
              <a:rPr lang="en-GB" dirty="0">
                <a:latin typeface="Nunito" pitchFamily="2" charset="0"/>
              </a:rPr>
              <a:t>£73,500</a:t>
            </a:r>
          </a:p>
        </p:txBody>
      </p:sp>
      <p:sp>
        <p:nvSpPr>
          <p:cNvPr id="6" name="Isosceles Triangle 5">
            <a:extLst>
              <a:ext uri="{FF2B5EF4-FFF2-40B4-BE49-F238E27FC236}">
                <a16:creationId xmlns:a16="http://schemas.microsoft.com/office/drawing/2014/main" id="{23E1B1C7-2762-6E14-B3EA-5C164B1BB84B}"/>
              </a:ext>
            </a:extLst>
          </p:cNvPr>
          <p:cNvSpPr/>
          <p:nvPr/>
        </p:nvSpPr>
        <p:spPr>
          <a:xfrm rot="16200000">
            <a:off x="3715823" y="2484356"/>
            <a:ext cx="353130" cy="230623"/>
          </a:xfrm>
          <a:prstGeom prst="triangle">
            <a:avLst/>
          </a:prstGeom>
          <a:solidFill>
            <a:srgbClr val="FBE5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A437DDC-04F1-8FC2-BB2B-ECC2B0D931DD}"/>
              </a:ext>
            </a:extLst>
          </p:cNvPr>
          <p:cNvCxnSpPr>
            <a:cxnSpLocks/>
          </p:cNvCxnSpPr>
          <p:nvPr/>
        </p:nvCxnSpPr>
        <p:spPr>
          <a:xfrm>
            <a:off x="4068210" y="2598490"/>
            <a:ext cx="1357999" cy="0"/>
          </a:xfrm>
          <a:prstGeom prst="line">
            <a:avLst/>
          </a:prstGeom>
          <a:ln w="57150" cap="rnd" cmpd="sng">
            <a:solidFill>
              <a:srgbClr val="FBE5D6"/>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DBF24C39-3BBD-7B95-7290-12CC8BF3680D}"/>
              </a:ext>
            </a:extLst>
          </p:cNvPr>
          <p:cNvSpPr/>
          <p:nvPr/>
        </p:nvSpPr>
        <p:spPr>
          <a:xfrm rot="16200000">
            <a:off x="3709782" y="3531125"/>
            <a:ext cx="353130" cy="230623"/>
          </a:xfrm>
          <a:prstGeom prst="triangle">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18B83F1-517D-4B09-DAA4-70EF10067641}"/>
              </a:ext>
            </a:extLst>
          </p:cNvPr>
          <p:cNvCxnSpPr>
            <a:cxnSpLocks/>
          </p:cNvCxnSpPr>
          <p:nvPr/>
        </p:nvCxnSpPr>
        <p:spPr>
          <a:xfrm flipV="1">
            <a:off x="4068210" y="3638024"/>
            <a:ext cx="1357999" cy="8412"/>
          </a:xfrm>
          <a:prstGeom prst="line">
            <a:avLst/>
          </a:prstGeom>
          <a:ln w="57150" cap="rnd" cmpd="sng">
            <a:solidFill>
              <a:srgbClr val="E2F0D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904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6D901307-DC1B-F575-BCA1-1F3E9354CFE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6705ECFB-B488-9AE8-3CE1-FF9EB8E3FEC1}"/>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Thinking of paying extra?</a:t>
            </a:r>
            <a:endParaRPr lang="en-GB" sz="3200" b="1" dirty="0">
              <a:solidFill>
                <a:schemeClr val="accent2"/>
              </a:solidFill>
              <a:latin typeface="Franklin Gothic Medium" panose="020B0603020102020204" pitchFamily="34" charset="0"/>
            </a:endParaRPr>
          </a:p>
        </p:txBody>
      </p:sp>
      <p:sp>
        <p:nvSpPr>
          <p:cNvPr id="21" name="Rectangle: Rounded Corners 20">
            <a:extLst>
              <a:ext uri="{FF2B5EF4-FFF2-40B4-BE49-F238E27FC236}">
                <a16:creationId xmlns:a16="http://schemas.microsoft.com/office/drawing/2014/main" id="{B120A628-802A-9F00-BAFD-1DA794CE4D22}"/>
              </a:ext>
            </a:extLst>
          </p:cNvPr>
          <p:cNvSpPr/>
          <p:nvPr/>
        </p:nvSpPr>
        <p:spPr>
          <a:xfrm>
            <a:off x="411740" y="1741282"/>
            <a:ext cx="3677041" cy="3747339"/>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20" name="Rectangle: Rounded Corners 19">
            <a:extLst>
              <a:ext uri="{FF2B5EF4-FFF2-40B4-BE49-F238E27FC236}">
                <a16:creationId xmlns:a16="http://schemas.microsoft.com/office/drawing/2014/main" id="{ADD703DE-0B33-146A-73C6-5A49979D4201}"/>
              </a:ext>
            </a:extLst>
          </p:cNvPr>
          <p:cNvSpPr/>
          <p:nvPr/>
        </p:nvSpPr>
        <p:spPr>
          <a:xfrm>
            <a:off x="5055220" y="1741282"/>
            <a:ext cx="3677041" cy="3685399"/>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12" name="Rectangle: Rounded Corners 11">
            <a:extLst>
              <a:ext uri="{FF2B5EF4-FFF2-40B4-BE49-F238E27FC236}">
                <a16:creationId xmlns:a16="http://schemas.microsoft.com/office/drawing/2014/main" id="{65EFCE35-10E2-D993-091D-DA43BF19C02D}"/>
              </a:ext>
            </a:extLst>
          </p:cNvPr>
          <p:cNvSpPr/>
          <p:nvPr/>
        </p:nvSpPr>
        <p:spPr>
          <a:xfrm>
            <a:off x="704627" y="1373116"/>
            <a:ext cx="2823044"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Pension Contributions (APCs)</a:t>
            </a:r>
          </a:p>
        </p:txBody>
      </p:sp>
      <p:sp>
        <p:nvSpPr>
          <p:cNvPr id="13" name="Rectangle: Rounded Corners 12">
            <a:extLst>
              <a:ext uri="{FF2B5EF4-FFF2-40B4-BE49-F238E27FC236}">
                <a16:creationId xmlns:a16="http://schemas.microsoft.com/office/drawing/2014/main" id="{D4BC78D0-9A4F-64BB-2B40-755A9015E098}"/>
              </a:ext>
            </a:extLst>
          </p:cNvPr>
          <p:cNvSpPr/>
          <p:nvPr/>
        </p:nvSpPr>
        <p:spPr>
          <a:xfrm>
            <a:off x="5360677" y="1332590"/>
            <a:ext cx="3091266"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Voluntary Contributions (AVCs)</a:t>
            </a:r>
          </a:p>
        </p:txBody>
      </p:sp>
      <p:sp>
        <p:nvSpPr>
          <p:cNvPr id="14" name="TextBox 13">
            <a:extLst>
              <a:ext uri="{FF2B5EF4-FFF2-40B4-BE49-F238E27FC236}">
                <a16:creationId xmlns:a16="http://schemas.microsoft.com/office/drawing/2014/main" id="{77529E8C-28A6-5CD9-62D6-584F4A33B662}"/>
              </a:ext>
            </a:extLst>
          </p:cNvPr>
          <p:cNvSpPr txBox="1"/>
          <p:nvPr/>
        </p:nvSpPr>
        <p:spPr>
          <a:xfrm>
            <a:off x="5202020" y="2292166"/>
            <a:ext cx="3408580" cy="2790508"/>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000"/>
              </a:spcAft>
              <a:buFont typeface="Arial" panose="020B0604020202020204" pitchFamily="34" charset="0"/>
              <a:buChar char="•"/>
            </a:pPr>
            <a:r>
              <a:rPr lang="en-GB" dirty="0">
                <a:latin typeface="Nunito" pitchFamily="2" charset="0"/>
              </a:rPr>
              <a:t>AVCs are taken from your pay and transferred to your own personal account with [</a:t>
            </a:r>
            <a:r>
              <a:rPr lang="en-GB" dirty="0">
                <a:highlight>
                  <a:srgbClr val="FFFF00"/>
                </a:highlight>
                <a:latin typeface="Nunito" pitchFamily="2" charset="0"/>
              </a:rPr>
              <a:t>AVC Provider</a:t>
            </a:r>
            <a:r>
              <a:rPr lang="en-GB" dirty="0">
                <a:latin typeface="Nunito" pitchFamily="2" charset="0"/>
              </a:rPr>
              <a:t>]</a:t>
            </a:r>
            <a:endParaRPr lang="en-GB" sz="1100" dirty="0">
              <a:latin typeface="Nunito" pitchFamily="2" charset="0"/>
            </a:endParaRPr>
          </a:p>
          <a:p>
            <a:pPr marL="285750" indent="-285750">
              <a:buFont typeface="Arial" panose="020B0604020202020204" pitchFamily="34" charset="0"/>
              <a:buChar char="•"/>
            </a:pPr>
            <a:r>
              <a:rPr lang="en-GB" dirty="0">
                <a:latin typeface="Nunito" pitchFamily="2" charset="0"/>
              </a:rPr>
              <a:t>Use AVCs to purchase extra annual pension from the LGPS or another provider, or take up to 100% of AVCs as tax-free lump sum</a:t>
            </a:r>
          </a:p>
        </p:txBody>
      </p:sp>
      <p:sp>
        <p:nvSpPr>
          <p:cNvPr id="15" name="TextBox 14">
            <a:extLst>
              <a:ext uri="{FF2B5EF4-FFF2-40B4-BE49-F238E27FC236}">
                <a16:creationId xmlns:a16="http://schemas.microsoft.com/office/drawing/2014/main" id="{A1845917-36D3-28C7-85A5-D37BA8840CA9}"/>
              </a:ext>
            </a:extLst>
          </p:cNvPr>
          <p:cNvSpPr txBox="1"/>
          <p:nvPr/>
        </p:nvSpPr>
        <p:spPr>
          <a:xfrm>
            <a:off x="533400" y="2237563"/>
            <a:ext cx="3428999" cy="2339102"/>
          </a:xfrm>
          <a:prstGeom prst="rect">
            <a:avLst/>
          </a:prstGeom>
          <a:noFill/>
        </p:spPr>
        <p:txBody>
          <a:bodyPr wrap="square" rtlCol="0">
            <a:spAutoFit/>
          </a:bodyPr>
          <a:lstStyle/>
          <a:p>
            <a:pPr marL="285750" lvl="0" indent="-285750">
              <a:buFont typeface="Arial" panose="020B0604020202020204" pitchFamily="34" charset="0"/>
              <a:buChar char="•"/>
            </a:pPr>
            <a:endParaRPr lang="en-GB" sz="5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APCs are extra contributions to buy extra annual pension </a:t>
            </a:r>
            <a:endParaRPr lang="en-GB" sz="11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APCs taken directly from your pay</a:t>
            </a:r>
            <a:endParaRPr lang="en-GB" sz="11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Extra pension is paid with your LGPS pension  </a:t>
            </a:r>
          </a:p>
          <a:p>
            <a:pPr marL="285750" indent="-285750">
              <a:spcAft>
                <a:spcPts val="600"/>
              </a:spcAft>
              <a:buFont typeface="Arial" panose="020B0604020202020204" pitchFamily="34" charset="0"/>
              <a:buChar char="•"/>
            </a:pPr>
            <a:r>
              <a:rPr lang="en-GB" dirty="0">
                <a:latin typeface="Nunito" pitchFamily="2" charset="0"/>
              </a:rPr>
              <a:t>APC calculator</a:t>
            </a:r>
            <a:endParaRPr lang="en-GB" dirty="0">
              <a:latin typeface="Nunito" pitchFamily="2" charset="0"/>
              <a:hlinkClick r:id="rId3"/>
            </a:endParaRPr>
          </a:p>
        </p:txBody>
      </p:sp>
      <p:sp>
        <p:nvSpPr>
          <p:cNvPr id="4" name="TextBox 3">
            <a:extLst>
              <a:ext uri="{FF2B5EF4-FFF2-40B4-BE49-F238E27FC236}">
                <a16:creationId xmlns:a16="http://schemas.microsoft.com/office/drawing/2014/main" id="{E2B9DDBE-E54A-CEBB-E308-95C434181020}"/>
              </a:ext>
            </a:extLst>
          </p:cNvPr>
          <p:cNvSpPr txBox="1"/>
          <p:nvPr/>
        </p:nvSpPr>
        <p:spPr>
          <a:xfrm>
            <a:off x="533400" y="4496450"/>
            <a:ext cx="2591333" cy="907941"/>
          </a:xfrm>
          <a:prstGeom prst="rect">
            <a:avLst/>
          </a:prstGeom>
          <a:noFill/>
        </p:spPr>
        <p:txBody>
          <a:bodyPr wrap="square" rtlCol="0">
            <a:spAutoFit/>
          </a:bodyPr>
          <a:lstStyle/>
          <a:p>
            <a:pPr marL="285750" lvl="0" indent="-285750">
              <a:buFont typeface="Arial" panose="020B0604020202020204" pitchFamily="34" charset="0"/>
              <a:buChar char="•"/>
            </a:pPr>
            <a:endParaRPr lang="en-GB" sz="500" dirty="0">
              <a:latin typeface="Nunito" pitchFamily="2" charset="0"/>
            </a:endParaRPr>
          </a:p>
          <a:p>
            <a:pPr>
              <a:spcAft>
                <a:spcPts val="600"/>
              </a:spcAft>
            </a:pPr>
            <a:r>
              <a:rPr lang="en-GB" sz="1200" dirty="0">
                <a:latin typeface="Nunito" pitchFamily="2" charset="0"/>
                <a:hlinkClick r:id="rId4"/>
              </a:rPr>
              <a:t>www.scotlgpsmember.org/help-and-support/tools-and-calculators/buy-extra-pension-calculator/ </a:t>
            </a:r>
            <a:endParaRPr lang="en-GB" sz="1200" dirty="0">
              <a:latin typeface="Nunito" pitchFamily="2" charset="0"/>
              <a:hlinkClick r:id="rId3"/>
            </a:endParaRPr>
          </a:p>
        </p:txBody>
      </p:sp>
      <p:pic>
        <p:nvPicPr>
          <p:cNvPr id="10" name="Picture 9">
            <a:extLst>
              <a:ext uri="{FF2B5EF4-FFF2-40B4-BE49-F238E27FC236}">
                <a16:creationId xmlns:a16="http://schemas.microsoft.com/office/drawing/2014/main" id="{AC6B2A94-5962-A08F-3096-BCCADFD8DA32}"/>
              </a:ext>
            </a:extLst>
          </p:cNvPr>
          <p:cNvPicPr>
            <a:picLocks noChangeAspect="1"/>
          </p:cNvPicPr>
          <p:nvPr/>
        </p:nvPicPr>
        <p:blipFill>
          <a:blip r:embed="rId5"/>
          <a:stretch>
            <a:fillRect/>
          </a:stretch>
        </p:blipFill>
        <p:spPr>
          <a:xfrm>
            <a:off x="3145073" y="4185834"/>
            <a:ext cx="1970165" cy="1976593"/>
          </a:xfrm>
          <a:prstGeom prst="rect">
            <a:avLst/>
          </a:prstGeom>
        </p:spPr>
      </p:pic>
    </p:spTree>
    <p:extLst>
      <p:ext uri="{BB962C8B-B14F-4D97-AF65-F5344CB8AC3E}">
        <p14:creationId xmlns:p14="http://schemas.microsoft.com/office/powerpoint/2010/main" val="72415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C724DCC5-70CB-FFEF-D8BC-BC06F55892F8}"/>
              </a:ext>
            </a:extLst>
          </p:cNvPr>
          <p:cNvSpPr/>
          <p:nvPr/>
        </p:nvSpPr>
        <p:spPr>
          <a:xfrm>
            <a:off x="5197590" y="1156698"/>
            <a:ext cx="3677041" cy="4139149"/>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34" name="Rectangle: Rounded Corners 33">
            <a:extLst>
              <a:ext uri="{FF2B5EF4-FFF2-40B4-BE49-F238E27FC236}">
                <a16:creationId xmlns:a16="http://schemas.microsoft.com/office/drawing/2014/main" id="{D5EE7DDB-7777-4320-8A8B-2158CC0D8821}"/>
              </a:ext>
            </a:extLst>
          </p:cNvPr>
          <p:cNvSpPr/>
          <p:nvPr/>
        </p:nvSpPr>
        <p:spPr>
          <a:xfrm>
            <a:off x="259104" y="1156698"/>
            <a:ext cx="3677041" cy="4149080"/>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6D901307-DC1B-F575-BCA1-1F3E9354CFE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19" name="TextBox 18">
            <a:extLst>
              <a:ext uri="{FF2B5EF4-FFF2-40B4-BE49-F238E27FC236}">
                <a16:creationId xmlns:a16="http://schemas.microsoft.com/office/drawing/2014/main" id="{141840CF-8980-7451-70D8-D8F8CA90F1E6}"/>
              </a:ext>
            </a:extLst>
          </p:cNvPr>
          <p:cNvSpPr txBox="1"/>
          <p:nvPr/>
        </p:nvSpPr>
        <p:spPr>
          <a:xfrm>
            <a:off x="411616" y="1807450"/>
            <a:ext cx="3409962" cy="3583032"/>
          </a:xfrm>
          <a:prstGeom prst="rect">
            <a:avLst/>
          </a:prstGeom>
          <a:noFill/>
        </p:spPr>
        <p:txBody>
          <a:bodyPr wrap="square" rtlCol="0">
            <a:spAutoFit/>
          </a:bodyPr>
          <a:lstStyle/>
          <a:p>
            <a:pPr marL="285750" indent="-285750">
              <a:spcAft>
                <a:spcPts val="1100"/>
              </a:spcAft>
              <a:buFont typeface="Arial" panose="020B0604020202020204" pitchFamily="34" charset="0"/>
              <a:buChar char="•"/>
            </a:pPr>
            <a:r>
              <a:rPr lang="en-GB" sz="1600" dirty="0">
                <a:latin typeface="Nunito" pitchFamily="2" charset="0"/>
              </a:rPr>
              <a:t>Pay monthly or make a one-off lump sum payment</a:t>
            </a:r>
          </a:p>
          <a:p>
            <a:pPr marL="285750" indent="-285750">
              <a:spcAft>
                <a:spcPts val="1100"/>
              </a:spcAft>
              <a:buFont typeface="Arial" panose="020B0604020202020204" pitchFamily="34" charset="0"/>
              <a:buChar char="•"/>
            </a:pPr>
            <a:r>
              <a:rPr lang="en-GB" sz="1600" dirty="0">
                <a:latin typeface="Nunito" pitchFamily="2" charset="0"/>
              </a:rPr>
              <a:t>Cost depends on how much extra pension you want to buy, your age and how you spread payments</a:t>
            </a:r>
          </a:p>
          <a:p>
            <a:pPr marL="285750" indent="-285750">
              <a:spcAft>
                <a:spcPts val="1100"/>
              </a:spcAft>
              <a:buFont typeface="Arial" panose="020B0604020202020204" pitchFamily="34" charset="0"/>
              <a:buChar char="•"/>
            </a:pPr>
            <a:r>
              <a:rPr lang="en-GB" sz="1600" dirty="0">
                <a:latin typeface="Nunito" pitchFamily="2" charset="0"/>
              </a:rPr>
              <a:t>Increases/decreases in line with inflation</a:t>
            </a:r>
          </a:p>
          <a:p>
            <a:pPr marL="285750" indent="-285750">
              <a:spcAft>
                <a:spcPts val="1100"/>
              </a:spcAft>
              <a:buFont typeface="Arial" panose="020B0604020202020204" pitchFamily="34" charset="0"/>
              <a:buChar char="•"/>
            </a:pPr>
            <a:r>
              <a:rPr lang="en-GB" sz="1600" dirty="0">
                <a:latin typeface="Nunito" pitchFamily="2" charset="0"/>
              </a:rPr>
              <a:t>No investment opportunity</a:t>
            </a:r>
          </a:p>
          <a:p>
            <a:pPr marL="285750" indent="-285750">
              <a:spcAft>
                <a:spcPts val="1100"/>
              </a:spcAft>
              <a:buFont typeface="Arial" panose="020B0604020202020204" pitchFamily="34" charset="0"/>
              <a:buChar char="•"/>
            </a:pPr>
            <a:r>
              <a:rPr lang="en-GB" sz="1600" dirty="0">
                <a:latin typeface="Nunito" pitchFamily="2" charset="0"/>
              </a:rPr>
              <a:t>No option to buy additional survivor’s pension or benefits</a:t>
            </a:r>
          </a:p>
          <a:p>
            <a:pPr marL="171450" indent="-171450">
              <a:buFont typeface="Arial" panose="020B0604020202020204" pitchFamily="34" charset="0"/>
              <a:buChar char="•"/>
            </a:pPr>
            <a:endParaRPr lang="en-GB" sz="500" dirty="0"/>
          </a:p>
        </p:txBody>
      </p:sp>
      <p:sp>
        <p:nvSpPr>
          <p:cNvPr id="29" name="TextBox 28">
            <a:extLst>
              <a:ext uri="{FF2B5EF4-FFF2-40B4-BE49-F238E27FC236}">
                <a16:creationId xmlns:a16="http://schemas.microsoft.com/office/drawing/2014/main" id="{50B7F650-E59E-5FD0-0A92-3BB23277325F}"/>
              </a:ext>
            </a:extLst>
          </p:cNvPr>
          <p:cNvSpPr txBox="1"/>
          <p:nvPr/>
        </p:nvSpPr>
        <p:spPr>
          <a:xfrm>
            <a:off x="5322422" y="1774605"/>
            <a:ext cx="3409962" cy="3365024"/>
          </a:xfrm>
          <a:prstGeom prst="rect">
            <a:avLst/>
          </a:prstGeom>
          <a:noFill/>
        </p:spPr>
        <p:txBody>
          <a:bodyPr wrap="square" rtlCol="0">
            <a:spAutoFit/>
          </a:bodyPr>
          <a:lstStyle/>
          <a:p>
            <a:pPr marL="285750" indent="-285750">
              <a:spcAft>
                <a:spcPts val="1100"/>
              </a:spcAft>
              <a:buFont typeface="Arial" panose="020B0604020202020204" pitchFamily="34" charset="0"/>
              <a:buChar char="•"/>
            </a:pPr>
            <a:r>
              <a:rPr lang="en-GB" sz="1600" dirty="0">
                <a:latin typeface="Nunito" pitchFamily="2" charset="0"/>
              </a:rPr>
              <a:t>You decide how much you pay</a:t>
            </a:r>
          </a:p>
          <a:p>
            <a:pPr marL="285750" indent="-285750">
              <a:spcAft>
                <a:spcPts val="1100"/>
              </a:spcAft>
              <a:buFont typeface="Arial" panose="020B0604020202020204" pitchFamily="34" charset="0"/>
              <a:buChar char="•"/>
            </a:pPr>
            <a:r>
              <a:rPr lang="en-GB" sz="1600" dirty="0">
                <a:latin typeface="Nunito" pitchFamily="2" charset="0"/>
              </a:rPr>
              <a:t>You can change the amount at any time</a:t>
            </a:r>
          </a:p>
          <a:p>
            <a:pPr marL="285750" indent="-285750">
              <a:spcAft>
                <a:spcPts val="1100"/>
              </a:spcAft>
              <a:buFont typeface="Arial" panose="020B0604020202020204" pitchFamily="34" charset="0"/>
              <a:buChar char="•"/>
            </a:pPr>
            <a:r>
              <a:rPr lang="en-GB" sz="1600" dirty="0">
                <a:latin typeface="Nunito" pitchFamily="2" charset="0"/>
              </a:rPr>
              <a:t>You decide where to invest your money – review your choices regularly</a:t>
            </a:r>
          </a:p>
          <a:p>
            <a:pPr marL="285750" indent="-285750">
              <a:spcAft>
                <a:spcPts val="1100"/>
              </a:spcAft>
              <a:buFont typeface="Arial" panose="020B0604020202020204" pitchFamily="34" charset="0"/>
              <a:buChar char="•"/>
            </a:pPr>
            <a:r>
              <a:rPr lang="en-GB" sz="1600" dirty="0">
                <a:latin typeface="Nunito" pitchFamily="2" charset="0"/>
              </a:rPr>
              <a:t>AVCs will increase/decrease in line with investment performance</a:t>
            </a:r>
          </a:p>
          <a:p>
            <a:pPr marL="285750" indent="-285750">
              <a:spcAft>
                <a:spcPts val="1100"/>
              </a:spcAft>
              <a:buFont typeface="Arial" panose="020B0604020202020204" pitchFamily="34" charset="0"/>
              <a:buChar char="•"/>
            </a:pPr>
            <a:r>
              <a:rPr lang="en-GB" sz="1600" dirty="0">
                <a:latin typeface="Nunito" pitchFamily="2" charset="0"/>
              </a:rPr>
              <a:t>Option to increase survivor’s pension or life cover</a:t>
            </a:r>
          </a:p>
        </p:txBody>
      </p:sp>
      <p:grpSp>
        <p:nvGrpSpPr>
          <p:cNvPr id="25" name="Group 24">
            <a:extLst>
              <a:ext uri="{FF2B5EF4-FFF2-40B4-BE49-F238E27FC236}">
                <a16:creationId xmlns:a16="http://schemas.microsoft.com/office/drawing/2014/main" id="{F0F5B9B2-335D-FE5D-73AD-F4AD9A249C6C}"/>
              </a:ext>
            </a:extLst>
          </p:cNvPr>
          <p:cNvGrpSpPr/>
          <p:nvPr/>
        </p:nvGrpSpPr>
        <p:grpSpPr>
          <a:xfrm>
            <a:off x="3993213" y="1960508"/>
            <a:ext cx="1127776" cy="988133"/>
            <a:chOff x="4017416" y="2197078"/>
            <a:chExt cx="1127776" cy="988133"/>
          </a:xfrm>
        </p:grpSpPr>
        <p:sp>
          <p:nvSpPr>
            <p:cNvPr id="11" name="Oval 10">
              <a:extLst>
                <a:ext uri="{FF2B5EF4-FFF2-40B4-BE49-F238E27FC236}">
                  <a16:creationId xmlns:a16="http://schemas.microsoft.com/office/drawing/2014/main" id="{7A56D755-9634-2C56-CD49-148CE88E70C7}"/>
                </a:ext>
              </a:extLst>
            </p:cNvPr>
            <p:cNvSpPr/>
            <p:nvPr/>
          </p:nvSpPr>
          <p:spPr>
            <a:xfrm>
              <a:off x="4017416" y="2197078"/>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Money with solid fill">
              <a:extLst>
                <a:ext uri="{FF2B5EF4-FFF2-40B4-BE49-F238E27FC236}">
                  <a16:creationId xmlns:a16="http://schemas.microsoft.com/office/drawing/2014/main" id="{046DD9C2-E2DD-3337-FB6F-1DB30439CF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5521" y="2307242"/>
              <a:ext cx="512956" cy="512956"/>
            </a:xfrm>
            <a:prstGeom prst="rect">
              <a:avLst/>
            </a:prstGeom>
          </p:spPr>
        </p:pic>
        <p:sp>
          <p:nvSpPr>
            <p:cNvPr id="28" name="TextBox 27">
              <a:extLst>
                <a:ext uri="{FF2B5EF4-FFF2-40B4-BE49-F238E27FC236}">
                  <a16:creationId xmlns:a16="http://schemas.microsoft.com/office/drawing/2014/main" id="{D6C8F033-B254-1902-23A1-C72192B9077C}"/>
                </a:ext>
              </a:extLst>
            </p:cNvPr>
            <p:cNvSpPr txBox="1"/>
            <p:nvPr/>
          </p:nvSpPr>
          <p:spPr>
            <a:xfrm>
              <a:off x="4224932" y="2757604"/>
              <a:ext cx="675616" cy="369332"/>
            </a:xfrm>
            <a:prstGeom prst="rect">
              <a:avLst/>
            </a:prstGeom>
            <a:noFill/>
          </p:spPr>
          <p:txBody>
            <a:bodyPr wrap="square" rtlCol="0">
              <a:spAutoFit/>
            </a:bodyPr>
            <a:lstStyle/>
            <a:p>
              <a:pPr algn="ctr"/>
              <a:r>
                <a:rPr lang="en-GB" dirty="0">
                  <a:solidFill>
                    <a:schemeClr val="bg1"/>
                  </a:solidFill>
                </a:rPr>
                <a:t>Cost</a:t>
              </a:r>
            </a:p>
          </p:txBody>
        </p:sp>
      </p:grpSp>
      <p:grpSp>
        <p:nvGrpSpPr>
          <p:cNvPr id="38" name="Group 37">
            <a:extLst>
              <a:ext uri="{FF2B5EF4-FFF2-40B4-BE49-F238E27FC236}">
                <a16:creationId xmlns:a16="http://schemas.microsoft.com/office/drawing/2014/main" id="{7EBE5128-395A-6C73-21E8-4F637A492617}"/>
              </a:ext>
            </a:extLst>
          </p:cNvPr>
          <p:cNvGrpSpPr/>
          <p:nvPr/>
        </p:nvGrpSpPr>
        <p:grpSpPr>
          <a:xfrm>
            <a:off x="3987130" y="4218191"/>
            <a:ext cx="1139942" cy="988133"/>
            <a:chOff x="4005250" y="4787463"/>
            <a:chExt cx="1139942" cy="988133"/>
          </a:xfrm>
        </p:grpSpPr>
        <p:sp>
          <p:nvSpPr>
            <p:cNvPr id="5" name="Oval 4">
              <a:extLst>
                <a:ext uri="{FF2B5EF4-FFF2-40B4-BE49-F238E27FC236}">
                  <a16:creationId xmlns:a16="http://schemas.microsoft.com/office/drawing/2014/main" id="{9B5CBF5E-6565-E34E-CBDA-B416335F714E}"/>
                </a:ext>
              </a:extLst>
            </p:cNvPr>
            <p:cNvSpPr/>
            <p:nvPr/>
          </p:nvSpPr>
          <p:spPr>
            <a:xfrm>
              <a:off x="4005250" y="4787463"/>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Home1 with solid fill">
              <a:extLst>
                <a:ext uri="{FF2B5EF4-FFF2-40B4-BE49-F238E27FC236}">
                  <a16:creationId xmlns:a16="http://schemas.microsoft.com/office/drawing/2014/main" id="{894300BC-F467-A40A-B490-7409EFEB1E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3987" y="4913276"/>
              <a:ext cx="530302" cy="530302"/>
            </a:xfrm>
            <a:prstGeom prst="rect">
              <a:avLst/>
            </a:prstGeom>
          </p:spPr>
        </p:pic>
        <p:sp>
          <p:nvSpPr>
            <p:cNvPr id="45" name="TextBox 44">
              <a:extLst>
                <a:ext uri="{FF2B5EF4-FFF2-40B4-BE49-F238E27FC236}">
                  <a16:creationId xmlns:a16="http://schemas.microsoft.com/office/drawing/2014/main" id="{A641EE3D-6284-2357-75CE-1A1EADAFE4A8}"/>
                </a:ext>
              </a:extLst>
            </p:cNvPr>
            <p:cNvSpPr txBox="1"/>
            <p:nvPr/>
          </p:nvSpPr>
          <p:spPr>
            <a:xfrm>
              <a:off x="4017416" y="5294245"/>
              <a:ext cx="1127776" cy="369332"/>
            </a:xfrm>
            <a:prstGeom prst="rect">
              <a:avLst/>
            </a:prstGeom>
            <a:noFill/>
          </p:spPr>
          <p:txBody>
            <a:bodyPr wrap="square" rtlCol="0">
              <a:spAutoFit/>
            </a:bodyPr>
            <a:lstStyle/>
            <a:p>
              <a:pPr algn="ctr"/>
              <a:r>
                <a:rPr lang="en-GB" dirty="0">
                  <a:solidFill>
                    <a:schemeClr val="bg1"/>
                  </a:solidFill>
                </a:rPr>
                <a:t>Survivors</a:t>
              </a:r>
            </a:p>
          </p:txBody>
        </p:sp>
      </p:grpSp>
      <p:grpSp>
        <p:nvGrpSpPr>
          <p:cNvPr id="39" name="Group 38">
            <a:extLst>
              <a:ext uri="{FF2B5EF4-FFF2-40B4-BE49-F238E27FC236}">
                <a16:creationId xmlns:a16="http://schemas.microsoft.com/office/drawing/2014/main" id="{9DBDEA42-AA04-235B-17C6-47ECF7757D45}"/>
              </a:ext>
            </a:extLst>
          </p:cNvPr>
          <p:cNvGrpSpPr/>
          <p:nvPr/>
        </p:nvGrpSpPr>
        <p:grpSpPr>
          <a:xfrm>
            <a:off x="4008111" y="3116415"/>
            <a:ext cx="1127776" cy="988133"/>
            <a:chOff x="4005250" y="3608845"/>
            <a:chExt cx="1127776" cy="988133"/>
          </a:xfrm>
        </p:grpSpPr>
        <p:sp>
          <p:nvSpPr>
            <p:cNvPr id="7" name="Oval 6">
              <a:extLst>
                <a:ext uri="{FF2B5EF4-FFF2-40B4-BE49-F238E27FC236}">
                  <a16:creationId xmlns:a16="http://schemas.microsoft.com/office/drawing/2014/main" id="{1B605B5D-D9A7-D871-1EE6-3022B3075C1B}"/>
                </a:ext>
              </a:extLst>
            </p:cNvPr>
            <p:cNvSpPr/>
            <p:nvPr/>
          </p:nvSpPr>
          <p:spPr>
            <a:xfrm>
              <a:off x="4005250" y="3608845"/>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50101DC-7639-B2D4-6D9C-344DFB405F60}"/>
                </a:ext>
              </a:extLst>
            </p:cNvPr>
            <p:cNvSpPr txBox="1"/>
            <p:nvPr/>
          </p:nvSpPr>
          <p:spPr>
            <a:xfrm>
              <a:off x="4075735" y="4096239"/>
              <a:ext cx="992528" cy="369332"/>
            </a:xfrm>
            <a:prstGeom prst="rect">
              <a:avLst/>
            </a:prstGeom>
            <a:noFill/>
          </p:spPr>
          <p:txBody>
            <a:bodyPr wrap="square" rtlCol="0">
              <a:spAutoFit/>
            </a:bodyPr>
            <a:lstStyle/>
            <a:p>
              <a:pPr algn="ctr"/>
              <a:r>
                <a:rPr lang="en-GB" dirty="0">
                  <a:solidFill>
                    <a:schemeClr val="bg1"/>
                  </a:solidFill>
                </a:rPr>
                <a:t>Growth</a:t>
              </a:r>
            </a:p>
          </p:txBody>
        </p:sp>
        <p:pic>
          <p:nvPicPr>
            <p:cNvPr id="49" name="Graphic 48" descr="Bar graph with upward trend with solid fill">
              <a:extLst>
                <a:ext uri="{FF2B5EF4-FFF2-40B4-BE49-F238E27FC236}">
                  <a16:creationId xmlns:a16="http://schemas.microsoft.com/office/drawing/2014/main" id="{30713B69-8B4A-C96D-5106-EC3D3AB6D6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0174" y="3728881"/>
              <a:ext cx="494346" cy="494346"/>
            </a:xfrm>
            <a:prstGeom prst="rect">
              <a:avLst/>
            </a:prstGeom>
          </p:spPr>
        </p:pic>
      </p:grpSp>
      <p:sp>
        <p:nvSpPr>
          <p:cNvPr id="35" name="Rectangle: Rounded Corners 34">
            <a:extLst>
              <a:ext uri="{FF2B5EF4-FFF2-40B4-BE49-F238E27FC236}">
                <a16:creationId xmlns:a16="http://schemas.microsoft.com/office/drawing/2014/main" id="{81C8337D-2AE1-F5EA-DDCA-EF4AD614396F}"/>
              </a:ext>
            </a:extLst>
          </p:cNvPr>
          <p:cNvSpPr/>
          <p:nvPr/>
        </p:nvSpPr>
        <p:spPr>
          <a:xfrm>
            <a:off x="585318" y="756144"/>
            <a:ext cx="2823044"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Pension Contributions (APCs)</a:t>
            </a:r>
          </a:p>
        </p:txBody>
      </p:sp>
      <p:sp>
        <p:nvSpPr>
          <p:cNvPr id="37" name="Rectangle: Rounded Corners 36">
            <a:extLst>
              <a:ext uri="{FF2B5EF4-FFF2-40B4-BE49-F238E27FC236}">
                <a16:creationId xmlns:a16="http://schemas.microsoft.com/office/drawing/2014/main" id="{99E677B8-C6FA-DC07-1368-01F105E8F36E}"/>
              </a:ext>
            </a:extLst>
          </p:cNvPr>
          <p:cNvSpPr/>
          <p:nvPr/>
        </p:nvSpPr>
        <p:spPr>
          <a:xfrm>
            <a:off x="5572099" y="756144"/>
            <a:ext cx="2823044"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Nunito" pitchFamily="2" charset="0"/>
              </a:rPr>
              <a:t>Additional Voluntary Contributions (AVCs)</a:t>
            </a:r>
          </a:p>
        </p:txBody>
      </p:sp>
    </p:spTree>
    <p:extLst>
      <p:ext uri="{BB962C8B-B14F-4D97-AF65-F5344CB8AC3E}">
        <p14:creationId xmlns:p14="http://schemas.microsoft.com/office/powerpoint/2010/main" val="278685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Working</a:t>
            </a:r>
            <a:r>
              <a:rPr lang="en-GB" sz="3200" b="1" dirty="0">
                <a:solidFill>
                  <a:schemeClr val="accent2"/>
                </a:solidFill>
                <a:latin typeface="Nunito" pitchFamily="2" charset="0"/>
                <a:cs typeface="Times New Roman" panose="02020603050405020304" pitchFamily="18" charset="0"/>
              </a:rPr>
              <a:t> out your pension</a:t>
            </a:r>
            <a:endParaRPr lang="en-GB" sz="3200" b="1" dirty="0">
              <a:solidFill>
                <a:schemeClr val="accent2"/>
              </a:solidFill>
              <a:latin typeface="Franklin Gothic Medium" panose="020B0603020102020204" pitchFamily="34" charset="0"/>
            </a:endParaRPr>
          </a:p>
        </p:txBody>
      </p:sp>
      <p:sp>
        <p:nvSpPr>
          <p:cNvPr id="12" name="TextBox 11">
            <a:extLst>
              <a:ext uri="{FF2B5EF4-FFF2-40B4-BE49-F238E27FC236}">
                <a16:creationId xmlns:a16="http://schemas.microsoft.com/office/drawing/2014/main" id="{211673B1-A63E-9A5E-1272-1FA39AE3B14F}"/>
              </a:ext>
            </a:extLst>
          </p:cNvPr>
          <p:cNvSpPr txBox="1"/>
          <p:nvPr/>
        </p:nvSpPr>
        <p:spPr>
          <a:xfrm>
            <a:off x="431799" y="2105782"/>
            <a:ext cx="8378825" cy="2385268"/>
          </a:xfrm>
          <a:prstGeom prst="rect">
            <a:avLst/>
          </a:prstGeom>
          <a:noFill/>
        </p:spPr>
        <p:txBody>
          <a:bodyPr wrap="square" rtlCol="0">
            <a:spAutoFit/>
          </a:bodyPr>
          <a:lstStyle/>
          <a:p>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p:txBody>
      </p:sp>
      <p:graphicFrame>
        <p:nvGraphicFramePr>
          <p:cNvPr id="6" name="Diagram 5">
            <a:extLst>
              <a:ext uri="{FF2B5EF4-FFF2-40B4-BE49-F238E27FC236}">
                <a16:creationId xmlns:a16="http://schemas.microsoft.com/office/drawing/2014/main" id="{ACECFC78-FABE-C41F-1930-1441DC54095A}"/>
              </a:ext>
            </a:extLst>
          </p:cNvPr>
          <p:cNvGraphicFramePr/>
          <p:nvPr>
            <p:extLst>
              <p:ext uri="{D42A27DB-BD31-4B8C-83A1-F6EECF244321}">
                <p14:modId xmlns:p14="http://schemas.microsoft.com/office/powerpoint/2010/main" val="3963697060"/>
              </p:ext>
            </p:extLst>
          </p:nvPr>
        </p:nvGraphicFramePr>
        <p:xfrm>
          <a:off x="557211" y="1280347"/>
          <a:ext cx="7940403" cy="409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19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The McCloud Remedy</a:t>
            </a:r>
            <a:endParaRPr lang="en-GB" sz="3200" b="1" dirty="0">
              <a:solidFill>
                <a:schemeClr val="accent2"/>
              </a:solidFill>
              <a:latin typeface="Franklin Gothic Medium" panose="020B0603020102020204" pitchFamily="34" charset="0"/>
            </a:endParaRPr>
          </a:p>
        </p:txBody>
      </p:sp>
      <p:pic>
        <p:nvPicPr>
          <p:cNvPr id="6" name="Online Media 5" title="The McCloud Remedy">
            <a:hlinkClick r:id="" action="ppaction://media"/>
            <a:extLst>
              <a:ext uri="{FF2B5EF4-FFF2-40B4-BE49-F238E27FC236}">
                <a16:creationId xmlns:a16="http://schemas.microsoft.com/office/drawing/2014/main" id="{599E376D-7E30-18E6-70F7-596700C3C7CB}"/>
              </a:ext>
            </a:extLst>
          </p:cNvPr>
          <p:cNvPicPr>
            <a:picLocks noRot="1" noChangeAspect="1"/>
          </p:cNvPicPr>
          <p:nvPr>
            <a:videoFile r:link="rId1"/>
          </p:nvPr>
        </p:nvPicPr>
        <p:blipFill>
          <a:blip r:embed="rId4"/>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38740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7">
            <a:extLst>
              <a:ext uri="{FF2B5EF4-FFF2-40B4-BE49-F238E27FC236}">
                <a16:creationId xmlns:a16="http://schemas.microsoft.com/office/drawing/2014/main" id="{2708C27B-C1B1-A21C-0533-C14E2C026001}"/>
              </a:ext>
            </a:extLst>
          </p:cNvPr>
          <p:cNvSpPr/>
          <p:nvPr/>
        </p:nvSpPr>
        <p:spPr>
          <a:xfrm>
            <a:off x="4649123" y="3304526"/>
            <a:ext cx="4058313" cy="1833960"/>
          </a:xfrm>
          <a:prstGeom prst="roundRect">
            <a:avLst>
              <a:gd name="adj" fmla="val 6408"/>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r>
              <a:rPr lang="en-GB" dirty="0">
                <a:solidFill>
                  <a:schemeClr val="tx1"/>
                </a:solidFill>
                <a:latin typeface="Nunito" pitchFamily="2" charset="0"/>
                <a:cs typeface="Calibri" panose="020F0502020204030204" pitchFamily="34" charset="0"/>
              </a:rPr>
              <a:t>Take a refund of</a:t>
            </a:r>
          </a:p>
          <a:p>
            <a:pPr algn="r">
              <a:lnSpc>
                <a:spcPts val="1950"/>
              </a:lnSpc>
            </a:pPr>
            <a:r>
              <a:rPr lang="en-GB" dirty="0">
                <a:solidFill>
                  <a:schemeClr val="tx1"/>
                </a:solidFill>
                <a:latin typeface="Nunito" pitchFamily="2" charset="0"/>
                <a:cs typeface="Calibri" panose="020F0502020204030204" pitchFamily="34" charset="0"/>
              </a:rPr>
              <a:t>contributions</a:t>
            </a:r>
            <a:endParaRPr lang="en-US" dirty="0">
              <a:solidFill>
                <a:schemeClr val="tx1"/>
              </a:solidFill>
              <a:latin typeface="Nunito" pitchFamily="2" charset="0"/>
            </a:endParaRPr>
          </a:p>
        </p:txBody>
      </p:sp>
      <p:sp>
        <p:nvSpPr>
          <p:cNvPr id="11" name="Rounded Rectangle 16">
            <a:extLst>
              <a:ext uri="{FF2B5EF4-FFF2-40B4-BE49-F238E27FC236}">
                <a16:creationId xmlns:a16="http://schemas.microsoft.com/office/drawing/2014/main" id="{D318DFE8-6447-B531-B1BD-D4823887A47B}"/>
              </a:ext>
            </a:extLst>
          </p:cNvPr>
          <p:cNvSpPr/>
          <p:nvPr/>
        </p:nvSpPr>
        <p:spPr>
          <a:xfrm>
            <a:off x="4649124" y="1381536"/>
            <a:ext cx="4058313" cy="1833960"/>
          </a:xfrm>
          <a:prstGeom prst="roundRect">
            <a:avLst>
              <a:gd name="adj" fmla="val 6408"/>
            </a:avLst>
          </a:prstGeom>
          <a:solidFill>
            <a:srgbClr val="6CB3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ts val="1950"/>
              </a:lnSpc>
            </a:pPr>
            <a:r>
              <a:rPr lang="en-US" dirty="0">
                <a:solidFill>
                  <a:schemeClr val="tx1"/>
                </a:solidFill>
                <a:latin typeface="Nunito" pitchFamily="2" charset="0"/>
              </a:rPr>
              <a:t>Transfer your benefits to </a:t>
            </a:r>
          </a:p>
          <a:p>
            <a:pPr algn="r">
              <a:lnSpc>
                <a:spcPts val="1950"/>
              </a:lnSpc>
            </a:pPr>
            <a:r>
              <a:rPr lang="en-US" dirty="0">
                <a:solidFill>
                  <a:schemeClr val="tx1"/>
                </a:solidFill>
                <a:latin typeface="Nunito" pitchFamily="2" charset="0"/>
              </a:rPr>
              <a:t>another pension </a:t>
            </a:r>
          </a:p>
          <a:p>
            <a:pPr algn="r">
              <a:lnSpc>
                <a:spcPts val="1950"/>
              </a:lnSpc>
            </a:pPr>
            <a:r>
              <a:rPr lang="en-US" dirty="0">
                <a:solidFill>
                  <a:schemeClr val="tx1"/>
                </a:solidFill>
                <a:latin typeface="Nunito" pitchFamily="2" charset="0"/>
              </a:rPr>
              <a:t>arrangement</a:t>
            </a:r>
          </a:p>
          <a:p>
            <a:pPr algn="ctr"/>
            <a:endParaRPr lang="en-US" dirty="0"/>
          </a:p>
          <a:p>
            <a:pPr algn="ctr"/>
            <a:endParaRPr lang="en-US" dirty="0"/>
          </a:p>
          <a:p>
            <a:pPr algn="ctr"/>
            <a:endParaRPr lang="en-US" dirty="0"/>
          </a:p>
        </p:txBody>
      </p:sp>
      <p:sp>
        <p:nvSpPr>
          <p:cNvPr id="9" name="Rounded Rectangle 20">
            <a:extLst>
              <a:ext uri="{FF2B5EF4-FFF2-40B4-BE49-F238E27FC236}">
                <a16:creationId xmlns:a16="http://schemas.microsoft.com/office/drawing/2014/main" id="{20B4E348-A7F7-4D29-3184-BA4EDCD7BFE9}"/>
              </a:ext>
            </a:extLst>
          </p:cNvPr>
          <p:cNvSpPr/>
          <p:nvPr/>
        </p:nvSpPr>
        <p:spPr>
          <a:xfrm>
            <a:off x="439705" y="3304526"/>
            <a:ext cx="4058313" cy="1833960"/>
          </a:xfrm>
          <a:prstGeom prst="roundRect">
            <a:avLst>
              <a:gd name="adj" fmla="val 6408"/>
            </a:avLst>
          </a:prstGeom>
          <a:solidFill>
            <a:srgbClr val="FBE5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r>
              <a:rPr lang="en-US" dirty="0">
                <a:solidFill>
                  <a:schemeClr val="tx1"/>
                </a:solidFill>
                <a:latin typeface="Nunito" pitchFamily="2" charset="0"/>
              </a:rPr>
              <a:t>Combine your pension </a:t>
            </a:r>
          </a:p>
          <a:p>
            <a:pPr>
              <a:lnSpc>
                <a:spcPts val="1950"/>
              </a:lnSpc>
            </a:pPr>
            <a:r>
              <a:rPr lang="en-US" dirty="0">
                <a:solidFill>
                  <a:schemeClr val="tx1"/>
                </a:solidFill>
                <a:latin typeface="Nunito" pitchFamily="2" charset="0"/>
              </a:rPr>
              <a:t>benefits with a new </a:t>
            </a:r>
          </a:p>
          <a:p>
            <a:pPr>
              <a:lnSpc>
                <a:spcPts val="1950"/>
              </a:lnSpc>
            </a:pPr>
            <a:r>
              <a:rPr lang="en-US" dirty="0">
                <a:solidFill>
                  <a:schemeClr val="tx1"/>
                </a:solidFill>
                <a:latin typeface="Nunito" pitchFamily="2" charset="0"/>
              </a:rPr>
              <a:t>LGPS pension account</a:t>
            </a: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Leaving the LGPS</a:t>
            </a:r>
            <a:endParaRPr lang="en-GB" sz="3200" b="1" dirty="0">
              <a:solidFill>
                <a:schemeClr val="accent2"/>
              </a:solidFill>
              <a:latin typeface="Franklin Gothic Medium" panose="020B0603020102020204" pitchFamily="34" charset="0"/>
            </a:endParaRPr>
          </a:p>
        </p:txBody>
      </p:sp>
      <p:sp>
        <p:nvSpPr>
          <p:cNvPr id="4" name="Rounded Rectangle 4">
            <a:extLst>
              <a:ext uri="{FF2B5EF4-FFF2-40B4-BE49-F238E27FC236}">
                <a16:creationId xmlns:a16="http://schemas.microsoft.com/office/drawing/2014/main" id="{900424D9-501F-977E-D485-48C8678327C5}"/>
              </a:ext>
            </a:extLst>
          </p:cNvPr>
          <p:cNvSpPr/>
          <p:nvPr/>
        </p:nvSpPr>
        <p:spPr>
          <a:xfrm>
            <a:off x="436563" y="1381536"/>
            <a:ext cx="4058313" cy="1833960"/>
          </a:xfrm>
          <a:prstGeom prst="roundRect">
            <a:avLst>
              <a:gd name="adj" fmla="val 6408"/>
            </a:avLst>
          </a:prstGeom>
          <a:solidFill>
            <a:srgbClr val="8FB9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950"/>
              </a:lnSpc>
            </a:pPr>
            <a:r>
              <a:rPr lang="en-US" dirty="0">
                <a:solidFill>
                  <a:schemeClr val="tx1"/>
                </a:solidFill>
                <a:latin typeface="Nunito" pitchFamily="2" charset="0"/>
              </a:rPr>
              <a:t>Leave your pension in the LGPS </a:t>
            </a:r>
          </a:p>
          <a:p>
            <a:pPr>
              <a:lnSpc>
                <a:spcPts val="1950"/>
              </a:lnSpc>
            </a:pPr>
            <a:r>
              <a:rPr lang="en-US" dirty="0">
                <a:solidFill>
                  <a:schemeClr val="tx1"/>
                </a:solidFill>
                <a:latin typeface="Nunito" pitchFamily="2" charset="0"/>
              </a:rPr>
              <a:t>until you choose to take it </a:t>
            </a:r>
          </a:p>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endParaRPr lang="en-US" dirty="0">
              <a:latin typeface="Nunito" pitchFamily="2" charset="0"/>
            </a:endParaRPr>
          </a:p>
          <a:p>
            <a:pPr algn="ctr"/>
            <a:endParaRPr lang="en-US" dirty="0"/>
          </a:p>
        </p:txBody>
      </p:sp>
      <p:sp>
        <p:nvSpPr>
          <p:cNvPr id="7" name="Title 4">
            <a:extLst>
              <a:ext uri="{FF2B5EF4-FFF2-40B4-BE49-F238E27FC236}">
                <a16:creationId xmlns:a16="http://schemas.microsoft.com/office/drawing/2014/main" id="{6B4657ED-DB55-4C36-F99C-3E1A93EA62F7}"/>
              </a:ext>
            </a:extLst>
          </p:cNvPr>
          <p:cNvSpPr txBox="1">
            <a:spLocks/>
          </p:cNvSpPr>
          <p:nvPr/>
        </p:nvSpPr>
        <p:spPr>
          <a:xfrm>
            <a:off x="3364731" y="3270089"/>
            <a:ext cx="2414535" cy="896824"/>
          </a:xfrm>
          <a:prstGeom prst="rect">
            <a:avLst/>
          </a:prstGeom>
        </p:spPr>
        <p:txBody>
          <a:bodyPr vert="horz" lIns="0" tIns="0" rIns="0" bIns="0" rtlCol="0" anchor="t">
            <a:noAutofit/>
          </a:bodyPr>
          <a:lstStyle>
            <a:lvl1pPr algn="l" defTabSz="685800" rtl="0" eaLnBrk="1" latinLnBrk="0" hangingPunct="1">
              <a:lnSpc>
                <a:spcPts val="3300"/>
              </a:lnSpc>
              <a:spcBef>
                <a:spcPct val="0"/>
              </a:spcBef>
              <a:buNone/>
              <a:defRPr sz="3300" kern="1200" cap="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000"/>
              </a:lnSpc>
            </a:pPr>
            <a:endParaRPr lang="en-US" sz="3600" dirty="0">
              <a:solidFill>
                <a:schemeClr val="bg1"/>
              </a:solidFill>
            </a:endParaRPr>
          </a:p>
        </p:txBody>
      </p:sp>
      <p:pic>
        <p:nvPicPr>
          <p:cNvPr id="16" name="Picture 15" descr="A person looking at a computer screen&#10;&#10;Description automatically generated">
            <a:extLst>
              <a:ext uri="{FF2B5EF4-FFF2-40B4-BE49-F238E27FC236}">
                <a16:creationId xmlns:a16="http://schemas.microsoft.com/office/drawing/2014/main" id="{2D702860-1214-36B5-E21B-F4250212D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616" y="2205772"/>
            <a:ext cx="3417651" cy="1951479"/>
          </a:xfrm>
          <a:prstGeom prst="roundRect">
            <a:avLst>
              <a:gd name="adj" fmla="val 6973"/>
            </a:avLst>
          </a:prstGeom>
          <a:ln w="12700">
            <a:noFill/>
          </a:ln>
        </p:spPr>
      </p:pic>
    </p:spTree>
    <p:extLst>
      <p:ext uri="{BB962C8B-B14F-4D97-AF65-F5344CB8AC3E}">
        <p14:creationId xmlns:p14="http://schemas.microsoft.com/office/powerpoint/2010/main" val="40413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rPr>
              <a:t>Prepare, but be aware...</a:t>
            </a:r>
          </a:p>
        </p:txBody>
      </p:sp>
      <p:sp>
        <p:nvSpPr>
          <p:cNvPr id="7" name="Content Placeholder 2">
            <a:extLst>
              <a:ext uri="{FF2B5EF4-FFF2-40B4-BE49-F238E27FC236}">
                <a16:creationId xmlns:a16="http://schemas.microsoft.com/office/drawing/2014/main" id="{01E6F62D-998D-9A40-FA91-28A830FD9783}"/>
              </a:ext>
            </a:extLst>
          </p:cNvPr>
          <p:cNvSpPr txBox="1">
            <a:spLocks/>
          </p:cNvSpPr>
          <p:nvPr/>
        </p:nvSpPr>
        <p:spPr>
          <a:xfrm>
            <a:off x="431800" y="1394895"/>
            <a:ext cx="7411064" cy="428684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cy-GB" sz="2000" b="1" dirty="0">
                <a:latin typeface="Nunito" pitchFamily="2" charset="0"/>
              </a:rPr>
              <a:t>Beware of pension scams</a:t>
            </a:r>
          </a:p>
          <a:p>
            <a:pPr marL="342900" indent="-342900" algn="l">
              <a:buFont typeface="Arial" panose="020B0604020202020204" pitchFamily="34" charset="0"/>
              <a:buChar char="•"/>
            </a:pPr>
            <a:r>
              <a:rPr lang="cy-GB" sz="2000" dirty="0">
                <a:latin typeface="Nunito" pitchFamily="2" charset="0"/>
              </a:rPr>
              <a:t>Reject unexpected offers</a:t>
            </a:r>
          </a:p>
          <a:p>
            <a:pPr marL="800100" lvl="1" indent="-342900" algn="l">
              <a:buFont typeface="Arial" panose="020B0604020202020204" pitchFamily="34" charset="0"/>
              <a:buChar char="•"/>
            </a:pPr>
            <a:r>
              <a:rPr lang="cy-GB" sz="1800" dirty="0">
                <a:latin typeface="Nunito" pitchFamily="2" charset="0"/>
              </a:rPr>
              <a:t>Cold calls about pensions are illegal</a:t>
            </a:r>
          </a:p>
          <a:p>
            <a:pPr lvl="1" algn="l"/>
            <a:endParaRPr lang="cy-GB" sz="1600" dirty="0">
              <a:latin typeface="Nunito" pitchFamily="2" charset="0"/>
            </a:endParaRPr>
          </a:p>
          <a:p>
            <a:pPr marL="342900" indent="-342900" algn="l">
              <a:buFont typeface="Arial" panose="020B0604020202020204" pitchFamily="34" charset="0"/>
              <a:buChar char="•"/>
            </a:pPr>
            <a:r>
              <a:rPr lang="cy-GB" sz="2000" dirty="0">
                <a:latin typeface="Nunito" pitchFamily="2" charset="0"/>
              </a:rPr>
              <a:t>Check who you’re dealing with</a:t>
            </a:r>
          </a:p>
          <a:p>
            <a:pPr marL="800100" lvl="1" indent="-342900" algn="l">
              <a:spcAft>
                <a:spcPts val="600"/>
              </a:spcAft>
              <a:buFont typeface="Arial" panose="020B0604020202020204" pitchFamily="34" charset="0"/>
              <a:buChar char="•"/>
            </a:pPr>
            <a:r>
              <a:rPr lang="cy-GB" sz="1800" dirty="0">
                <a:latin typeface="Nunito" pitchFamily="2" charset="0"/>
                <a:hlinkClick r:id="rId3"/>
              </a:rPr>
              <a:t>Financial Services Register</a:t>
            </a:r>
            <a:endParaRPr lang="cy-GB" sz="1800" dirty="0">
              <a:latin typeface="Nunito" pitchFamily="2" charset="0"/>
            </a:endParaRPr>
          </a:p>
          <a:p>
            <a:pPr marL="800100" lvl="1" indent="-342900" algn="l">
              <a:spcAft>
                <a:spcPts val="600"/>
              </a:spcAft>
              <a:buFont typeface="Arial" panose="020B0604020202020204" pitchFamily="34" charset="0"/>
              <a:buChar char="•"/>
            </a:pPr>
            <a:r>
              <a:rPr lang="cy-GB" sz="1800" dirty="0">
                <a:latin typeface="Nunito" pitchFamily="2" charset="0"/>
              </a:rPr>
              <a:t>Financial Conduct Authority: 0800 111 6768</a:t>
            </a:r>
          </a:p>
          <a:p>
            <a:pPr marL="800100" lvl="1" indent="-342900" algn="l">
              <a:spcAft>
                <a:spcPts val="600"/>
              </a:spcAft>
              <a:buFont typeface="Arial" panose="020B0604020202020204" pitchFamily="34" charset="0"/>
              <a:buChar char="•"/>
            </a:pPr>
            <a:r>
              <a:rPr lang="cy-GB" sz="1800" dirty="0">
                <a:latin typeface="Nunito" pitchFamily="2" charset="0"/>
                <a:hlinkClick r:id="rId4"/>
              </a:rPr>
              <a:t>FCA Warning List</a:t>
            </a:r>
            <a:endParaRPr lang="cy-GB" sz="1800" dirty="0">
              <a:latin typeface="Nunito" pitchFamily="2" charset="0"/>
            </a:endParaRPr>
          </a:p>
          <a:p>
            <a:pPr marL="800100" lvl="1" indent="-342900" algn="l">
              <a:buFont typeface="Arial" panose="020B0604020202020204" pitchFamily="34" charset="0"/>
              <a:buChar char="•"/>
            </a:pPr>
            <a:endParaRPr lang="cy-GB" sz="1600" dirty="0">
              <a:latin typeface="Nunito" pitchFamily="2" charset="0"/>
            </a:endParaRPr>
          </a:p>
          <a:p>
            <a:pPr marL="342900" indent="-342900" algn="l">
              <a:buFont typeface="Arial" panose="020B0604020202020204" pitchFamily="34" charset="0"/>
              <a:buChar char="•"/>
            </a:pPr>
            <a:r>
              <a:rPr lang="cy-GB" sz="2000" dirty="0">
                <a:latin typeface="Nunito" pitchFamily="2" charset="0"/>
              </a:rPr>
              <a:t>Don’t be rushed or pressured</a:t>
            </a:r>
          </a:p>
          <a:p>
            <a:pPr algn="l"/>
            <a:endParaRPr lang="cy-GB" sz="2000" dirty="0">
              <a:latin typeface="Nunito" pitchFamily="2" charset="0"/>
            </a:endParaRPr>
          </a:p>
          <a:p>
            <a:pPr marL="342900" indent="-342900" algn="l">
              <a:buFont typeface="Arial" panose="020B0604020202020204" pitchFamily="34" charset="0"/>
              <a:buChar char="•"/>
            </a:pPr>
            <a:r>
              <a:rPr lang="cy-GB" sz="2000" dirty="0">
                <a:latin typeface="Nunito" pitchFamily="2" charset="0"/>
              </a:rPr>
              <a:t>Get impartial information or advice</a:t>
            </a:r>
          </a:p>
          <a:p>
            <a:pPr marL="0" indent="0" algn="l">
              <a:buNone/>
            </a:pPr>
            <a:endParaRPr lang="en-GB" dirty="0"/>
          </a:p>
          <a:p>
            <a:pPr lvl="1">
              <a:buClr>
                <a:srgbClr val="CE141D"/>
              </a:buClr>
            </a:pPr>
            <a:endParaRPr lang="cy-GB" sz="2400" dirty="0"/>
          </a:p>
          <a:p>
            <a:pPr lvl="1">
              <a:buClr>
                <a:srgbClr val="CE141D"/>
              </a:buClr>
            </a:pPr>
            <a:endParaRPr lang="en-GB" dirty="0"/>
          </a:p>
        </p:txBody>
      </p:sp>
      <p:pic>
        <p:nvPicPr>
          <p:cNvPr id="5" name="Picture 4" descr="A fish hook trying to steal coins from a jar with the label pension.&#10;">
            <a:extLst>
              <a:ext uri="{FF2B5EF4-FFF2-40B4-BE49-F238E27FC236}">
                <a16:creationId xmlns:a16="http://schemas.microsoft.com/office/drawing/2014/main" id="{446CC3D8-C5D6-43DA-CFA6-0E1DF461F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925" y="1653039"/>
            <a:ext cx="2459771" cy="3162563"/>
          </a:xfrm>
          <a:prstGeom prst="roundRect">
            <a:avLst>
              <a:gd name="adj" fmla="val 5643"/>
            </a:avLst>
          </a:prstGeom>
        </p:spPr>
      </p:pic>
    </p:spTree>
    <p:extLst>
      <p:ext uri="{BB962C8B-B14F-4D97-AF65-F5344CB8AC3E}">
        <p14:creationId xmlns:p14="http://schemas.microsoft.com/office/powerpoint/2010/main" val="263239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Thinking of retiring? </a:t>
            </a:r>
            <a:endParaRPr lang="en-GB" sz="3200" b="1" dirty="0">
              <a:solidFill>
                <a:schemeClr val="accent2"/>
              </a:solidFill>
              <a:latin typeface="Franklin Gothic Medium" panose="020B0603020102020204" pitchFamily="34" charset="0"/>
            </a:endParaRPr>
          </a:p>
        </p:txBody>
      </p:sp>
      <p:sp>
        <p:nvSpPr>
          <p:cNvPr id="2" name="Rectangle: Rounded Corners 1">
            <a:extLst>
              <a:ext uri="{FF2B5EF4-FFF2-40B4-BE49-F238E27FC236}">
                <a16:creationId xmlns:a16="http://schemas.microsoft.com/office/drawing/2014/main" id="{19C8F1DB-19E4-B928-5DFE-9CEE6EB40BF1}"/>
              </a:ext>
            </a:extLst>
          </p:cNvPr>
          <p:cNvSpPr/>
          <p:nvPr/>
        </p:nvSpPr>
        <p:spPr>
          <a:xfrm>
            <a:off x="498060" y="1575226"/>
            <a:ext cx="2693074" cy="3707974"/>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5" name="Rectangle: Rounded Corners 4">
            <a:extLst>
              <a:ext uri="{FF2B5EF4-FFF2-40B4-BE49-F238E27FC236}">
                <a16:creationId xmlns:a16="http://schemas.microsoft.com/office/drawing/2014/main" id="{8A67C285-78BD-2732-1425-B993DA0A66DB}"/>
              </a:ext>
            </a:extLst>
          </p:cNvPr>
          <p:cNvSpPr/>
          <p:nvPr/>
        </p:nvSpPr>
        <p:spPr>
          <a:xfrm>
            <a:off x="6071496" y="1563150"/>
            <a:ext cx="2693074" cy="3720050"/>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CE141D"/>
              </a:buClr>
            </a:pPr>
            <a:endParaRPr lang="en-GB" dirty="0">
              <a:solidFill>
                <a:schemeClr val="tx1"/>
              </a:solidFill>
            </a:endParaRPr>
          </a:p>
        </p:txBody>
      </p:sp>
      <p:sp>
        <p:nvSpPr>
          <p:cNvPr id="7" name="Rectangle: Rounded Corners 6">
            <a:extLst>
              <a:ext uri="{FF2B5EF4-FFF2-40B4-BE49-F238E27FC236}">
                <a16:creationId xmlns:a16="http://schemas.microsoft.com/office/drawing/2014/main" id="{9EF37B33-0977-E652-4435-9EC77A5D07F2}"/>
              </a:ext>
            </a:extLst>
          </p:cNvPr>
          <p:cNvSpPr/>
          <p:nvPr/>
        </p:nvSpPr>
        <p:spPr>
          <a:xfrm>
            <a:off x="3271526" y="1538460"/>
            <a:ext cx="2693074" cy="3744740"/>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9" name="Rectangle: Rounded Corners 8">
            <a:extLst>
              <a:ext uri="{FF2B5EF4-FFF2-40B4-BE49-F238E27FC236}">
                <a16:creationId xmlns:a16="http://schemas.microsoft.com/office/drawing/2014/main" id="{D71C7F26-2A28-53DC-ABF6-7A1FC13E387E}"/>
              </a:ext>
            </a:extLst>
          </p:cNvPr>
          <p:cNvSpPr/>
          <p:nvPr/>
        </p:nvSpPr>
        <p:spPr>
          <a:xfrm>
            <a:off x="710095" y="1280568"/>
            <a:ext cx="2169845"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Normal</a:t>
            </a:r>
          </a:p>
          <a:p>
            <a:pPr lvl="0" algn="ctr"/>
            <a:r>
              <a:rPr lang="en-GB" sz="2000" b="1" dirty="0">
                <a:solidFill>
                  <a:schemeClr val="tx1"/>
                </a:solidFill>
                <a:latin typeface="Nunito" pitchFamily="2" charset="0"/>
              </a:rPr>
              <a:t>Pension Age </a:t>
            </a:r>
          </a:p>
        </p:txBody>
      </p:sp>
      <p:sp>
        <p:nvSpPr>
          <p:cNvPr id="10" name="Rectangle: Rounded Corners 9">
            <a:extLst>
              <a:ext uri="{FF2B5EF4-FFF2-40B4-BE49-F238E27FC236}">
                <a16:creationId xmlns:a16="http://schemas.microsoft.com/office/drawing/2014/main" id="{9D889073-B939-9882-BD1F-06B714477A11}"/>
              </a:ext>
            </a:extLst>
          </p:cNvPr>
          <p:cNvSpPr/>
          <p:nvPr/>
        </p:nvSpPr>
        <p:spPr>
          <a:xfrm>
            <a:off x="3496812" y="1280348"/>
            <a:ext cx="2169845"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Early Retirement</a:t>
            </a:r>
          </a:p>
        </p:txBody>
      </p:sp>
      <p:sp>
        <p:nvSpPr>
          <p:cNvPr id="11" name="Rectangle: Rounded Corners 10">
            <a:extLst>
              <a:ext uri="{FF2B5EF4-FFF2-40B4-BE49-F238E27FC236}">
                <a16:creationId xmlns:a16="http://schemas.microsoft.com/office/drawing/2014/main" id="{91ACC622-24E2-91D0-20E8-00745E729434}"/>
              </a:ext>
            </a:extLst>
          </p:cNvPr>
          <p:cNvSpPr/>
          <p:nvPr/>
        </p:nvSpPr>
        <p:spPr>
          <a:xfrm>
            <a:off x="6296782" y="1280348"/>
            <a:ext cx="2169845" cy="862243"/>
          </a:xfrm>
          <a:prstGeom prst="roundRect">
            <a:avLst/>
          </a:prstGeom>
          <a:solidFill>
            <a:schemeClr val="bg1"/>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000" b="1" dirty="0">
              <a:solidFill>
                <a:srgbClr val="08282D"/>
              </a:solidFill>
              <a:latin typeface="Nunito" pitchFamily="2" charset="0"/>
            </a:endParaRPr>
          </a:p>
          <a:p>
            <a:pPr lvl="0" algn="ctr"/>
            <a:r>
              <a:rPr lang="en-GB" sz="2000" b="1" dirty="0">
                <a:solidFill>
                  <a:schemeClr val="tx1"/>
                </a:solidFill>
                <a:latin typeface="Nunito" pitchFamily="2" charset="0"/>
              </a:rPr>
              <a:t>Late retirement</a:t>
            </a:r>
            <a:br>
              <a:rPr lang="en-GB" sz="2000" b="1" dirty="0">
                <a:solidFill>
                  <a:schemeClr val="tx1"/>
                </a:solidFill>
                <a:latin typeface="Nunito" pitchFamily="2" charset="0"/>
              </a:rPr>
            </a:br>
            <a:endParaRPr lang="en-GB" sz="2000" b="1" dirty="0">
              <a:solidFill>
                <a:schemeClr val="tx1"/>
              </a:solidFill>
              <a:latin typeface="Nunito" pitchFamily="2" charset="0"/>
            </a:endParaRPr>
          </a:p>
        </p:txBody>
      </p:sp>
      <p:sp>
        <p:nvSpPr>
          <p:cNvPr id="12" name="TextBox 11">
            <a:extLst>
              <a:ext uri="{FF2B5EF4-FFF2-40B4-BE49-F238E27FC236}">
                <a16:creationId xmlns:a16="http://schemas.microsoft.com/office/drawing/2014/main" id="{211673B1-A63E-9A5E-1272-1FA39AE3B14F}"/>
              </a:ext>
            </a:extLst>
          </p:cNvPr>
          <p:cNvSpPr txBox="1"/>
          <p:nvPr/>
        </p:nvSpPr>
        <p:spPr>
          <a:xfrm>
            <a:off x="431800" y="2105782"/>
            <a:ext cx="2799092" cy="1308050"/>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State Pension age (or 65 if later)</a:t>
            </a:r>
          </a:p>
          <a:p>
            <a:pPr marL="285750" indent="-285750">
              <a:buFont typeface="Arial" panose="020B0604020202020204" pitchFamily="34" charset="0"/>
              <a:buChar char="•"/>
            </a:pPr>
            <a:r>
              <a:rPr lang="en-GB" sz="1600" dirty="0">
                <a:latin typeface="Nunito" pitchFamily="2" charset="0"/>
              </a:rPr>
              <a:t>No employer consent needed</a:t>
            </a:r>
          </a:p>
        </p:txBody>
      </p:sp>
      <p:sp>
        <p:nvSpPr>
          <p:cNvPr id="13" name="TextBox 12">
            <a:extLst>
              <a:ext uri="{FF2B5EF4-FFF2-40B4-BE49-F238E27FC236}">
                <a16:creationId xmlns:a16="http://schemas.microsoft.com/office/drawing/2014/main" id="{A5A0CC76-E295-7E7D-633D-01A27B141AB5}"/>
              </a:ext>
            </a:extLst>
          </p:cNvPr>
          <p:cNvSpPr txBox="1"/>
          <p:nvPr/>
        </p:nvSpPr>
        <p:spPr>
          <a:xfrm>
            <a:off x="6071496" y="2116896"/>
            <a:ext cx="2693074" cy="2200602"/>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No later than age 75</a:t>
            </a:r>
          </a:p>
          <a:p>
            <a:pPr marL="285750" indent="-285750">
              <a:spcAft>
                <a:spcPts val="1200"/>
              </a:spcAft>
              <a:buFont typeface="Arial" panose="020B0604020202020204" pitchFamily="34" charset="0"/>
              <a:buChar char="•"/>
            </a:pPr>
            <a:r>
              <a:rPr lang="en-GB" sz="1600" dirty="0">
                <a:latin typeface="Nunito" pitchFamily="2" charset="0"/>
              </a:rPr>
              <a:t>Pension increased for taking it after Normal Pension Age</a:t>
            </a:r>
          </a:p>
          <a:p>
            <a:pPr marL="285750" indent="-285750">
              <a:buFont typeface="Arial" panose="020B0604020202020204" pitchFamily="34" charset="0"/>
              <a:buChar char="•"/>
            </a:pPr>
            <a:r>
              <a:rPr lang="en-GB" sz="1600" dirty="0">
                <a:latin typeface="Nunito" pitchFamily="2" charset="0"/>
              </a:rPr>
              <a:t>No employer consent needed</a:t>
            </a:r>
          </a:p>
          <a:p>
            <a:pPr marL="285750" indent="-285750">
              <a:buFont typeface="Arial" panose="020B0604020202020204" pitchFamily="34" charset="0"/>
              <a:buChar char="•"/>
            </a:pPr>
            <a:endParaRPr lang="en-GB" sz="1600" dirty="0">
              <a:latin typeface="Nunito" pitchFamily="2" charset="0"/>
            </a:endParaRPr>
          </a:p>
        </p:txBody>
      </p:sp>
      <p:sp>
        <p:nvSpPr>
          <p:cNvPr id="14" name="TextBox 13">
            <a:extLst>
              <a:ext uri="{FF2B5EF4-FFF2-40B4-BE49-F238E27FC236}">
                <a16:creationId xmlns:a16="http://schemas.microsoft.com/office/drawing/2014/main" id="{8D2A55EF-3605-8E28-1768-80F8E424E7DD}"/>
              </a:ext>
            </a:extLst>
          </p:cNvPr>
          <p:cNvSpPr txBox="1"/>
          <p:nvPr/>
        </p:nvSpPr>
        <p:spPr>
          <a:xfrm>
            <a:off x="3191134" y="2081594"/>
            <a:ext cx="2773465" cy="2846933"/>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Between age 55 and Normal Pension Age</a:t>
            </a:r>
            <a:endParaRPr lang="en-GB" sz="14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Minimum age 57 from </a:t>
            </a:r>
            <a:br>
              <a:rPr lang="en-GB" sz="1600" dirty="0">
                <a:latin typeface="Nunito" pitchFamily="2" charset="0"/>
              </a:rPr>
            </a:br>
            <a:r>
              <a:rPr lang="en-GB" sz="1600" dirty="0">
                <a:latin typeface="Nunito" pitchFamily="2" charset="0"/>
              </a:rPr>
              <a:t>6 April 2028 </a:t>
            </a:r>
            <a:endParaRPr lang="en-GB" sz="14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Pension reduced for taking it earlier than normal retirement age</a:t>
            </a:r>
          </a:p>
          <a:p>
            <a:pPr marL="285750" indent="-285750">
              <a:buFont typeface="Arial" panose="020B0604020202020204" pitchFamily="34" charset="0"/>
              <a:buChar char="•"/>
            </a:pPr>
            <a:r>
              <a:rPr lang="en-GB" sz="1600" dirty="0">
                <a:latin typeface="Nunito" pitchFamily="2" charset="0"/>
              </a:rPr>
              <a:t>No employer consent needed</a:t>
            </a:r>
          </a:p>
        </p:txBody>
      </p:sp>
    </p:spTree>
    <p:extLst>
      <p:ext uri="{BB962C8B-B14F-4D97-AF65-F5344CB8AC3E}">
        <p14:creationId xmlns:p14="http://schemas.microsoft.com/office/powerpoint/2010/main" val="107215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Agenda</a:t>
            </a:r>
            <a:endParaRPr lang="en-GB" sz="3200" b="1" dirty="0">
              <a:solidFill>
                <a:schemeClr val="accent2"/>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520638FB-9263-E6F1-A55E-9CE2CE2BDB31}"/>
              </a:ext>
            </a:extLst>
          </p:cNvPr>
          <p:cNvSpPr txBox="1"/>
          <p:nvPr/>
        </p:nvSpPr>
        <p:spPr>
          <a:xfrm>
            <a:off x="431801" y="1579074"/>
            <a:ext cx="4524022" cy="5129609"/>
          </a:xfrm>
          <a:prstGeom prst="rect">
            <a:avLst/>
          </a:prstGeom>
          <a:noFill/>
        </p:spPr>
        <p:txBody>
          <a:bodyPr wrap="square">
            <a:spAutoFit/>
          </a:bodyPr>
          <a:lstStyle/>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What is the LGPS?</a:t>
            </a:r>
            <a:endParaRPr lang="en-GB" dirty="0">
              <a:latin typeface="Nunito" pitchFamily="2" charset="0"/>
              <a:cs typeface="Times New Roman" panose="02020603050405020304" pitchFamily="18" charset="0"/>
            </a:endParaRP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Protection for you and your family</a:t>
            </a:r>
            <a:endParaRPr lang="en-GB" dirty="0">
              <a:latin typeface="Nunito" pitchFamily="2" charset="0"/>
              <a:cs typeface="Times New Roman" panose="02020603050405020304" pitchFamily="18" charset="0"/>
            </a:endParaRPr>
          </a:p>
          <a:p>
            <a:pPr marL="285750" indent="-285750">
              <a:spcAft>
                <a:spcPts val="1400"/>
              </a:spcAft>
              <a:buFont typeface="Arial" panose="020B0604020202020204" pitchFamily="34" charset="0"/>
              <a:buChar char="•"/>
            </a:pPr>
            <a:r>
              <a:rPr lang="en-GB" sz="1800" dirty="0">
                <a:effectLst/>
                <a:latin typeface="Nunito" pitchFamily="2" charset="0"/>
                <a:ea typeface="Calibri" panose="020F0502020204030204" pitchFamily="34" charset="0"/>
                <a:cs typeface="Times New Roman" panose="02020603050405020304" pitchFamily="18" charset="0"/>
              </a:rPr>
              <a:t>What does it cost?</a:t>
            </a:r>
          </a:p>
          <a:p>
            <a:pPr marL="285750" indent="-285750">
              <a:spcAft>
                <a:spcPts val="1400"/>
              </a:spcAft>
              <a:buFont typeface="Arial" panose="020B0604020202020204" pitchFamily="34" charset="0"/>
              <a:buChar char="•"/>
            </a:pPr>
            <a:r>
              <a:rPr lang="en-GB" dirty="0">
                <a:latin typeface="Nunito" pitchFamily="2" charset="0"/>
                <a:ea typeface="Calibri" panose="020F0502020204030204" pitchFamily="34" charset="0"/>
                <a:cs typeface="Times New Roman" panose="02020603050405020304" pitchFamily="18" charset="0"/>
              </a:rPr>
              <a:t>Thinking of paying extra?</a:t>
            </a:r>
            <a:endParaRPr lang="en-GB" sz="1800" dirty="0">
              <a:effectLst/>
              <a:latin typeface="Nunito" pitchFamily="2" charset="0"/>
              <a:ea typeface="Calibri" panose="020F0502020204030204" pitchFamily="34" charset="0"/>
              <a:cs typeface="Times New Roman" panose="02020603050405020304" pitchFamily="18" charset="0"/>
            </a:endParaRPr>
          </a:p>
          <a:p>
            <a:pPr marL="285750" indent="-285750">
              <a:spcAft>
                <a:spcPts val="1400"/>
              </a:spcAft>
              <a:buFont typeface="Arial" panose="020B0604020202020204" pitchFamily="34" charset="0"/>
              <a:buChar char="•"/>
            </a:pPr>
            <a:r>
              <a:rPr lang="en-GB" dirty="0">
                <a:latin typeface="Nunito" pitchFamily="2" charset="0"/>
                <a:cs typeface="Times New Roman" panose="02020603050405020304" pitchFamily="18" charset="0"/>
              </a:rPr>
              <a:t>Working out your pension</a:t>
            </a: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Thinking of retiring?</a:t>
            </a:r>
          </a:p>
          <a:p>
            <a:pPr marL="285750" indent="-285750">
              <a:spcAft>
                <a:spcPts val="1400"/>
              </a:spcAft>
              <a:buFont typeface="Arial" panose="020B0604020202020204" pitchFamily="34" charset="0"/>
              <a:buChar char="•"/>
            </a:pPr>
            <a:r>
              <a:rPr lang="en-GB" dirty="0">
                <a:latin typeface="Nunito" pitchFamily="2" charset="0"/>
                <a:cs typeface="Times New Roman" panose="02020603050405020304" pitchFamily="18" charset="0"/>
              </a:rPr>
              <a:t>What is an Annual Benefit Statement?</a:t>
            </a: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Useful links</a:t>
            </a:r>
            <a:endParaRPr lang="en-GB" sz="1800" dirty="0">
              <a:latin typeface="Franklin Gothic Medium" panose="020B0603020102020204" pitchFamily="34" charset="0"/>
            </a:endParaRPr>
          </a:p>
          <a:p>
            <a:pPr marL="285750" indent="-285750">
              <a:buFont typeface="Arial" panose="020B0604020202020204" pitchFamily="34" charset="0"/>
              <a:buChar char="•"/>
            </a:pPr>
            <a:endParaRPr lang="en-GB" sz="1800" b="1" dirty="0">
              <a:solidFill>
                <a:schemeClr val="accent2"/>
              </a:solidFill>
              <a:latin typeface="Franklin Gothic Medium" panose="020B0603020102020204" pitchFamily="34"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Franklin Gothic Medium" panose="020B0603020102020204" pitchFamily="34" charset="0"/>
            </a:endParaRPr>
          </a:p>
        </p:txBody>
      </p:sp>
      <p:pic>
        <p:nvPicPr>
          <p:cNvPr id="6" name="Picture 5">
            <a:extLst>
              <a:ext uri="{FF2B5EF4-FFF2-40B4-BE49-F238E27FC236}">
                <a16:creationId xmlns:a16="http://schemas.microsoft.com/office/drawing/2014/main" id="{395D6895-4925-A0E7-FFE2-89080523BC7A}"/>
              </a:ext>
            </a:extLst>
          </p:cNvPr>
          <p:cNvPicPr>
            <a:picLocks noChangeAspect="1"/>
          </p:cNvPicPr>
          <p:nvPr/>
        </p:nvPicPr>
        <p:blipFill>
          <a:blip r:embed="rId3"/>
          <a:stretch>
            <a:fillRect/>
          </a:stretch>
        </p:blipFill>
        <p:spPr>
          <a:xfrm>
            <a:off x="5542845" y="1199207"/>
            <a:ext cx="2778898" cy="4151673"/>
          </a:xfrm>
          <a:prstGeom prst="rect">
            <a:avLst/>
          </a:prstGeom>
        </p:spPr>
      </p:pic>
    </p:spTree>
    <p:extLst>
      <p:ext uri="{BB962C8B-B14F-4D97-AF65-F5344CB8AC3E}">
        <p14:creationId xmlns:p14="http://schemas.microsoft.com/office/powerpoint/2010/main" val="251898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graphicFrame>
        <p:nvGraphicFramePr>
          <p:cNvPr id="7" name="Table 6">
            <a:extLst>
              <a:ext uri="{FF2B5EF4-FFF2-40B4-BE49-F238E27FC236}">
                <a16:creationId xmlns:a16="http://schemas.microsoft.com/office/drawing/2014/main" id="{45446B0F-8505-0A55-1E24-DFEF8723242B}"/>
              </a:ext>
            </a:extLst>
          </p:cNvPr>
          <p:cNvGraphicFramePr>
            <a:graphicFrameLocks/>
          </p:cNvGraphicFramePr>
          <p:nvPr>
            <p:extLst>
              <p:ext uri="{D42A27DB-BD31-4B8C-83A1-F6EECF244321}">
                <p14:modId xmlns:p14="http://schemas.microsoft.com/office/powerpoint/2010/main" val="3653500102"/>
              </p:ext>
            </p:extLst>
          </p:nvPr>
        </p:nvGraphicFramePr>
        <p:xfrm>
          <a:off x="431800" y="1400120"/>
          <a:ext cx="5791718" cy="4358640"/>
        </p:xfrm>
        <a:graphic>
          <a:graphicData uri="http://schemas.openxmlformats.org/drawingml/2006/table">
            <a:tbl>
              <a:tblPr firstRow="1" bandRow="1">
                <a:tableStyleId>{5C22544A-7EE6-4342-B048-85BDC9FD1C3A}</a:tableStyleId>
              </a:tblPr>
              <a:tblGrid>
                <a:gridCol w="1574434">
                  <a:extLst>
                    <a:ext uri="{9D8B030D-6E8A-4147-A177-3AD203B41FA5}">
                      <a16:colId xmlns:a16="http://schemas.microsoft.com/office/drawing/2014/main" val="2763470734"/>
                    </a:ext>
                  </a:extLst>
                </a:gridCol>
                <a:gridCol w="2302881">
                  <a:extLst>
                    <a:ext uri="{9D8B030D-6E8A-4147-A177-3AD203B41FA5}">
                      <a16:colId xmlns:a16="http://schemas.microsoft.com/office/drawing/2014/main" val="697083295"/>
                    </a:ext>
                  </a:extLst>
                </a:gridCol>
                <a:gridCol w="1914403">
                  <a:extLst>
                    <a:ext uri="{9D8B030D-6E8A-4147-A177-3AD203B41FA5}">
                      <a16:colId xmlns:a16="http://schemas.microsoft.com/office/drawing/2014/main" val="2466493605"/>
                    </a:ext>
                  </a:extLst>
                </a:gridCol>
              </a:tblGrid>
              <a:tr h="462904">
                <a:tc>
                  <a:txBody>
                    <a:bodyPr/>
                    <a:lstStyle/>
                    <a:p>
                      <a:pPr algn="ctr"/>
                      <a:r>
                        <a:rPr lang="en-GB" sz="1400" dirty="0">
                          <a:solidFill>
                            <a:schemeClr val="bg1"/>
                          </a:solidFill>
                          <a:effectLst/>
                          <a:latin typeface="Nunito" pitchFamily="2" charset="0"/>
                          <a:cs typeface="Times New Roman" panose="02020603050405020304" pitchFamily="18" charset="0"/>
                        </a:rPr>
                        <a:t>Years early</a:t>
                      </a:r>
                      <a:endParaRPr lang="en-US" sz="1400" dirty="0">
                        <a:latin typeface="Nunito" pitchFamily="2" charset="0"/>
                      </a:endParaRPr>
                    </a:p>
                  </a:txBody>
                  <a:tcPr>
                    <a:solidFill>
                      <a:srgbClr val="4F7040"/>
                    </a:solidFill>
                  </a:tcPr>
                </a:tc>
                <a:tc>
                  <a:txBody>
                    <a:bodyPr/>
                    <a:lstStyle/>
                    <a:p>
                      <a:pPr algn="ctr"/>
                      <a:r>
                        <a:rPr lang="en-GB" sz="1400" dirty="0">
                          <a:solidFill>
                            <a:schemeClr val="bg1"/>
                          </a:solidFill>
                          <a:effectLst/>
                          <a:latin typeface="Nunito" pitchFamily="2" charset="0"/>
                          <a:ea typeface="Calibri" panose="020F0502020204030204" pitchFamily="34" charset="0"/>
                          <a:cs typeface="Times New Roman" panose="02020603050405020304" pitchFamily="18" charset="0"/>
                        </a:rPr>
                        <a:t>Annual pension reduction</a:t>
                      </a:r>
                      <a:endParaRPr lang="en-US" sz="1400" dirty="0">
                        <a:latin typeface="Nunito" pitchFamily="2" charset="0"/>
                      </a:endParaRPr>
                    </a:p>
                  </a:txBody>
                  <a:tcPr>
                    <a:solidFill>
                      <a:srgbClr val="4F7040"/>
                    </a:solidFill>
                  </a:tcPr>
                </a:tc>
                <a:tc>
                  <a:txBody>
                    <a:bodyPr/>
                    <a:lstStyle/>
                    <a:p>
                      <a:pPr algn="ctr"/>
                      <a:r>
                        <a:rPr lang="en-US" sz="1400" dirty="0">
                          <a:latin typeface="Nunito" pitchFamily="2" charset="0"/>
                        </a:rPr>
                        <a:t>Automatic lump sum reduction</a:t>
                      </a:r>
                    </a:p>
                  </a:txBody>
                  <a:tcPr>
                    <a:solidFill>
                      <a:srgbClr val="4F7040"/>
                    </a:solidFill>
                  </a:tcPr>
                </a:tc>
                <a:extLst>
                  <a:ext uri="{0D108BD9-81ED-4DB2-BD59-A6C34878D82A}">
                    <a16:rowId xmlns:a16="http://schemas.microsoft.com/office/drawing/2014/main" val="69801148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0</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0%</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392517288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1</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5.0%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1.7%</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2843485"/>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2</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9.7%</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3.3%</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587188328"/>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3</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14.0%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4.9%</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2600413890"/>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4</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18.0%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6.5%</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10005"/>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5</a:t>
                      </a:r>
                    </a:p>
                  </a:txBody>
                  <a:tcPr marL="72000" marR="0" anchor="ctr">
                    <a:solidFill>
                      <a:schemeClr val="accent6">
                        <a:lumMod val="20000"/>
                        <a:lumOff val="80000"/>
                      </a:schemeClr>
                    </a:solidFill>
                  </a:tcPr>
                </a:tc>
                <a:tc>
                  <a:txBody>
                    <a:bodyPr/>
                    <a:lstStyle/>
                    <a:p>
                      <a:pPr algn="ctr"/>
                      <a:r>
                        <a:rPr lang="cy-GB" sz="1200" dirty="0">
                          <a:latin typeface="Nunito" pitchFamily="2" charset="0"/>
                        </a:rPr>
                        <a:t>21.6%</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8.1%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0006"/>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6</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25.0%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9.6%</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10007"/>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7</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28.2%</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11.1%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0008"/>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8</a:t>
                      </a:r>
                      <a:endParaRPr lang="en-US" sz="1200" dirty="0">
                        <a:latin typeface="Nunito" pitchFamily="2" charset="0"/>
                      </a:endParaRPr>
                    </a:p>
                  </a:txBody>
                  <a:tcPr marL="72000" marR="0" anchor="ctr">
                    <a:solidFill>
                      <a:srgbClr val="FBE5D6"/>
                    </a:solidFill>
                  </a:tcPr>
                </a:tc>
                <a:tc>
                  <a:txBody>
                    <a:bodyPr/>
                    <a:lstStyle/>
                    <a:p>
                      <a:pPr algn="ctr"/>
                      <a:r>
                        <a:rPr lang="cy-GB" sz="1200" dirty="0">
                          <a:latin typeface="Nunito" pitchFamily="2" charset="0"/>
                        </a:rPr>
                        <a:t>31.2%</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12.6%</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147762253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9</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34.0%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14.1%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935094057"/>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10</a:t>
                      </a:r>
                      <a:endParaRPr lang="en-US" sz="1200" dirty="0">
                        <a:latin typeface="Nunito" pitchFamily="2" charset="0"/>
                      </a:endParaRPr>
                    </a:p>
                  </a:txBody>
                  <a:tcPr marL="72000" marR="0" anchor="ctr">
                    <a:solidFill>
                      <a:srgbClr val="FBE5D6"/>
                    </a:solidFill>
                  </a:tcPr>
                </a:tc>
                <a:tc>
                  <a:txBody>
                    <a:bodyPr/>
                    <a:lstStyle/>
                    <a:p>
                      <a:pPr algn="ctr"/>
                      <a:r>
                        <a:rPr lang="cy-GB" sz="1200" dirty="0">
                          <a:latin typeface="Nunito" pitchFamily="2" charset="0"/>
                        </a:rPr>
                        <a:t>36.6%</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15.5%</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606906525"/>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11</a:t>
                      </a:r>
                    </a:p>
                  </a:txBody>
                  <a:tcPr marL="72000" marR="0" anchor="ctr">
                    <a:solidFill>
                      <a:schemeClr val="accent6">
                        <a:lumMod val="20000"/>
                        <a:lumOff val="80000"/>
                      </a:schemeClr>
                    </a:solidFill>
                  </a:tcPr>
                </a:tc>
                <a:tc>
                  <a:txBody>
                    <a:bodyPr/>
                    <a:lstStyle/>
                    <a:p>
                      <a:pPr algn="ctr"/>
                      <a:r>
                        <a:rPr lang="cy-GB" sz="1200" dirty="0">
                          <a:latin typeface="Nunito" pitchFamily="2" charset="0"/>
                        </a:rPr>
                        <a:t>40.6%</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684571270"/>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12</a:t>
                      </a:r>
                    </a:p>
                  </a:txBody>
                  <a:tcPr marL="72000" marR="0" anchor="ctr">
                    <a:solidFill>
                      <a:srgbClr val="FBE5D6"/>
                    </a:solidFill>
                  </a:tcPr>
                </a:tc>
                <a:tc>
                  <a:txBody>
                    <a:bodyPr/>
                    <a:lstStyle/>
                    <a:p>
                      <a:pPr algn="ctr"/>
                      <a:r>
                        <a:rPr lang="cy-GB" sz="1200" dirty="0">
                          <a:latin typeface="Nunito" pitchFamily="2" charset="0"/>
                        </a:rPr>
                        <a:t>42.9%</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4286147138"/>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13</a:t>
                      </a:r>
                      <a:endParaRPr lang="en-US" sz="1200" dirty="0">
                        <a:latin typeface="Nunito" pitchFamily="2" charset="0"/>
                      </a:endParaRPr>
                    </a:p>
                  </a:txBody>
                  <a:tcPr marL="72000" marR="0" anchor="ctr">
                    <a:solidFill>
                      <a:srgbClr val="E2F0D9"/>
                    </a:solidFill>
                  </a:tcPr>
                </a:tc>
                <a:tc>
                  <a:txBody>
                    <a:bodyPr/>
                    <a:lstStyle/>
                    <a:p>
                      <a:pPr algn="ctr"/>
                      <a:r>
                        <a:rPr lang="cy-GB" sz="1200" dirty="0">
                          <a:latin typeface="Nunito" pitchFamily="2" charset="0"/>
                        </a:rPr>
                        <a:t>45.1%</a:t>
                      </a:r>
                      <a:endParaRPr lang="en-GB" sz="1200" dirty="0">
                        <a:latin typeface="Nunito" pitchFamily="2" charset="0"/>
                      </a:endParaRPr>
                    </a:p>
                  </a:txBody>
                  <a:tcPr anchor="ctr">
                    <a:solidFill>
                      <a:srgbClr val="E2F0D9"/>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rgbClr val="E2F0D9"/>
                    </a:solidFill>
                  </a:tcPr>
                </a:tc>
                <a:extLst>
                  <a:ext uri="{0D108BD9-81ED-4DB2-BD59-A6C34878D82A}">
                    <a16:rowId xmlns:a16="http://schemas.microsoft.com/office/drawing/2014/main" val="10009"/>
                  </a:ext>
                </a:extLst>
              </a:tr>
            </a:tbl>
          </a:graphicData>
        </a:graphic>
      </p:graphicFrame>
      <p:sp>
        <p:nvSpPr>
          <p:cNvPr id="2" name="Rectangle: Rounded Corners 1">
            <a:extLst>
              <a:ext uri="{FF2B5EF4-FFF2-40B4-BE49-F238E27FC236}">
                <a16:creationId xmlns:a16="http://schemas.microsoft.com/office/drawing/2014/main" id="{CC37F3CF-C321-9E20-5DBC-2DEBB7B8DDF6}"/>
              </a:ext>
            </a:extLst>
          </p:cNvPr>
          <p:cNvSpPr/>
          <p:nvPr/>
        </p:nvSpPr>
        <p:spPr>
          <a:xfrm>
            <a:off x="6384925" y="1460341"/>
            <a:ext cx="2117631" cy="2467845"/>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Clr>
                <a:srgbClr val="CE141D"/>
              </a:buClr>
            </a:pPr>
            <a:r>
              <a:rPr kumimoji="0" lang="cy-GB" sz="1450" b="0" i="0" u="none" strike="noStrike" kern="1200" cap="none" spc="0" normalizeH="0" baseline="0" noProof="0" dirty="0">
                <a:ln>
                  <a:noFill/>
                </a:ln>
                <a:solidFill>
                  <a:schemeClr val="tx1"/>
                </a:solidFill>
                <a:effectLst/>
                <a:uLnTx/>
                <a:uFillTx/>
                <a:latin typeface="Nunito" pitchFamily="2" charset="0"/>
              </a:rPr>
              <a:t>Rule of 85 </a:t>
            </a:r>
            <a:r>
              <a:rPr lang="cy-GB" sz="1450" dirty="0">
                <a:solidFill>
                  <a:schemeClr val="tx1"/>
                </a:solidFill>
                <a:latin typeface="Nunito" pitchFamily="2" charset="0"/>
              </a:rPr>
              <a:t>protects benefits built up before 01/04/2008 if you joined </a:t>
            </a:r>
            <a:r>
              <a:rPr kumimoji="0" lang="cy-GB" sz="1450" b="0" i="0" u="none" strike="noStrike" kern="1200" cap="none" spc="0" normalizeH="0" baseline="0" noProof="0" dirty="0">
                <a:ln>
                  <a:noFill/>
                </a:ln>
                <a:solidFill>
                  <a:schemeClr val="tx1"/>
                </a:solidFill>
                <a:effectLst/>
                <a:uLnTx/>
                <a:uFillTx/>
                <a:latin typeface="Nunito" pitchFamily="2" charset="0"/>
              </a:rPr>
              <a:t>LGPS  before </a:t>
            </a:r>
            <a:r>
              <a:rPr lang="cy-GB" sz="1450" dirty="0">
                <a:solidFill>
                  <a:schemeClr val="tx1"/>
                </a:solidFill>
                <a:latin typeface="Nunito" pitchFamily="2" charset="0"/>
              </a:rPr>
              <a:t>01/12/2006 – lower reductions apply. </a:t>
            </a:r>
            <a:r>
              <a:rPr lang="en-GB" sz="1450" dirty="0">
                <a:solidFill>
                  <a:schemeClr val="tx1"/>
                </a:solidFill>
                <a:latin typeface="Nunito" pitchFamily="2" charset="0"/>
              </a:rPr>
              <a:t>Please </a:t>
            </a:r>
            <a:r>
              <a:rPr lang="en-GB" sz="1450" dirty="0">
                <a:solidFill>
                  <a:schemeClr val="tx1"/>
                </a:solidFill>
                <a:highlight>
                  <a:srgbClr val="FFFF00"/>
                </a:highlight>
                <a:latin typeface="Nunito" pitchFamily="2" charset="0"/>
              </a:rPr>
              <a:t>contact your fund </a:t>
            </a:r>
            <a:r>
              <a:rPr lang="en-GB" sz="1450" dirty="0">
                <a:solidFill>
                  <a:schemeClr val="tx1"/>
                </a:solidFill>
                <a:latin typeface="Nunito" pitchFamily="2" charset="0"/>
              </a:rPr>
              <a:t>for more details</a:t>
            </a:r>
            <a:r>
              <a:rPr lang="cy-GB" sz="1450" b="1" dirty="0">
                <a:solidFill>
                  <a:schemeClr val="tx1"/>
                </a:solidFill>
                <a:latin typeface="Nunito" pitchFamily="2" charset="0"/>
              </a:rPr>
              <a:t> </a:t>
            </a:r>
          </a:p>
        </p:txBody>
      </p:sp>
      <p:sp>
        <p:nvSpPr>
          <p:cNvPr id="4" name="Rectangle: Rounded Corners 3">
            <a:extLst>
              <a:ext uri="{FF2B5EF4-FFF2-40B4-BE49-F238E27FC236}">
                <a16:creationId xmlns:a16="http://schemas.microsoft.com/office/drawing/2014/main" id="{6FA08E8E-FC0C-58B8-2C84-25AA12F6FC9A}"/>
              </a:ext>
            </a:extLst>
          </p:cNvPr>
          <p:cNvSpPr/>
          <p:nvPr/>
        </p:nvSpPr>
        <p:spPr>
          <a:xfrm>
            <a:off x="6384925" y="4310743"/>
            <a:ext cx="2117631" cy="974410"/>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Bef>
                <a:spcPts val="0"/>
              </a:spcBef>
              <a:buClr>
                <a:srgbClr val="CE141D"/>
              </a:buClr>
              <a:buNone/>
            </a:pPr>
            <a:r>
              <a:rPr lang="cy-GB" sz="1550" b="1" dirty="0">
                <a:solidFill>
                  <a:schemeClr val="tx1"/>
                </a:solidFill>
                <a:latin typeface="Nunito" pitchFamily="2" charset="0"/>
              </a:rPr>
              <a:t>Reduction factors are regularly reviewed </a:t>
            </a:r>
          </a:p>
        </p:txBody>
      </p:sp>
      <p:sp>
        <p:nvSpPr>
          <p:cNvPr id="5" name="TextBox 4">
            <a:extLst>
              <a:ext uri="{FF2B5EF4-FFF2-40B4-BE49-F238E27FC236}">
                <a16:creationId xmlns:a16="http://schemas.microsoft.com/office/drawing/2014/main" id="{AD056A3D-7231-DA5A-E464-DD31D5FA6296}"/>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Early payment</a:t>
            </a:r>
            <a:endParaRPr lang="en-GB" sz="3200"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100973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33337" y="1337204"/>
            <a:ext cx="8529950" cy="372928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cy-GB" sz="2000" b="1"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Employer policy and consent needed</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Reduce hours or grade of job</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Pension benefits reduced if taken earlier than Normal Pension Age</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Rule of 85 will be taken into account (if you are protected and under age 65)</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Take some or all of the pension already built up and continue to build up a second pension in the reduced pay/hours post</a:t>
            </a: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4" name="TextBox 3">
            <a:extLst>
              <a:ext uri="{FF2B5EF4-FFF2-40B4-BE49-F238E27FC236}">
                <a16:creationId xmlns:a16="http://schemas.microsoft.com/office/drawing/2014/main" id="{7722504E-DD87-AD2A-008F-0C0752DE00BD}"/>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Flexible retirement from age 55 </a:t>
            </a:r>
            <a:endParaRPr lang="en-GB" sz="3200" b="1" dirty="0">
              <a:solidFill>
                <a:schemeClr val="accent2"/>
              </a:solidFill>
              <a:latin typeface="Franklin Gothic Medium" panose="020B0603020102020204" pitchFamily="34" charset="0"/>
            </a:endParaRPr>
          </a:p>
        </p:txBody>
      </p:sp>
    </p:spTree>
    <p:extLst>
      <p:ext uri="{BB962C8B-B14F-4D97-AF65-F5344CB8AC3E}">
        <p14:creationId xmlns:p14="http://schemas.microsoft.com/office/powerpoint/2010/main" val="145274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197727" y="1533839"/>
            <a:ext cx="5953125" cy="41670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spcBef>
                <a:spcPts val="0"/>
              </a:spcBef>
              <a:spcAft>
                <a:spcPts val="1800"/>
              </a:spcAft>
              <a:buFont typeface="Arial" panose="020B0604020202020204" pitchFamily="34" charset="0"/>
              <a:buChar char="•"/>
            </a:pPr>
            <a:r>
              <a:rPr lang="cy-GB" sz="1800" dirty="0">
                <a:latin typeface="Nunito" pitchFamily="2" charset="0"/>
              </a:rPr>
              <a:t>Must be 55 or over (or age 50+ if you were in the Scheme on 5 April 2006 and have not had a break in membership).</a:t>
            </a:r>
          </a:p>
          <a:p>
            <a:pPr marL="800100" lvl="1" indent="-342900" algn="l">
              <a:spcBef>
                <a:spcPts val="0"/>
              </a:spcBef>
              <a:spcAft>
                <a:spcPts val="1800"/>
              </a:spcAft>
              <a:buFont typeface="Arial" panose="020B0604020202020204" pitchFamily="34" charset="0"/>
              <a:buChar char="•"/>
            </a:pPr>
            <a:r>
              <a:rPr lang="cy-GB" sz="1800" dirty="0">
                <a:latin typeface="Nunito" pitchFamily="2" charset="0"/>
              </a:rPr>
              <a:t>P</a:t>
            </a:r>
            <a:r>
              <a:rPr lang="en-GB" sz="1800" dirty="0">
                <a:latin typeface="Nunito" pitchFamily="2" charset="0"/>
              </a:rPr>
              <a:t>ension paid immediately and </a:t>
            </a:r>
            <a:r>
              <a:rPr lang="en-GB" sz="1800" b="1" dirty="0">
                <a:latin typeface="Nunito" pitchFamily="2" charset="0"/>
              </a:rPr>
              <a:t>unreduced</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Based on benefits you have built up to retirement date</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No option to defer payment, transfer to a different scheme or combine your benefits if you re-join the LGPS</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Previous Government planned to restrict exit costs in the public sector</a:t>
            </a:r>
          </a:p>
          <a:p>
            <a:pPr marL="800100" lvl="1" indent="-342900" algn="l">
              <a:spcBef>
                <a:spcPts val="0"/>
              </a:spcBef>
              <a:spcAft>
                <a:spcPts val="1800"/>
              </a:spcAft>
              <a:buFont typeface="Arial" panose="020B0604020202020204" pitchFamily="34" charset="0"/>
              <a:buChar char="•"/>
            </a:pPr>
            <a:r>
              <a:rPr lang="en-GB" sz="1800" dirty="0">
                <a:latin typeface="Nunito" pitchFamily="2" charset="0"/>
              </a:rPr>
              <a:t>Rules could change if current Government adopts the policy</a:t>
            </a:r>
          </a:p>
          <a:p>
            <a:pPr lvl="1">
              <a:buClr>
                <a:srgbClr val="CE141D"/>
              </a:buClr>
            </a:pPr>
            <a:endParaRPr lang="cy-GB" sz="2800" dirty="0"/>
          </a:p>
          <a:p>
            <a:pPr lvl="1">
              <a:buClr>
                <a:srgbClr val="CE141D"/>
              </a:buClr>
            </a:pPr>
            <a:endParaRPr lang="cy-GB" sz="2300" dirty="0"/>
          </a:p>
          <a:p>
            <a:pPr lvl="1">
              <a:buClr>
                <a:srgbClr val="CE141D"/>
              </a:buClr>
            </a:pPr>
            <a:endParaRPr lang="en-GB" dirty="0"/>
          </a:p>
        </p:txBody>
      </p:sp>
      <p:sp>
        <p:nvSpPr>
          <p:cNvPr id="5" name="TextBox 4">
            <a:extLst>
              <a:ext uri="{FF2B5EF4-FFF2-40B4-BE49-F238E27FC236}">
                <a16:creationId xmlns:a16="http://schemas.microsoft.com/office/drawing/2014/main" id="{10E71C47-C9BC-2779-1A58-72D23F852725}"/>
              </a:ext>
            </a:extLst>
          </p:cNvPr>
          <p:cNvSpPr txBox="1"/>
          <p:nvPr/>
        </p:nvSpPr>
        <p:spPr>
          <a:xfrm>
            <a:off x="572974" y="679949"/>
            <a:ext cx="7779456" cy="584775"/>
          </a:xfrm>
          <a:prstGeom prst="rect">
            <a:avLst/>
          </a:prstGeom>
          <a:noFill/>
        </p:spPr>
        <p:txBody>
          <a:bodyPr wrap="square" rtlCol="0">
            <a:spAutoFit/>
          </a:bodyPr>
          <a:lstStyle/>
          <a:p>
            <a:r>
              <a:rPr lang="cy-GB" sz="3200" b="1" dirty="0">
                <a:solidFill>
                  <a:srgbClr val="ED7D31"/>
                </a:solidFill>
                <a:latin typeface="Nunito" pitchFamily="2" charset="0"/>
              </a:rPr>
              <a:t>Redundancy / Efficiency of the service</a:t>
            </a:r>
          </a:p>
        </p:txBody>
      </p:sp>
      <p:pic>
        <p:nvPicPr>
          <p:cNvPr id="9" name="Picture 8">
            <a:extLst>
              <a:ext uri="{FF2B5EF4-FFF2-40B4-BE49-F238E27FC236}">
                <a16:creationId xmlns:a16="http://schemas.microsoft.com/office/drawing/2014/main" id="{AFCF8897-0043-E1E2-BCD6-AD3012CE414D}"/>
              </a:ext>
            </a:extLst>
          </p:cNvPr>
          <p:cNvPicPr>
            <a:picLocks noChangeAspect="1"/>
          </p:cNvPicPr>
          <p:nvPr/>
        </p:nvPicPr>
        <p:blipFill>
          <a:blip r:embed="rId3"/>
          <a:stretch>
            <a:fillRect/>
          </a:stretch>
        </p:blipFill>
        <p:spPr>
          <a:xfrm>
            <a:off x="6535504" y="1701305"/>
            <a:ext cx="2275121" cy="3455389"/>
          </a:xfrm>
          <a:prstGeom prst="rect">
            <a:avLst/>
          </a:prstGeom>
        </p:spPr>
      </p:pic>
    </p:spTree>
    <p:extLst>
      <p:ext uri="{BB962C8B-B14F-4D97-AF65-F5344CB8AC3E}">
        <p14:creationId xmlns:p14="http://schemas.microsoft.com/office/powerpoint/2010/main" val="30897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431800" y="876877"/>
            <a:ext cx="7821834" cy="568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r>
              <a:rPr lang="cy-GB" sz="3200" b="1" dirty="0">
                <a:solidFill>
                  <a:schemeClr val="accent2"/>
                </a:solidFill>
                <a:latin typeface="Nunito" pitchFamily="2" charset="0"/>
              </a:rPr>
              <a:t>Ill health retirement – any age </a:t>
            </a:r>
          </a:p>
          <a:p>
            <a:pPr algn="l"/>
            <a:endParaRPr lang="cy-GB" sz="1900" dirty="0">
              <a:latin typeface="Nunito" pitchFamily="2" charset="0"/>
            </a:endParaRPr>
          </a:p>
          <a:p>
            <a:pPr marL="0" indent="0" algn="l">
              <a:buNone/>
            </a:pPr>
            <a:endParaRPr lang="cy-GB" sz="1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5" name="Rectangle: Rounded Corners 4">
            <a:extLst>
              <a:ext uri="{FF2B5EF4-FFF2-40B4-BE49-F238E27FC236}">
                <a16:creationId xmlns:a16="http://schemas.microsoft.com/office/drawing/2014/main" id="{F02988E0-AA95-11A1-2A43-C01EBA2468B5}"/>
              </a:ext>
            </a:extLst>
          </p:cNvPr>
          <p:cNvSpPr/>
          <p:nvPr/>
        </p:nvSpPr>
        <p:spPr>
          <a:xfrm>
            <a:off x="431801" y="1501833"/>
            <a:ext cx="8378824" cy="3901433"/>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Aft>
                <a:spcPts val="1800"/>
              </a:spcAft>
              <a:buFont typeface="Arial" panose="020B0604020202020204" pitchFamily="34" charset="0"/>
              <a:buChar char="•"/>
            </a:pPr>
            <a:r>
              <a:rPr lang="cy-GB" sz="2000" dirty="0">
                <a:solidFill>
                  <a:schemeClr val="tx1"/>
                </a:solidFill>
                <a:latin typeface="Nunito" pitchFamily="2" charset="0"/>
              </a:rPr>
              <a:t>Your employer determines if you are permanently incapable of discharging efficiently the duties of your job</a:t>
            </a:r>
          </a:p>
          <a:p>
            <a:pPr marL="342900" indent="-342900">
              <a:spcAft>
                <a:spcPts val="1800"/>
              </a:spcAft>
              <a:buFont typeface="Arial" panose="020B0604020202020204" pitchFamily="34" charset="0"/>
              <a:buChar char="•"/>
            </a:pPr>
            <a:r>
              <a:rPr lang="cy-GB" sz="2000" dirty="0">
                <a:solidFill>
                  <a:schemeClr val="tx1"/>
                </a:solidFill>
                <a:latin typeface="Nunito" pitchFamily="2" charset="0"/>
              </a:rPr>
              <a:t>If you are a deferred member, your administering authority makes a decision based on your ability to do the job you were in when you became deferred</a:t>
            </a:r>
          </a:p>
          <a:p>
            <a:pPr marL="342900" indent="-342900">
              <a:spcAft>
                <a:spcPts val="1800"/>
              </a:spcAft>
              <a:buFont typeface="Arial" panose="020B0604020202020204" pitchFamily="34" charset="0"/>
              <a:buChar char="•"/>
            </a:pPr>
            <a:r>
              <a:rPr lang="cy-GB" sz="2000" dirty="0">
                <a:solidFill>
                  <a:schemeClr val="tx1"/>
                </a:solidFill>
                <a:latin typeface="Nunito" pitchFamily="2" charset="0"/>
              </a:rPr>
              <a:t>They get the opinion of an independent doctor before they make their decision</a:t>
            </a:r>
          </a:p>
          <a:p>
            <a:pPr marL="342900" indent="-342900">
              <a:spcAft>
                <a:spcPts val="1800"/>
              </a:spcAft>
              <a:buFont typeface="Arial" panose="020B0604020202020204" pitchFamily="34" charset="0"/>
              <a:buChar char="•"/>
            </a:pPr>
            <a:r>
              <a:rPr lang="cy-GB" sz="2000" dirty="0">
                <a:solidFill>
                  <a:schemeClr val="tx1"/>
                </a:solidFill>
                <a:latin typeface="Nunito" pitchFamily="2" charset="0"/>
              </a:rPr>
              <a:t>If you qualify, your pension is paid immediately, it is not reduced for early payment</a:t>
            </a:r>
          </a:p>
        </p:txBody>
      </p:sp>
    </p:spTree>
    <p:extLst>
      <p:ext uri="{BB962C8B-B14F-4D97-AF65-F5344CB8AC3E}">
        <p14:creationId xmlns:p14="http://schemas.microsoft.com/office/powerpoint/2010/main" val="143269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431800" y="876877"/>
            <a:ext cx="7821834" cy="568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r>
              <a:rPr lang="cy-GB" sz="3200" b="1" dirty="0">
                <a:solidFill>
                  <a:schemeClr val="accent2"/>
                </a:solidFill>
                <a:latin typeface="Nunito" pitchFamily="2" charset="0"/>
              </a:rPr>
              <a:t>Ill health retirement – any age </a:t>
            </a:r>
          </a:p>
          <a:p>
            <a:pPr algn="l"/>
            <a:endParaRPr lang="cy-GB" sz="1900" dirty="0">
              <a:latin typeface="Nunito" pitchFamily="2" charset="0"/>
            </a:endParaRPr>
          </a:p>
          <a:p>
            <a:pPr marL="0" indent="0" algn="l">
              <a:buNone/>
            </a:pPr>
            <a:endParaRPr lang="cy-GB" sz="1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5" name="Rectangle: Rounded Corners 4">
            <a:extLst>
              <a:ext uri="{FF2B5EF4-FFF2-40B4-BE49-F238E27FC236}">
                <a16:creationId xmlns:a16="http://schemas.microsoft.com/office/drawing/2014/main" id="{F02988E0-AA95-11A1-2A43-C01EBA2468B5}"/>
              </a:ext>
            </a:extLst>
          </p:cNvPr>
          <p:cNvSpPr/>
          <p:nvPr/>
        </p:nvSpPr>
        <p:spPr>
          <a:xfrm>
            <a:off x="431801" y="1501833"/>
            <a:ext cx="8378824" cy="3901433"/>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cy-GB" sz="2000" dirty="0">
                <a:solidFill>
                  <a:schemeClr val="tx1"/>
                </a:solidFill>
                <a:latin typeface="Nunito" pitchFamily="2" charset="0"/>
              </a:rPr>
              <a:t>Based on the opinion of an independent doctor, your employer determines if you are permanently incapable of discharging efficiently the duties of your job. There are two tiers of ill health pension:</a:t>
            </a:r>
            <a:endParaRPr lang="cy-GB" sz="2000" b="1" dirty="0">
              <a:solidFill>
                <a:schemeClr val="tx1"/>
              </a:solidFill>
              <a:latin typeface="Nunito" pitchFamily="2" charset="0"/>
            </a:endParaRPr>
          </a:p>
          <a:p>
            <a:pPr marL="285750" indent="-285750" algn="l">
              <a:spcAft>
                <a:spcPts val="1800"/>
              </a:spcAft>
              <a:buFont typeface="Arial" panose="020B0604020202020204" pitchFamily="34" charset="0"/>
              <a:buChar char="•"/>
            </a:pPr>
            <a:r>
              <a:rPr lang="cy-GB" sz="2000" b="1" dirty="0">
                <a:solidFill>
                  <a:schemeClr val="tx1"/>
                </a:solidFill>
                <a:latin typeface="Nunito" pitchFamily="2" charset="0"/>
              </a:rPr>
              <a:t>Tier 1: </a:t>
            </a:r>
            <a:r>
              <a:rPr lang="cy-GB" sz="2000" dirty="0">
                <a:solidFill>
                  <a:schemeClr val="tx1"/>
                </a:solidFill>
                <a:latin typeface="Nunito" pitchFamily="2" charset="0"/>
              </a:rPr>
              <a:t>You are unlikely to be capable of ‘gainful employment’ before your Normal Pension Age (NPA)</a:t>
            </a:r>
          </a:p>
          <a:p>
            <a:pPr marL="285750" indent="-285750" algn="l">
              <a:spcAft>
                <a:spcPts val="1800"/>
              </a:spcAft>
              <a:buFont typeface="Arial" panose="020B0604020202020204" pitchFamily="34" charset="0"/>
              <a:buChar char="•"/>
            </a:pPr>
            <a:r>
              <a:rPr lang="cy-GB" sz="2000" b="1" dirty="0">
                <a:solidFill>
                  <a:schemeClr val="tx1"/>
                </a:solidFill>
                <a:latin typeface="Nunito" pitchFamily="2" charset="0"/>
              </a:rPr>
              <a:t>Tier 2</a:t>
            </a:r>
            <a:r>
              <a:rPr lang="cy-GB" sz="2000" dirty="0">
                <a:solidFill>
                  <a:schemeClr val="tx1"/>
                </a:solidFill>
                <a:latin typeface="Nunito" pitchFamily="2" charset="0"/>
              </a:rPr>
              <a:t>: You are likely to be able to undertake ‘gainful employment’ before your NPA</a:t>
            </a:r>
          </a:p>
          <a:p>
            <a:pPr algn="l">
              <a:spcAft>
                <a:spcPts val="1800"/>
              </a:spcAft>
            </a:pPr>
            <a:r>
              <a:rPr lang="cy-GB" sz="2000" dirty="0">
                <a:solidFill>
                  <a:schemeClr val="tx1"/>
                </a:solidFill>
                <a:latin typeface="Nunito" pitchFamily="2" charset="0"/>
              </a:rPr>
              <a:t>‘Gainful employment’ is paid employment for 30 hours a week for a year</a:t>
            </a:r>
          </a:p>
        </p:txBody>
      </p:sp>
    </p:spTree>
    <p:extLst>
      <p:ext uri="{BB962C8B-B14F-4D97-AF65-F5344CB8AC3E}">
        <p14:creationId xmlns:p14="http://schemas.microsoft.com/office/powerpoint/2010/main" val="324451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29" name="Rectangle: Rounded Corners 28">
            <a:extLst>
              <a:ext uri="{FF2B5EF4-FFF2-40B4-BE49-F238E27FC236}">
                <a16:creationId xmlns:a16="http://schemas.microsoft.com/office/drawing/2014/main" id="{01C449F5-0398-9E47-0A9A-EB5CA2B55E82}"/>
              </a:ext>
            </a:extLst>
          </p:cNvPr>
          <p:cNvSpPr/>
          <p:nvPr/>
        </p:nvSpPr>
        <p:spPr>
          <a:xfrm>
            <a:off x="484809" y="1481578"/>
            <a:ext cx="2693074" cy="3031045"/>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30" name="Rectangle: Rounded Corners 29">
            <a:extLst>
              <a:ext uri="{FF2B5EF4-FFF2-40B4-BE49-F238E27FC236}">
                <a16:creationId xmlns:a16="http://schemas.microsoft.com/office/drawing/2014/main" id="{CC0D3268-3691-4B67-20AB-D6F5AA09D29B}"/>
              </a:ext>
            </a:extLst>
          </p:cNvPr>
          <p:cNvSpPr/>
          <p:nvPr/>
        </p:nvSpPr>
        <p:spPr>
          <a:xfrm>
            <a:off x="6071496" y="1469281"/>
            <a:ext cx="2693074" cy="3043338"/>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CE141D"/>
              </a:buClr>
            </a:pPr>
            <a:endParaRPr lang="en-GB" dirty="0">
              <a:solidFill>
                <a:schemeClr val="tx1"/>
              </a:solidFill>
            </a:endParaRPr>
          </a:p>
        </p:txBody>
      </p:sp>
      <p:sp>
        <p:nvSpPr>
          <p:cNvPr id="31" name="Rectangle: Rounded Corners 30">
            <a:extLst>
              <a:ext uri="{FF2B5EF4-FFF2-40B4-BE49-F238E27FC236}">
                <a16:creationId xmlns:a16="http://schemas.microsoft.com/office/drawing/2014/main" id="{BDFDEC78-95FB-17F4-87C4-863E9D5C3B82}"/>
              </a:ext>
            </a:extLst>
          </p:cNvPr>
          <p:cNvSpPr/>
          <p:nvPr/>
        </p:nvSpPr>
        <p:spPr>
          <a:xfrm>
            <a:off x="3271526" y="1444591"/>
            <a:ext cx="2693074" cy="3068030"/>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2" name="Rectangle: Rounded Corners 31">
            <a:extLst>
              <a:ext uri="{FF2B5EF4-FFF2-40B4-BE49-F238E27FC236}">
                <a16:creationId xmlns:a16="http://schemas.microsoft.com/office/drawing/2014/main" id="{802DD90E-05A9-9D81-F8A2-5AEA1D3F11A6}"/>
              </a:ext>
            </a:extLst>
          </p:cNvPr>
          <p:cNvSpPr/>
          <p:nvPr/>
        </p:nvSpPr>
        <p:spPr>
          <a:xfrm>
            <a:off x="710095" y="1186699"/>
            <a:ext cx="2169845" cy="648000"/>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1</a:t>
            </a:r>
          </a:p>
        </p:txBody>
      </p:sp>
      <p:sp>
        <p:nvSpPr>
          <p:cNvPr id="33" name="Rectangle: Rounded Corners 32">
            <a:extLst>
              <a:ext uri="{FF2B5EF4-FFF2-40B4-BE49-F238E27FC236}">
                <a16:creationId xmlns:a16="http://schemas.microsoft.com/office/drawing/2014/main" id="{E7734598-0213-B743-EBF8-00FE107F0D59}"/>
              </a:ext>
            </a:extLst>
          </p:cNvPr>
          <p:cNvSpPr/>
          <p:nvPr/>
        </p:nvSpPr>
        <p:spPr>
          <a:xfrm>
            <a:off x="3496812" y="1186479"/>
            <a:ext cx="2169845" cy="648000"/>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2</a:t>
            </a:r>
          </a:p>
        </p:txBody>
      </p:sp>
      <p:sp>
        <p:nvSpPr>
          <p:cNvPr id="34" name="Rectangle: Rounded Corners 33">
            <a:extLst>
              <a:ext uri="{FF2B5EF4-FFF2-40B4-BE49-F238E27FC236}">
                <a16:creationId xmlns:a16="http://schemas.microsoft.com/office/drawing/2014/main" id="{DCBB80B5-6B37-53B8-8CB2-8FDF78ABAA75}"/>
              </a:ext>
            </a:extLst>
          </p:cNvPr>
          <p:cNvSpPr/>
          <p:nvPr/>
        </p:nvSpPr>
        <p:spPr>
          <a:xfrm>
            <a:off x="6296782" y="1186479"/>
            <a:ext cx="2169845" cy="648000"/>
          </a:xfrm>
          <a:prstGeom prst="roundRect">
            <a:avLst/>
          </a:prstGeom>
          <a:solidFill>
            <a:schemeClr val="bg1"/>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Deferred member</a:t>
            </a:r>
          </a:p>
        </p:txBody>
      </p:sp>
      <p:sp>
        <p:nvSpPr>
          <p:cNvPr id="35" name="TextBox 34">
            <a:extLst>
              <a:ext uri="{FF2B5EF4-FFF2-40B4-BE49-F238E27FC236}">
                <a16:creationId xmlns:a16="http://schemas.microsoft.com/office/drawing/2014/main" id="{680564EA-6DD1-E19E-55BF-5255649DC899}"/>
              </a:ext>
            </a:extLst>
          </p:cNvPr>
          <p:cNvSpPr txBox="1"/>
          <p:nvPr/>
        </p:nvSpPr>
        <p:spPr>
          <a:xfrm>
            <a:off x="431800" y="2073360"/>
            <a:ext cx="2799092" cy="1954381"/>
          </a:xfrm>
          <a:prstGeom prst="rect">
            <a:avLst/>
          </a:prstGeom>
          <a:noFill/>
        </p:spPr>
        <p:txBody>
          <a:bodyPr wrap="square" rtlCol="0">
            <a:spAutoFit/>
          </a:bodyPr>
          <a:lstStyle/>
          <a:p>
            <a:pPr marL="285750" indent="-285750">
              <a:spcBef>
                <a:spcPts val="1200"/>
              </a:spcBef>
              <a:spcAft>
                <a:spcPts val="1800"/>
              </a:spcAft>
              <a:buFont typeface="Arial" panose="020B0604020202020204" pitchFamily="34" charset="0"/>
              <a:buChar char="•"/>
            </a:pPr>
            <a:r>
              <a:rPr lang="en-GB" sz="1600" dirty="0">
                <a:latin typeface="Nunito" pitchFamily="2" charset="0"/>
              </a:rPr>
              <a:t>Unlikely to be capable of  ‘gainful employment’ before Normal Pension Age (NPA)</a:t>
            </a:r>
          </a:p>
          <a:p>
            <a:pPr marL="285750" indent="-285750">
              <a:spcBef>
                <a:spcPts val="1200"/>
              </a:spcBef>
              <a:buFont typeface="Arial" panose="020B0604020202020204" pitchFamily="34" charset="0"/>
              <a:buChar char="•"/>
            </a:pPr>
            <a:r>
              <a:rPr lang="en-GB" sz="1600" dirty="0">
                <a:latin typeface="Nunito" pitchFamily="2" charset="0"/>
              </a:rPr>
              <a:t>Pension enhanced – based on period to NPA </a:t>
            </a:r>
          </a:p>
        </p:txBody>
      </p:sp>
      <p:sp>
        <p:nvSpPr>
          <p:cNvPr id="36" name="TextBox 35">
            <a:extLst>
              <a:ext uri="{FF2B5EF4-FFF2-40B4-BE49-F238E27FC236}">
                <a16:creationId xmlns:a16="http://schemas.microsoft.com/office/drawing/2014/main" id="{74C66037-A4C6-226C-D22E-D50021BAE562}"/>
              </a:ext>
            </a:extLst>
          </p:cNvPr>
          <p:cNvSpPr txBox="1"/>
          <p:nvPr/>
        </p:nvSpPr>
        <p:spPr>
          <a:xfrm>
            <a:off x="6117551" y="2117281"/>
            <a:ext cx="2693074" cy="1800493"/>
          </a:xfrm>
          <a:prstGeom prst="rect">
            <a:avLst/>
          </a:prstGeom>
          <a:noFill/>
        </p:spPr>
        <p:txBody>
          <a:bodyPr wrap="square" rtlCol="0">
            <a:spAutoFit/>
          </a:bodyPr>
          <a:lstStyle/>
          <a:p>
            <a:pPr marL="285750" indent="-285750">
              <a:spcBef>
                <a:spcPts val="1200"/>
              </a:spcBef>
              <a:spcAft>
                <a:spcPts val="1800"/>
              </a:spcAft>
              <a:buFont typeface="Arial" panose="020B0604020202020204" pitchFamily="34" charset="0"/>
              <a:buChar char="•"/>
            </a:pPr>
            <a:r>
              <a:rPr lang="en-GB" sz="1600" dirty="0">
                <a:latin typeface="Nunito" pitchFamily="2" charset="0"/>
              </a:rPr>
              <a:t>Unlikely to be capable of  ‘gainful employment’ before NPA</a:t>
            </a:r>
          </a:p>
          <a:p>
            <a:pPr marL="285750" indent="-285750">
              <a:spcAft>
                <a:spcPts val="1200"/>
              </a:spcAft>
              <a:buClr>
                <a:schemeClr val="tx1"/>
              </a:buClr>
              <a:buFont typeface="Arial" panose="020B0604020202020204" pitchFamily="34" charset="0"/>
              <a:buChar char="•"/>
            </a:pPr>
            <a:r>
              <a:rPr lang="en-GB" sz="1600" dirty="0">
                <a:latin typeface="Nunito" pitchFamily="2" charset="0"/>
              </a:rPr>
              <a:t>Pension paid with no reduction, but not enhanced</a:t>
            </a:r>
          </a:p>
        </p:txBody>
      </p:sp>
      <p:sp>
        <p:nvSpPr>
          <p:cNvPr id="37" name="TextBox 36">
            <a:extLst>
              <a:ext uri="{FF2B5EF4-FFF2-40B4-BE49-F238E27FC236}">
                <a16:creationId xmlns:a16="http://schemas.microsoft.com/office/drawing/2014/main" id="{E2A70CD6-88D7-BD5C-B1D7-6F31C2D65D7B}"/>
              </a:ext>
            </a:extLst>
          </p:cNvPr>
          <p:cNvSpPr txBox="1"/>
          <p:nvPr/>
        </p:nvSpPr>
        <p:spPr>
          <a:xfrm>
            <a:off x="3220036" y="2117281"/>
            <a:ext cx="2693074" cy="1554272"/>
          </a:xfrm>
          <a:prstGeom prst="rect">
            <a:avLst/>
          </a:prstGeom>
          <a:noFill/>
        </p:spPr>
        <p:txBody>
          <a:bodyPr wrap="square" rtlCol="0">
            <a:spAutoFit/>
          </a:bodyPr>
          <a:lstStyle/>
          <a:p>
            <a:pPr marL="285750" lvl="0" indent="-285750">
              <a:spcAft>
                <a:spcPts val="1800"/>
              </a:spcAft>
              <a:buFont typeface="Arial" panose="020B0604020202020204" pitchFamily="34" charset="0"/>
              <a:buChar char="•"/>
            </a:pPr>
            <a:r>
              <a:rPr lang="en-GB" sz="1600" dirty="0">
                <a:latin typeface="Nunito" pitchFamily="2" charset="0"/>
              </a:rPr>
              <a:t>Likely to be capable of ‘gainful employment’ before NPA</a:t>
            </a:r>
          </a:p>
          <a:p>
            <a:pPr marL="285750" lvl="0" indent="-285750">
              <a:spcAft>
                <a:spcPts val="1200"/>
              </a:spcAft>
              <a:buFont typeface="Arial" panose="020B0604020202020204" pitchFamily="34" charset="0"/>
              <a:buChar char="•"/>
            </a:pPr>
            <a:r>
              <a:rPr lang="en-GB" sz="1600" dirty="0">
                <a:latin typeface="Nunito" pitchFamily="2" charset="0"/>
              </a:rPr>
              <a:t>Pension enhanced -  25% of tier 1 award</a:t>
            </a:r>
          </a:p>
        </p:txBody>
      </p:sp>
      <p:sp>
        <p:nvSpPr>
          <p:cNvPr id="5" name="TextBox 4">
            <a:extLst>
              <a:ext uri="{FF2B5EF4-FFF2-40B4-BE49-F238E27FC236}">
                <a16:creationId xmlns:a16="http://schemas.microsoft.com/office/drawing/2014/main" id="{0290E07A-FE53-C943-E59E-4FB521106146}"/>
              </a:ext>
            </a:extLst>
          </p:cNvPr>
          <p:cNvSpPr txBox="1"/>
          <p:nvPr/>
        </p:nvSpPr>
        <p:spPr>
          <a:xfrm>
            <a:off x="431800" y="722783"/>
            <a:ext cx="4572000" cy="584775"/>
          </a:xfrm>
          <a:prstGeom prst="rect">
            <a:avLst/>
          </a:prstGeom>
          <a:noFill/>
        </p:spPr>
        <p:txBody>
          <a:bodyPr wrap="square">
            <a:spAutoFit/>
          </a:bodyPr>
          <a:lstStyle/>
          <a:p>
            <a:r>
              <a:rPr lang="cy-GB" sz="3200" b="1" dirty="0">
                <a:solidFill>
                  <a:schemeClr val="accent2"/>
                </a:solidFill>
                <a:latin typeface="Nunito" pitchFamily="2" charset="0"/>
              </a:rPr>
              <a:t>Ill health retirement</a:t>
            </a:r>
            <a:endParaRPr lang="en-GB" sz="3200" dirty="0"/>
          </a:p>
        </p:txBody>
      </p:sp>
      <p:sp>
        <p:nvSpPr>
          <p:cNvPr id="4" name="TextBox 3">
            <a:extLst>
              <a:ext uri="{FF2B5EF4-FFF2-40B4-BE49-F238E27FC236}">
                <a16:creationId xmlns:a16="http://schemas.microsoft.com/office/drawing/2014/main" id="{0AB04F0F-40A1-5D34-F934-CF545156E9EC}"/>
              </a:ext>
            </a:extLst>
          </p:cNvPr>
          <p:cNvSpPr txBox="1"/>
          <p:nvPr/>
        </p:nvSpPr>
        <p:spPr>
          <a:xfrm>
            <a:off x="484808" y="4852045"/>
            <a:ext cx="8279761" cy="369332"/>
          </a:xfrm>
          <a:prstGeom prst="rect">
            <a:avLst/>
          </a:prstGeom>
          <a:noFill/>
        </p:spPr>
        <p:txBody>
          <a:bodyPr wrap="square">
            <a:spAutoFit/>
          </a:bodyPr>
          <a:lstStyle/>
          <a:p>
            <a:pPr algn="l">
              <a:spcAft>
                <a:spcPts val="1800"/>
              </a:spcAft>
            </a:pPr>
            <a:r>
              <a:rPr lang="cy-GB" sz="1800" dirty="0">
                <a:solidFill>
                  <a:schemeClr val="tx1"/>
                </a:solidFill>
                <a:latin typeface="Nunito" pitchFamily="2" charset="0"/>
              </a:rPr>
              <a:t>‘Gainful employment’ is paid employment for 30 hours a week for a year</a:t>
            </a:r>
          </a:p>
        </p:txBody>
      </p:sp>
    </p:spTree>
    <p:extLst>
      <p:ext uri="{BB962C8B-B14F-4D97-AF65-F5344CB8AC3E}">
        <p14:creationId xmlns:p14="http://schemas.microsoft.com/office/powerpoint/2010/main" val="361567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rPr>
              <a:t>Thought about taking a lump sum?</a:t>
            </a:r>
          </a:p>
        </p:txBody>
      </p:sp>
      <p:sp>
        <p:nvSpPr>
          <p:cNvPr id="7" name="Content Placeholder 2">
            <a:extLst>
              <a:ext uri="{FF2B5EF4-FFF2-40B4-BE49-F238E27FC236}">
                <a16:creationId xmlns:a16="http://schemas.microsoft.com/office/drawing/2014/main" id="{01E6F62D-998D-9A40-FA91-28A830FD9783}"/>
              </a:ext>
            </a:extLst>
          </p:cNvPr>
          <p:cNvSpPr txBox="1">
            <a:spLocks/>
          </p:cNvSpPr>
          <p:nvPr/>
        </p:nvSpPr>
        <p:spPr>
          <a:xfrm>
            <a:off x="564444" y="1575718"/>
            <a:ext cx="7966907" cy="245932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spcBef>
                <a:spcPts val="0"/>
              </a:spcBef>
              <a:spcAft>
                <a:spcPts val="2400"/>
              </a:spcAft>
              <a:buNone/>
            </a:pPr>
            <a:r>
              <a:rPr lang="cy-GB" sz="8400" dirty="0">
                <a:latin typeface="Nunito" pitchFamily="2" charset="0"/>
              </a:rPr>
              <a:t>At retirement, you can turn some of your annual pension into lump sum:</a:t>
            </a:r>
          </a:p>
          <a:p>
            <a:pPr marL="342900" indent="-342900" algn="l">
              <a:spcBef>
                <a:spcPts val="0"/>
              </a:spcBef>
              <a:spcAft>
                <a:spcPts val="2400"/>
              </a:spcAft>
              <a:buFont typeface="Arial" panose="020B0604020202020204" pitchFamily="34" charset="0"/>
              <a:buChar char="•"/>
            </a:pPr>
            <a:r>
              <a:rPr lang="cy-GB" sz="8400" dirty="0">
                <a:latin typeface="Nunito" pitchFamily="2" charset="0"/>
              </a:rPr>
              <a:t>£1 annual pension turns into	              £12 tax-free cash</a:t>
            </a:r>
          </a:p>
          <a:p>
            <a:pPr marL="342900" indent="-342900" algn="l">
              <a:spcBef>
                <a:spcPts val="0"/>
              </a:spcBef>
              <a:spcAft>
                <a:spcPts val="2400"/>
              </a:spcAft>
              <a:buFont typeface="Arial" panose="020B0604020202020204" pitchFamily="34" charset="0"/>
              <a:buChar char="•"/>
            </a:pPr>
            <a:r>
              <a:rPr lang="en-GB" sz="8400" dirty="0">
                <a:latin typeface="Nunito" pitchFamily="2" charset="0"/>
              </a:rPr>
              <a:t>You cannot turn your whole pension into a tax-free lump sum</a:t>
            </a:r>
          </a:p>
          <a:p>
            <a:pPr marL="342900" indent="-342900" algn="l">
              <a:spcBef>
                <a:spcPts val="0"/>
              </a:spcBef>
              <a:spcAft>
                <a:spcPts val="2400"/>
              </a:spcAft>
              <a:buFont typeface="Arial" panose="020B0604020202020204" pitchFamily="34" charset="0"/>
              <a:buChar char="•"/>
            </a:pPr>
            <a:r>
              <a:rPr lang="cy-GB" sz="8400" dirty="0">
                <a:latin typeface="Nunito" pitchFamily="2" charset="0"/>
              </a:rPr>
              <a:t>You can generally take up to 25% of the value of your pension as tax-free cash</a:t>
            </a:r>
          </a:p>
          <a:p>
            <a:pPr lvl="1">
              <a:buClr>
                <a:srgbClr val="CE141D"/>
              </a:buClr>
            </a:pPr>
            <a:endParaRPr lang="en-GB" dirty="0"/>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2" name="Arrow: Right 1">
            <a:extLst>
              <a:ext uri="{FF2B5EF4-FFF2-40B4-BE49-F238E27FC236}">
                <a16:creationId xmlns:a16="http://schemas.microsoft.com/office/drawing/2014/main" id="{E5022E7F-C4C6-BF95-F6CC-564D39B72B95}"/>
              </a:ext>
            </a:extLst>
          </p:cNvPr>
          <p:cNvSpPr/>
          <p:nvPr/>
        </p:nvSpPr>
        <p:spPr>
          <a:xfrm>
            <a:off x="4571999" y="2252620"/>
            <a:ext cx="1340355" cy="342902"/>
          </a:xfrm>
          <a:prstGeom prst="rightArrow">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23B03A22-32AD-E20B-55CD-4684A1F7DD30}"/>
              </a:ext>
            </a:extLst>
          </p:cNvPr>
          <p:cNvSpPr txBox="1">
            <a:spLocks/>
          </p:cNvSpPr>
          <p:nvPr/>
        </p:nvSpPr>
        <p:spPr>
          <a:xfrm>
            <a:off x="564445" y="4122396"/>
            <a:ext cx="3722547" cy="2131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spcAft>
                <a:spcPts val="2400"/>
              </a:spcAft>
              <a:buFont typeface="Arial" panose="020B0604020202020204" pitchFamily="34" charset="0"/>
              <a:buChar char="•"/>
            </a:pPr>
            <a:r>
              <a:rPr lang="cy-GB" sz="2100" dirty="0">
                <a:latin typeface="Nunito" pitchFamily="2" charset="0"/>
              </a:rPr>
              <a:t>Lump sum calculator</a:t>
            </a:r>
          </a:p>
          <a:p>
            <a:pPr algn="l">
              <a:spcBef>
                <a:spcPts val="0"/>
              </a:spcBef>
              <a:spcAft>
                <a:spcPts val="2400"/>
              </a:spcAft>
            </a:pPr>
            <a:r>
              <a:rPr lang="cy-GB" sz="1800" dirty="0">
                <a:latin typeface="Nunito" pitchFamily="2" charset="0"/>
                <a:hlinkClick r:id="rId3"/>
              </a:rPr>
              <a:t>www.</a:t>
            </a:r>
            <a:r>
              <a:rPr lang="cy-GB" sz="1800" dirty="0">
                <a:latin typeface="Nunito" pitchFamily="2" charset="0"/>
                <a:hlinkClick r:id="rId4"/>
              </a:rPr>
              <a:t>www.scotlgpsmember.org/help-and-support/tools-and-calculators/lump-sum-calculator/</a:t>
            </a:r>
            <a:endParaRPr lang="cy-GB" sz="2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pic>
        <p:nvPicPr>
          <p:cNvPr id="10" name="Picture 9">
            <a:extLst>
              <a:ext uri="{FF2B5EF4-FFF2-40B4-BE49-F238E27FC236}">
                <a16:creationId xmlns:a16="http://schemas.microsoft.com/office/drawing/2014/main" id="{BB83E060-F1AE-933B-EEA2-F5B2E81E60EC}"/>
              </a:ext>
            </a:extLst>
          </p:cNvPr>
          <p:cNvPicPr>
            <a:picLocks noChangeAspect="1"/>
          </p:cNvPicPr>
          <p:nvPr/>
        </p:nvPicPr>
        <p:blipFill>
          <a:blip r:embed="rId5"/>
          <a:stretch>
            <a:fillRect/>
          </a:stretch>
        </p:blipFill>
        <p:spPr>
          <a:xfrm>
            <a:off x="4156364" y="3817654"/>
            <a:ext cx="2451271" cy="2459321"/>
          </a:xfrm>
          <a:prstGeom prst="rect">
            <a:avLst/>
          </a:prstGeom>
        </p:spPr>
      </p:pic>
    </p:spTree>
    <p:extLst>
      <p:ext uri="{BB962C8B-B14F-4D97-AF65-F5344CB8AC3E}">
        <p14:creationId xmlns:p14="http://schemas.microsoft.com/office/powerpoint/2010/main" val="279903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1077218"/>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an Annual Benefit Statement (ABS) and what should I do with it?</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3A00BE53-CF75-5132-1805-9657BE41825F}"/>
              </a:ext>
            </a:extLst>
          </p:cNvPr>
          <p:cNvSpPr txBox="1"/>
          <p:nvPr/>
        </p:nvSpPr>
        <p:spPr>
          <a:xfrm>
            <a:off x="431800" y="2263091"/>
            <a:ext cx="7790688" cy="800219"/>
          </a:xfrm>
          <a:prstGeom prst="rect">
            <a:avLst/>
          </a:prstGeom>
          <a:noFill/>
        </p:spPr>
        <p:txBody>
          <a:bodyPr wrap="square" rtlCol="0">
            <a:spAutoFit/>
          </a:bodyPr>
          <a:lstStyle/>
          <a:p>
            <a:r>
              <a:rPr lang="en-GB" sz="2800" b="1" dirty="0">
                <a:solidFill>
                  <a:srgbClr val="4F7040"/>
                </a:solidFill>
                <a:latin typeface="Nunito" pitchFamily="2" charset="0"/>
              </a:rPr>
              <a:t>A yearly statement that shows you:</a:t>
            </a:r>
          </a:p>
          <a:p>
            <a:pPr marL="285750" indent="-285750">
              <a:buFont typeface="Arial" panose="020B0604020202020204" pitchFamily="34" charset="0"/>
              <a:buChar char="•"/>
            </a:pPr>
            <a:endParaRPr lang="en-GB" dirty="0"/>
          </a:p>
        </p:txBody>
      </p:sp>
      <p:pic>
        <p:nvPicPr>
          <p:cNvPr id="6" name="Graphic 5" descr="Badge 1 with solid fill">
            <a:extLst>
              <a:ext uri="{FF2B5EF4-FFF2-40B4-BE49-F238E27FC236}">
                <a16:creationId xmlns:a16="http://schemas.microsoft.com/office/drawing/2014/main" id="{5B31470B-B98A-921A-307C-5286045E76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103" y="2971800"/>
            <a:ext cx="914400" cy="914400"/>
          </a:xfrm>
          <a:prstGeom prst="rect">
            <a:avLst/>
          </a:prstGeom>
        </p:spPr>
      </p:pic>
      <p:pic>
        <p:nvPicPr>
          <p:cNvPr id="9" name="Graphic 8" descr="Badge with solid fill">
            <a:extLst>
              <a:ext uri="{FF2B5EF4-FFF2-40B4-BE49-F238E27FC236}">
                <a16:creationId xmlns:a16="http://schemas.microsoft.com/office/drawing/2014/main" id="{58829254-D477-F7A3-F626-6B85CBDAA9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103" y="4224390"/>
            <a:ext cx="914400" cy="914400"/>
          </a:xfrm>
          <a:prstGeom prst="rect">
            <a:avLst/>
          </a:prstGeom>
        </p:spPr>
      </p:pic>
      <p:sp>
        <p:nvSpPr>
          <p:cNvPr id="12" name="TextBox 11">
            <a:extLst>
              <a:ext uri="{FF2B5EF4-FFF2-40B4-BE49-F238E27FC236}">
                <a16:creationId xmlns:a16="http://schemas.microsoft.com/office/drawing/2014/main" id="{73D8A198-8FA1-3E79-BC2D-DEB439AB27A3}"/>
              </a:ext>
            </a:extLst>
          </p:cNvPr>
          <p:cNvSpPr txBox="1"/>
          <p:nvPr/>
        </p:nvSpPr>
        <p:spPr>
          <a:xfrm>
            <a:off x="1370669" y="3131495"/>
            <a:ext cx="6531554" cy="707886"/>
          </a:xfrm>
          <a:prstGeom prst="rect">
            <a:avLst/>
          </a:prstGeom>
          <a:noFill/>
        </p:spPr>
        <p:txBody>
          <a:bodyPr wrap="square" rtlCol="0">
            <a:spAutoFit/>
          </a:bodyPr>
          <a:lstStyle/>
          <a:p>
            <a:r>
              <a:rPr lang="en-GB" sz="2000" dirty="0">
                <a:latin typeface="Nunito" pitchFamily="2" charset="0"/>
              </a:rPr>
              <a:t>The LGPS pension benefits that you have built up at </a:t>
            </a:r>
            <a:br>
              <a:rPr lang="en-GB" sz="2000" dirty="0">
                <a:latin typeface="Nunito" pitchFamily="2" charset="0"/>
              </a:rPr>
            </a:br>
            <a:r>
              <a:rPr lang="en-GB" sz="2000" dirty="0">
                <a:latin typeface="Nunito" pitchFamily="2" charset="0"/>
              </a:rPr>
              <a:t>31 March</a:t>
            </a:r>
          </a:p>
        </p:txBody>
      </p:sp>
      <p:sp>
        <p:nvSpPr>
          <p:cNvPr id="13" name="TextBox 12">
            <a:extLst>
              <a:ext uri="{FF2B5EF4-FFF2-40B4-BE49-F238E27FC236}">
                <a16:creationId xmlns:a16="http://schemas.microsoft.com/office/drawing/2014/main" id="{CE57E1B8-D101-6871-CCDD-F05B1D0A0217}"/>
              </a:ext>
            </a:extLst>
          </p:cNvPr>
          <p:cNvSpPr txBox="1"/>
          <p:nvPr/>
        </p:nvSpPr>
        <p:spPr>
          <a:xfrm>
            <a:off x="1370668" y="4327647"/>
            <a:ext cx="6904101" cy="707886"/>
          </a:xfrm>
          <a:prstGeom prst="rect">
            <a:avLst/>
          </a:prstGeom>
          <a:noFill/>
        </p:spPr>
        <p:txBody>
          <a:bodyPr wrap="square" rtlCol="0">
            <a:spAutoFit/>
          </a:bodyPr>
          <a:lstStyle/>
          <a:p>
            <a:r>
              <a:rPr lang="en-GB" sz="2000" dirty="0">
                <a:latin typeface="Nunito" pitchFamily="2" charset="0"/>
              </a:rPr>
              <a:t>An estimate of the pension benefits you might receive if you retire at your Normal Pension Age </a:t>
            </a:r>
          </a:p>
        </p:txBody>
      </p:sp>
    </p:spTree>
    <p:extLst>
      <p:ext uri="{BB962C8B-B14F-4D97-AF65-F5344CB8AC3E}">
        <p14:creationId xmlns:p14="http://schemas.microsoft.com/office/powerpoint/2010/main" val="381369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6" name="Freeform: Shape 5">
            <a:extLst>
              <a:ext uri="{FF2B5EF4-FFF2-40B4-BE49-F238E27FC236}">
                <a16:creationId xmlns:a16="http://schemas.microsoft.com/office/drawing/2014/main" id="{0F4D9AAC-C20B-5992-C819-DFB0E72BF52B}"/>
              </a:ext>
            </a:extLst>
          </p:cNvPr>
          <p:cNvSpPr/>
          <p:nvPr/>
        </p:nvSpPr>
        <p:spPr>
          <a:xfrm>
            <a:off x="548641" y="1856232"/>
            <a:ext cx="2440622" cy="2512173"/>
          </a:xfrm>
          <a:custGeom>
            <a:avLst/>
            <a:gdLst>
              <a:gd name="connsiteX0" fmla="*/ 0 w 2213811"/>
              <a:gd name="connsiteY0" fmla="*/ 1106961 h 2213921"/>
              <a:gd name="connsiteX1" fmla="*/ 1106906 w 2213811"/>
              <a:gd name="connsiteY1" fmla="*/ 0 h 2213921"/>
              <a:gd name="connsiteX2" fmla="*/ 2213812 w 2213811"/>
              <a:gd name="connsiteY2" fmla="*/ 1106961 h 2213921"/>
              <a:gd name="connsiteX3" fmla="*/ 1106906 w 2213811"/>
              <a:gd name="connsiteY3" fmla="*/ 2213922 h 2213921"/>
              <a:gd name="connsiteX4" fmla="*/ 0 w 2213811"/>
              <a:gd name="connsiteY4" fmla="*/ 1106961 h 221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811" h="2213921">
                <a:moveTo>
                  <a:pt x="0" y="1106961"/>
                </a:moveTo>
                <a:cubicBezTo>
                  <a:pt x="0" y="495603"/>
                  <a:pt x="495579" y="0"/>
                  <a:pt x="1106906" y="0"/>
                </a:cubicBezTo>
                <a:cubicBezTo>
                  <a:pt x="1718233" y="0"/>
                  <a:pt x="2213812" y="495603"/>
                  <a:pt x="2213812" y="1106961"/>
                </a:cubicBezTo>
                <a:cubicBezTo>
                  <a:pt x="2213812" y="1718319"/>
                  <a:pt x="1718233" y="2213922"/>
                  <a:pt x="1106906" y="2213922"/>
                </a:cubicBezTo>
                <a:cubicBezTo>
                  <a:pt x="495579" y="2213922"/>
                  <a:pt x="0" y="1718319"/>
                  <a:pt x="0" y="1106961"/>
                </a:cubicBezTo>
                <a:close/>
              </a:path>
            </a:pathLst>
          </a:custGeom>
          <a:solidFill>
            <a:srgbClr val="ED7D3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495" tIns="358511" rIns="358495" bIns="358511" numCol="1" spcCol="1270" anchor="ctr" anchorCtr="0">
            <a:noAutofit/>
          </a:bodyPr>
          <a:lstStyle/>
          <a:p>
            <a:pPr marL="0" lvl="0" indent="0" algn="ctr" defTabSz="1200150">
              <a:lnSpc>
                <a:spcPct val="90000"/>
              </a:lnSpc>
              <a:spcBef>
                <a:spcPct val="0"/>
              </a:spcBef>
              <a:spcAft>
                <a:spcPct val="35000"/>
              </a:spcAft>
              <a:buNone/>
            </a:pPr>
            <a:r>
              <a:rPr lang="en-GB" sz="2700" kern="1200" dirty="0"/>
              <a:t>What should I do with my statement?</a:t>
            </a:r>
          </a:p>
        </p:txBody>
      </p:sp>
      <p:sp>
        <p:nvSpPr>
          <p:cNvPr id="7" name="Block Arc 6">
            <a:extLst>
              <a:ext uri="{FF2B5EF4-FFF2-40B4-BE49-F238E27FC236}">
                <a16:creationId xmlns:a16="http://schemas.microsoft.com/office/drawing/2014/main" id="{8BA3FED7-5A5B-3787-2608-31E0E2405840}"/>
              </a:ext>
            </a:extLst>
          </p:cNvPr>
          <p:cNvSpPr/>
          <p:nvPr/>
        </p:nvSpPr>
        <p:spPr>
          <a:xfrm>
            <a:off x="-366250" y="777242"/>
            <a:ext cx="4462678" cy="4652071"/>
          </a:xfrm>
          <a:prstGeom prst="blockArc">
            <a:avLst>
              <a:gd name="adj1" fmla="val 17527788"/>
              <a:gd name="adj2" fmla="val 4119114"/>
              <a:gd name="adj3" fmla="val 5750"/>
            </a:avLst>
          </a:prstGeom>
          <a:solidFill>
            <a:srgbClr val="4F7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Freeform: Shape 9">
            <a:extLst>
              <a:ext uri="{FF2B5EF4-FFF2-40B4-BE49-F238E27FC236}">
                <a16:creationId xmlns:a16="http://schemas.microsoft.com/office/drawing/2014/main" id="{828FD347-4DC4-4A44-8523-7566FF4BDABF}"/>
              </a:ext>
            </a:extLst>
          </p:cNvPr>
          <p:cNvSpPr/>
          <p:nvPr/>
        </p:nvSpPr>
        <p:spPr>
          <a:xfrm>
            <a:off x="5414343" y="954916"/>
            <a:ext cx="2615237" cy="1148131"/>
          </a:xfrm>
          <a:custGeom>
            <a:avLst/>
            <a:gdLst>
              <a:gd name="connsiteX0" fmla="*/ 0 w 2615237"/>
              <a:gd name="connsiteY0" fmla="*/ 0 h 1148131"/>
              <a:gd name="connsiteX1" fmla="*/ 2615237 w 2615237"/>
              <a:gd name="connsiteY1" fmla="*/ 0 h 1148131"/>
              <a:gd name="connsiteX2" fmla="*/ 2615237 w 2615237"/>
              <a:gd name="connsiteY2" fmla="*/ 1148131 h 1148131"/>
              <a:gd name="connsiteX3" fmla="*/ 0 w 2615237"/>
              <a:gd name="connsiteY3" fmla="*/ 1148131 h 1148131"/>
              <a:gd name="connsiteX4" fmla="*/ 0 w 2615237"/>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37" h="1148131">
                <a:moveTo>
                  <a:pt x="0" y="0"/>
                </a:moveTo>
                <a:lnTo>
                  <a:pt x="2615237" y="0"/>
                </a:lnTo>
                <a:lnTo>
                  <a:pt x="2615237"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Check that your pay, employment and personal details are correct</a:t>
            </a:r>
          </a:p>
        </p:txBody>
      </p:sp>
      <p:sp>
        <p:nvSpPr>
          <p:cNvPr id="11" name="Oval 10" descr="Piggy Bank with solid fill">
            <a:extLst>
              <a:ext uri="{FF2B5EF4-FFF2-40B4-BE49-F238E27FC236}">
                <a16:creationId xmlns:a16="http://schemas.microsoft.com/office/drawing/2014/main" id="{1A2F9F54-C308-2830-784D-AB078A82534F}"/>
              </a:ext>
            </a:extLst>
          </p:cNvPr>
          <p:cNvSpPr/>
          <p:nvPr/>
        </p:nvSpPr>
        <p:spPr>
          <a:xfrm>
            <a:off x="4621212" y="2561349"/>
            <a:ext cx="1185946" cy="1186278"/>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16CA2337-D23A-3A06-9163-540F43291213}"/>
              </a:ext>
            </a:extLst>
          </p:cNvPr>
          <p:cNvSpPr/>
          <p:nvPr/>
        </p:nvSpPr>
        <p:spPr>
          <a:xfrm>
            <a:off x="6095886" y="2301412"/>
            <a:ext cx="2714739" cy="1702389"/>
          </a:xfrm>
          <a:custGeom>
            <a:avLst/>
            <a:gdLst>
              <a:gd name="connsiteX0" fmla="*/ 0 w 2524546"/>
              <a:gd name="connsiteY0" fmla="*/ 0 h 1148131"/>
              <a:gd name="connsiteX1" fmla="*/ 2524546 w 2524546"/>
              <a:gd name="connsiteY1" fmla="*/ 0 h 1148131"/>
              <a:gd name="connsiteX2" fmla="*/ 2524546 w 2524546"/>
              <a:gd name="connsiteY2" fmla="*/ 1148131 h 1148131"/>
              <a:gd name="connsiteX3" fmla="*/ 0 w 2524546"/>
              <a:gd name="connsiteY3" fmla="*/ 1148131 h 1148131"/>
              <a:gd name="connsiteX4" fmla="*/ 0 w 2524546"/>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546" h="1148131">
                <a:moveTo>
                  <a:pt x="0" y="0"/>
                </a:moveTo>
                <a:lnTo>
                  <a:pt x="2524546" y="0"/>
                </a:lnTo>
                <a:lnTo>
                  <a:pt x="2524546"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Review your forecast of where you are likely to be at your Normal Penson Age. Remember, this does not include any other pension benefits you may be entitled to. </a:t>
            </a:r>
          </a:p>
        </p:txBody>
      </p:sp>
      <p:sp>
        <p:nvSpPr>
          <p:cNvPr id="14" name="Freeform: Shape 13">
            <a:extLst>
              <a:ext uri="{FF2B5EF4-FFF2-40B4-BE49-F238E27FC236}">
                <a16:creationId xmlns:a16="http://schemas.microsoft.com/office/drawing/2014/main" id="{0F64A2F0-517F-AADE-0FC7-AFBA555EDB0D}"/>
              </a:ext>
            </a:extLst>
          </p:cNvPr>
          <p:cNvSpPr/>
          <p:nvPr/>
        </p:nvSpPr>
        <p:spPr>
          <a:xfrm>
            <a:off x="5514987" y="4285407"/>
            <a:ext cx="2514593" cy="985326"/>
          </a:xfrm>
          <a:custGeom>
            <a:avLst/>
            <a:gdLst>
              <a:gd name="connsiteX0" fmla="*/ 0 w 2514593"/>
              <a:gd name="connsiteY0" fmla="*/ 0 h 1148131"/>
              <a:gd name="connsiteX1" fmla="*/ 2514593 w 2514593"/>
              <a:gd name="connsiteY1" fmla="*/ 0 h 1148131"/>
              <a:gd name="connsiteX2" fmla="*/ 2514593 w 2514593"/>
              <a:gd name="connsiteY2" fmla="*/ 1148131 h 1148131"/>
              <a:gd name="connsiteX3" fmla="*/ 0 w 2514593"/>
              <a:gd name="connsiteY3" fmla="*/ 1148131 h 1148131"/>
              <a:gd name="connsiteX4" fmla="*/ 0 w 2514593"/>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93" h="1148131">
                <a:moveTo>
                  <a:pt x="0" y="0"/>
                </a:moveTo>
                <a:lnTo>
                  <a:pt x="2514593" y="0"/>
                </a:lnTo>
                <a:lnTo>
                  <a:pt x="2514593"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Use your ABS as a springboard for future retirement planning</a:t>
            </a:r>
          </a:p>
        </p:txBody>
      </p:sp>
      <p:pic>
        <p:nvPicPr>
          <p:cNvPr id="4" name="Graphic 3" descr="Magnifying glass with solid fill">
            <a:extLst>
              <a:ext uri="{FF2B5EF4-FFF2-40B4-BE49-F238E27FC236}">
                <a16:creationId xmlns:a16="http://schemas.microsoft.com/office/drawing/2014/main" id="{738C3F7E-3A10-504D-48B2-E9D17FE6DE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3197" y="1023414"/>
            <a:ext cx="1026274" cy="1026274"/>
          </a:xfrm>
          <a:prstGeom prst="rect">
            <a:avLst/>
          </a:prstGeom>
        </p:spPr>
      </p:pic>
      <p:pic>
        <p:nvPicPr>
          <p:cNvPr id="15" name="Graphic 14" descr="Abacus with solid fill">
            <a:extLst>
              <a:ext uri="{FF2B5EF4-FFF2-40B4-BE49-F238E27FC236}">
                <a16:creationId xmlns:a16="http://schemas.microsoft.com/office/drawing/2014/main" id="{C113D1C9-438B-8B07-77B9-0C9C010F0E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7994" y="4259288"/>
            <a:ext cx="1037564" cy="1037564"/>
          </a:xfrm>
          <a:prstGeom prst="rect">
            <a:avLst/>
          </a:prstGeom>
        </p:spPr>
      </p:pic>
    </p:spTree>
    <p:extLst>
      <p:ext uri="{BB962C8B-B14F-4D97-AF65-F5344CB8AC3E}">
        <p14:creationId xmlns:p14="http://schemas.microsoft.com/office/powerpoint/2010/main" val="2075781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Questions </a:t>
            </a:r>
            <a:endParaRPr lang="en-GB" sz="3200" b="1" dirty="0">
              <a:solidFill>
                <a:schemeClr val="accent2"/>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DD1B2554-786D-9CFE-A7EE-A81FFD8F5D03}"/>
              </a:ext>
            </a:extLst>
          </p:cNvPr>
          <p:cNvPicPr>
            <a:picLocks noChangeAspect="1"/>
          </p:cNvPicPr>
          <p:nvPr/>
        </p:nvPicPr>
        <p:blipFill>
          <a:blip r:embed="rId3"/>
          <a:stretch>
            <a:fillRect/>
          </a:stretch>
        </p:blipFill>
        <p:spPr>
          <a:xfrm>
            <a:off x="1038225" y="1452562"/>
            <a:ext cx="7067550" cy="3952875"/>
          </a:xfrm>
          <a:prstGeom prst="rect">
            <a:avLst/>
          </a:prstGeom>
        </p:spPr>
      </p:pic>
    </p:spTree>
    <p:extLst>
      <p:ext uri="{BB962C8B-B14F-4D97-AF65-F5344CB8AC3E}">
        <p14:creationId xmlns:p14="http://schemas.microsoft.com/office/powerpoint/2010/main" val="193225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2166954" y="1262509"/>
            <a:ext cx="4565732" cy="4368800"/>
            <a:chOff x="3813135" y="1244601"/>
            <a:chExt cx="4565732"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accent6"/>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50">
              <a:extLst>
                <a:ext uri="{FF2B5EF4-FFF2-40B4-BE49-F238E27FC236}">
                  <a16:creationId xmlns:a16="http://schemas.microsoft.com/office/drawing/2014/main" id="{2092CFBB-4B2A-9FF2-710C-C2010260A573}"/>
                </a:ext>
              </a:extLst>
            </p:cNvPr>
            <p:cNvSpPr/>
            <p:nvPr/>
          </p:nvSpPr>
          <p:spPr>
            <a:xfrm>
              <a:off x="6449702" y="2460299"/>
              <a:ext cx="1929165" cy="2952281"/>
            </a:xfrm>
            <a:custGeom>
              <a:avLst/>
              <a:gdLst>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09791 w 1181894"/>
                <a:gd name="connsiteY18" fmla="*/ 1538462 h 1808701"/>
                <a:gd name="connsiteX19" fmla="*/ 344624 w 1181894"/>
                <a:gd name="connsiteY19" fmla="*/ 1545494 h 1808701"/>
                <a:gd name="connsiteX20" fmla="*/ 514010 w 1181894"/>
                <a:gd name="connsiteY20" fmla="*/ 1376108 h 1808701"/>
                <a:gd name="connsiteX21" fmla="*/ 344624 w 1181894"/>
                <a:gd name="connsiteY21" fmla="*/ 1206722 h 1808701"/>
                <a:gd name="connsiteX22" fmla="*/ 188549 w 1181894"/>
                <a:gd name="connsiteY22" fmla="*/ 1310175 h 1808701"/>
                <a:gd name="connsiteX23" fmla="*/ 187136 w 1181894"/>
                <a:gd name="connsiteY23" fmla="*/ 1317175 h 1808701"/>
                <a:gd name="connsiteX24" fmla="*/ 184132 w 1181894"/>
                <a:gd name="connsiteY24" fmla="*/ 1318661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56369 w 1181894"/>
                <a:gd name="connsiteY24" fmla="*/ 1312608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56369 w 1181894"/>
                <a:gd name="connsiteY23" fmla="*/ 1312608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56369 w 1181894"/>
                <a:gd name="connsiteY22" fmla="*/ 1312608 h 1808701"/>
                <a:gd name="connsiteX23" fmla="*/ 129382 w 1181894"/>
                <a:gd name="connsiteY23" fmla="*/ 1252283 h 1808701"/>
                <a:gd name="connsiteX24" fmla="*/ 0 w 1181894"/>
                <a:gd name="connsiteY24" fmla="*/ 943514 h 1808701"/>
                <a:gd name="connsiteX25" fmla="*/ 170657 w 1181894"/>
                <a:gd name="connsiteY25" fmla="*/ 435514 h 1808701"/>
                <a:gd name="connsiteX26" fmla="*/ 331788 w 1181894"/>
                <a:gd name="connsiteY26" fmla="*/ 366458 h 1808701"/>
                <a:gd name="connsiteX27" fmla="*/ 345001 w 1181894"/>
                <a:gd name="connsiteY27" fmla="*/ 360296 h 1808701"/>
                <a:gd name="connsiteX28" fmla="*/ 346107 w 1181894"/>
                <a:gd name="connsiteY28" fmla="*/ 352465 h 1808701"/>
                <a:gd name="connsiteX29" fmla="*/ 350986 w 1181894"/>
                <a:gd name="connsiteY29" fmla="*/ 285086 h 1808701"/>
                <a:gd name="connsiteX30" fmla="*/ 345300 w 1181894"/>
                <a:gd name="connsiteY30" fmla="*/ 279286 h 1808701"/>
                <a:gd name="connsiteX31" fmla="*/ 332410 w 1181894"/>
                <a:gd name="connsiteY31" fmla="*/ 276684 h 1808701"/>
                <a:gd name="connsiteX32" fmla="*/ 244461 w 1181894"/>
                <a:gd name="connsiteY32" fmla="*/ 144000 h 1808701"/>
                <a:gd name="connsiteX33" fmla="*/ 388461 w 1181894"/>
                <a:gd name="connsiteY33"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70566 w 1181894"/>
                <a:gd name="connsiteY5" fmla="*/ 248589 h 1808701"/>
                <a:gd name="connsiteX6" fmla="*/ 597694 w 1181894"/>
                <a:gd name="connsiteY6" fmla="*/ 233108 h 1808701"/>
                <a:gd name="connsiteX7" fmla="*/ 762794 w 1181894"/>
                <a:gd name="connsiteY7" fmla="*/ 93408 h 1808701"/>
                <a:gd name="connsiteX8" fmla="*/ 816769 w 1181894"/>
                <a:gd name="connsiteY8" fmla="*/ 182308 h 1808701"/>
                <a:gd name="connsiteX9" fmla="*/ 1181894 w 1181894"/>
                <a:gd name="connsiteY9" fmla="*/ 347408 h 1808701"/>
                <a:gd name="connsiteX10" fmla="*/ 1181894 w 1181894"/>
                <a:gd name="connsiteY10" fmla="*/ 845883 h 1808701"/>
                <a:gd name="connsiteX11" fmla="*/ 832644 w 1181894"/>
                <a:gd name="connsiteY11" fmla="*/ 988758 h 1808701"/>
                <a:gd name="connsiteX12" fmla="*/ 650081 w 1181894"/>
                <a:gd name="connsiteY12" fmla="*/ 1295939 h 1808701"/>
                <a:gd name="connsiteX13" fmla="*/ 700882 w 1181894"/>
                <a:gd name="connsiteY13" fmla="*/ 1678527 h 1808701"/>
                <a:gd name="connsiteX14" fmla="*/ 485776 w 1181894"/>
                <a:gd name="connsiteY14" fmla="*/ 1808701 h 1808701"/>
                <a:gd name="connsiteX15" fmla="*/ 312738 w 1181894"/>
                <a:gd name="connsiteY15" fmla="*/ 1599945 h 1808701"/>
                <a:gd name="connsiteX16" fmla="*/ 296069 w 1181894"/>
                <a:gd name="connsiteY16" fmla="*/ 1554317 h 1808701"/>
                <a:gd name="connsiteX17" fmla="*/ 344624 w 1181894"/>
                <a:gd name="connsiteY17" fmla="*/ 1545494 h 1808701"/>
                <a:gd name="connsiteX18" fmla="*/ 514010 w 1181894"/>
                <a:gd name="connsiteY18" fmla="*/ 1376108 h 1808701"/>
                <a:gd name="connsiteX19" fmla="*/ 344624 w 1181894"/>
                <a:gd name="connsiteY19" fmla="*/ 1206722 h 1808701"/>
                <a:gd name="connsiteX20" fmla="*/ 188549 w 1181894"/>
                <a:gd name="connsiteY20" fmla="*/ 1310175 h 1808701"/>
                <a:gd name="connsiteX21" fmla="*/ 156369 w 1181894"/>
                <a:gd name="connsiteY21" fmla="*/ 1312608 h 1808701"/>
                <a:gd name="connsiteX22" fmla="*/ 129382 w 1181894"/>
                <a:gd name="connsiteY22" fmla="*/ 1252283 h 1808701"/>
                <a:gd name="connsiteX23" fmla="*/ 0 w 1181894"/>
                <a:gd name="connsiteY23" fmla="*/ 943514 h 1808701"/>
                <a:gd name="connsiteX24" fmla="*/ 170657 w 1181894"/>
                <a:gd name="connsiteY24" fmla="*/ 435514 h 1808701"/>
                <a:gd name="connsiteX25" fmla="*/ 331788 w 1181894"/>
                <a:gd name="connsiteY25" fmla="*/ 366458 h 1808701"/>
                <a:gd name="connsiteX26" fmla="*/ 345001 w 1181894"/>
                <a:gd name="connsiteY26" fmla="*/ 360296 h 1808701"/>
                <a:gd name="connsiteX27" fmla="*/ 346107 w 1181894"/>
                <a:gd name="connsiteY27" fmla="*/ 352465 h 1808701"/>
                <a:gd name="connsiteX28" fmla="*/ 350986 w 1181894"/>
                <a:gd name="connsiteY28" fmla="*/ 285086 h 1808701"/>
                <a:gd name="connsiteX29" fmla="*/ 345300 w 1181894"/>
                <a:gd name="connsiteY29" fmla="*/ 279286 h 1808701"/>
                <a:gd name="connsiteX30" fmla="*/ 332410 w 1181894"/>
                <a:gd name="connsiteY30" fmla="*/ 276684 h 1808701"/>
                <a:gd name="connsiteX31" fmla="*/ 244461 w 1181894"/>
                <a:gd name="connsiteY31" fmla="*/ 144000 h 1808701"/>
                <a:gd name="connsiteX32" fmla="*/ 388461 w 1181894"/>
                <a:gd name="connsiteY32"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45300 w 1181894"/>
                <a:gd name="connsiteY28" fmla="*/ 279286 h 1808701"/>
                <a:gd name="connsiteX29" fmla="*/ 332410 w 1181894"/>
                <a:gd name="connsiteY29" fmla="*/ 276684 h 1808701"/>
                <a:gd name="connsiteX30" fmla="*/ 244461 w 1181894"/>
                <a:gd name="connsiteY30" fmla="*/ 144000 h 1808701"/>
                <a:gd name="connsiteX31" fmla="*/ 388461 w 1181894"/>
                <a:gd name="connsiteY31"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32410 w 1181894"/>
                <a:gd name="connsiteY28" fmla="*/ 276684 h 1808701"/>
                <a:gd name="connsiteX29" fmla="*/ 244461 w 1181894"/>
                <a:gd name="connsiteY29" fmla="*/ 144000 h 1808701"/>
                <a:gd name="connsiteX30" fmla="*/ 388461 w 1181894"/>
                <a:gd name="connsiteY30"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32410 w 1181894"/>
                <a:gd name="connsiteY27" fmla="*/ 276684 h 1808701"/>
                <a:gd name="connsiteX28" fmla="*/ 244461 w 1181894"/>
                <a:gd name="connsiteY28" fmla="*/ 144000 h 1808701"/>
                <a:gd name="connsiteX29" fmla="*/ 388461 w 1181894"/>
                <a:gd name="connsiteY29" fmla="*/ 0 h 180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894" h="1808701">
                  <a:moveTo>
                    <a:pt x="388461" y="0"/>
                  </a:moveTo>
                  <a:cubicBezTo>
                    <a:pt x="467990" y="0"/>
                    <a:pt x="532461" y="64471"/>
                    <a:pt x="532461" y="144000"/>
                  </a:cubicBezTo>
                  <a:cubicBezTo>
                    <a:pt x="532461" y="163882"/>
                    <a:pt x="528432" y="182824"/>
                    <a:pt x="521145" y="200051"/>
                  </a:cubicBezTo>
                  <a:lnTo>
                    <a:pt x="519833" y="201998"/>
                  </a:lnTo>
                  <a:lnTo>
                    <a:pt x="570566" y="248589"/>
                  </a:lnTo>
                  <a:lnTo>
                    <a:pt x="597694" y="233108"/>
                  </a:lnTo>
                  <a:lnTo>
                    <a:pt x="762794" y="93408"/>
                  </a:lnTo>
                  <a:lnTo>
                    <a:pt x="816769" y="182308"/>
                  </a:lnTo>
                  <a:lnTo>
                    <a:pt x="1181894" y="347408"/>
                  </a:lnTo>
                  <a:lnTo>
                    <a:pt x="1181894" y="845883"/>
                  </a:lnTo>
                  <a:lnTo>
                    <a:pt x="832644" y="988758"/>
                  </a:lnTo>
                  <a:lnTo>
                    <a:pt x="650081" y="1295939"/>
                  </a:lnTo>
                  <a:lnTo>
                    <a:pt x="700882" y="1678527"/>
                  </a:lnTo>
                  <a:lnTo>
                    <a:pt x="485776" y="1808701"/>
                  </a:lnTo>
                  <a:lnTo>
                    <a:pt x="312738" y="1599945"/>
                  </a:lnTo>
                  <a:cubicBezTo>
                    <a:pt x="294680" y="1580829"/>
                    <a:pt x="290910" y="1566178"/>
                    <a:pt x="296069" y="1554317"/>
                  </a:cubicBezTo>
                  <a:lnTo>
                    <a:pt x="344624" y="1545494"/>
                  </a:lnTo>
                  <a:cubicBezTo>
                    <a:pt x="438173" y="1545494"/>
                    <a:pt x="514010" y="1469657"/>
                    <a:pt x="514010" y="1376108"/>
                  </a:cubicBezTo>
                  <a:cubicBezTo>
                    <a:pt x="514010" y="1282559"/>
                    <a:pt x="438173" y="1206722"/>
                    <a:pt x="344624" y="1206722"/>
                  </a:cubicBezTo>
                  <a:cubicBezTo>
                    <a:pt x="274462" y="1206722"/>
                    <a:pt x="214264" y="1249381"/>
                    <a:pt x="188549" y="1310175"/>
                  </a:cubicBezTo>
                  <a:lnTo>
                    <a:pt x="156369" y="1312608"/>
                  </a:lnTo>
                  <a:cubicBezTo>
                    <a:pt x="147244" y="1301545"/>
                    <a:pt x="155443" y="1313799"/>
                    <a:pt x="129382" y="1252283"/>
                  </a:cubicBezTo>
                  <a:cubicBezTo>
                    <a:pt x="74349" y="1149360"/>
                    <a:pt x="43127" y="1046437"/>
                    <a:pt x="0" y="943514"/>
                  </a:cubicBezTo>
                  <a:lnTo>
                    <a:pt x="170657" y="435514"/>
                  </a:lnTo>
                  <a:lnTo>
                    <a:pt x="331788" y="366458"/>
                  </a:lnTo>
                  <a:lnTo>
                    <a:pt x="345001" y="360296"/>
                  </a:lnTo>
                  <a:lnTo>
                    <a:pt x="346107" y="352465"/>
                  </a:lnTo>
                  <a:cubicBezTo>
                    <a:pt x="344009" y="338530"/>
                    <a:pt x="349351" y="311428"/>
                    <a:pt x="332410" y="276684"/>
                  </a:cubicBezTo>
                  <a:cubicBezTo>
                    <a:pt x="280726" y="254824"/>
                    <a:pt x="244461" y="203647"/>
                    <a:pt x="244461" y="144000"/>
                  </a:cubicBezTo>
                  <a:cubicBezTo>
                    <a:pt x="244461" y="64471"/>
                    <a:pt x="308932" y="0"/>
                    <a:pt x="388461" y="0"/>
                  </a:cubicBezTo>
                  <a:close/>
                </a:path>
              </a:pathLst>
            </a:custGeom>
            <a:solidFill>
              <a:schemeClr val="accent1">
                <a:lumMod val="60000"/>
                <a:lumOff val="40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accent2"/>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accent4"/>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600,000 members</a:t>
              </a:r>
              <a:endParaRPr lang="en-IN" sz="1600" b="1" dirty="0">
                <a:solidFill>
                  <a:schemeClr val="bg1"/>
                </a:solidFill>
                <a:latin typeface="Nunito" pitchFamily="2" charset="0"/>
                <a:ea typeface="Cambria" panose="02040503050406030204" pitchFamily="18" charset="0"/>
              </a:endParaRPr>
            </a:p>
          </p:txBody>
        </p:sp>
        <p:sp>
          <p:nvSpPr>
            <p:cNvPr id="60" name="TextBox 59">
              <a:extLst>
                <a:ext uri="{FF2B5EF4-FFF2-40B4-BE49-F238E27FC236}">
                  <a16:creationId xmlns:a16="http://schemas.microsoft.com/office/drawing/2014/main" id="{2E3EDB29-50F5-5398-5689-B57437230F5E}"/>
                </a:ext>
              </a:extLst>
            </p:cNvPr>
            <p:cNvSpPr txBox="1"/>
            <p:nvPr/>
          </p:nvSpPr>
          <p:spPr>
            <a:xfrm>
              <a:off x="6829873" y="3128633"/>
              <a:ext cx="1392886"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Tax efficient pension saving</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accent2"/>
                  </a:solidFill>
                  <a:latin typeface="Nunito" pitchFamily="2" charset="0"/>
                  <a:cs typeface="Times New Roman" panose="02020603050405020304" pitchFamily="18" charset="0"/>
                </a:rPr>
                <a:t>One national scheme</a:t>
              </a:r>
              <a:endParaRPr lang="en-IN" dirty="0"/>
            </a:p>
          </p:txBody>
        </p:sp>
      </p:grpSp>
    </p:spTree>
    <p:extLst>
      <p:ext uri="{BB962C8B-B14F-4D97-AF65-F5344CB8AC3E}">
        <p14:creationId xmlns:p14="http://schemas.microsoft.com/office/powerpoint/2010/main" val="2427835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696625"/>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Useful links  </a:t>
            </a:r>
            <a:endParaRPr lang="en-GB" sz="3200" b="1" dirty="0">
              <a:solidFill>
                <a:schemeClr val="accent2"/>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B6D99F9E-EF33-7315-1BC1-9BD11ECFDD5B}"/>
              </a:ext>
            </a:extLst>
          </p:cNvPr>
          <p:cNvGraphicFramePr>
            <a:graphicFrameLocks noGrp="1"/>
          </p:cNvGraphicFramePr>
          <p:nvPr>
            <p:extLst>
              <p:ext uri="{D42A27DB-BD31-4B8C-83A1-F6EECF244321}">
                <p14:modId xmlns:p14="http://schemas.microsoft.com/office/powerpoint/2010/main" val="682308446"/>
              </p:ext>
            </p:extLst>
          </p:nvPr>
        </p:nvGraphicFramePr>
        <p:xfrm>
          <a:off x="431800" y="1280585"/>
          <a:ext cx="8147756" cy="4149544"/>
        </p:xfrm>
        <a:graphic>
          <a:graphicData uri="http://schemas.openxmlformats.org/drawingml/2006/table">
            <a:tbl>
              <a:tblPr firstRow="1" bandRow="1">
                <a:tableStyleId>{E8B1032C-EA38-4F05-BA0D-38AFFFC7BED3}</a:tableStyleId>
              </a:tblPr>
              <a:tblGrid>
                <a:gridCol w="2824380">
                  <a:extLst>
                    <a:ext uri="{9D8B030D-6E8A-4147-A177-3AD203B41FA5}">
                      <a16:colId xmlns:a16="http://schemas.microsoft.com/office/drawing/2014/main" val="1671736397"/>
                    </a:ext>
                  </a:extLst>
                </a:gridCol>
                <a:gridCol w="5323376">
                  <a:extLst>
                    <a:ext uri="{9D8B030D-6E8A-4147-A177-3AD203B41FA5}">
                      <a16:colId xmlns:a16="http://schemas.microsoft.com/office/drawing/2014/main" val="2276547380"/>
                    </a:ext>
                  </a:extLst>
                </a:gridCol>
              </a:tblGrid>
              <a:tr h="1000561">
                <a:tc>
                  <a:txBody>
                    <a:bodyPr/>
                    <a:lstStyle/>
                    <a:p>
                      <a:r>
                        <a:rPr lang="en-GB" dirty="0">
                          <a:latin typeface="Nunito" pitchFamily="2" charset="0"/>
                        </a:rPr>
                        <a:t>National LGPS member website</a:t>
                      </a:r>
                    </a:p>
                  </a:txBody>
                  <a:tcPr/>
                </a:tc>
                <a:tc>
                  <a:txBody>
                    <a:bodyPr/>
                    <a:lstStyle/>
                    <a:p>
                      <a:r>
                        <a:rPr lang="en-GB" dirty="0">
                          <a:latin typeface="Nunito" pitchFamily="2" charset="0"/>
                          <a:hlinkClick r:id="rId3"/>
                        </a:rPr>
                        <a:t>www.scotlgpsmember.org</a:t>
                      </a:r>
                      <a:r>
                        <a:rPr lang="en-GB" dirty="0">
                          <a:latin typeface="Nunito" pitchFamily="2" charset="0"/>
                        </a:rPr>
                        <a:t> </a:t>
                      </a:r>
                    </a:p>
                    <a:p>
                      <a:r>
                        <a:rPr lang="en-GB" b="0" dirty="0">
                          <a:latin typeface="Nunito" pitchFamily="2" charset="0"/>
                        </a:rPr>
                        <a:t>Calculators, videos, FAQs, general information about the scheme</a:t>
                      </a:r>
                    </a:p>
                  </a:txBody>
                  <a:tcPr/>
                </a:tc>
                <a:extLst>
                  <a:ext uri="{0D108BD9-81ED-4DB2-BD59-A6C34878D82A}">
                    <a16:rowId xmlns:a16="http://schemas.microsoft.com/office/drawing/2014/main" val="414230382"/>
                  </a:ext>
                </a:extLst>
              </a:tr>
              <a:tr h="405783">
                <a:tc>
                  <a:txBody>
                    <a:bodyPr/>
                    <a:lstStyle/>
                    <a:p>
                      <a:r>
                        <a:rPr lang="en-GB" b="1" dirty="0">
                          <a:highlight>
                            <a:srgbClr val="FFFF00"/>
                          </a:highlight>
                          <a:latin typeface="Nunito" pitchFamily="2" charset="0"/>
                        </a:rPr>
                        <a:t>Pension fund website</a:t>
                      </a:r>
                    </a:p>
                  </a:txBody>
                  <a:tcPr/>
                </a:tc>
                <a:tc>
                  <a:txBody>
                    <a:bodyPr/>
                    <a:lstStyle/>
                    <a:p>
                      <a:r>
                        <a:rPr lang="en-GB" dirty="0">
                          <a:highlight>
                            <a:srgbClr val="FFFF00"/>
                          </a:highlight>
                          <a:latin typeface="Nunito" pitchFamily="2" charset="0"/>
                        </a:rPr>
                        <a:t>www.</a:t>
                      </a:r>
                    </a:p>
                    <a:p>
                      <a:r>
                        <a:rPr lang="en-GB" dirty="0">
                          <a:highlight>
                            <a:srgbClr val="FFFF00"/>
                          </a:highlight>
                          <a:latin typeface="Nunito" pitchFamily="2" charset="0"/>
                        </a:rPr>
                        <a:t>Pension forms: 50/50 option form, expression of wish</a:t>
                      </a:r>
                    </a:p>
                  </a:txBody>
                  <a:tcPr/>
                </a:tc>
                <a:extLst>
                  <a:ext uri="{0D108BD9-81ED-4DB2-BD59-A6C34878D82A}">
                    <a16:rowId xmlns:a16="http://schemas.microsoft.com/office/drawing/2014/main" val="3234298998"/>
                  </a:ext>
                </a:extLst>
              </a:tr>
              <a:tr h="405783">
                <a:tc>
                  <a:txBody>
                    <a:bodyPr/>
                    <a:lstStyle/>
                    <a:p>
                      <a:r>
                        <a:rPr lang="en-GB" b="1" dirty="0">
                          <a:highlight>
                            <a:srgbClr val="FFFF00"/>
                          </a:highlight>
                          <a:latin typeface="Nunito" pitchFamily="2" charset="0"/>
                        </a:rPr>
                        <a:t>Member portal</a:t>
                      </a:r>
                    </a:p>
                  </a:txBody>
                  <a:tcPr/>
                </a:tc>
                <a:tc>
                  <a:txBody>
                    <a:bodyPr/>
                    <a:lstStyle/>
                    <a:p>
                      <a:r>
                        <a:rPr lang="en-GB" dirty="0">
                          <a:highlight>
                            <a:srgbClr val="FFFF00"/>
                          </a:highlight>
                          <a:latin typeface="Nunito" pitchFamily="2" charset="0"/>
                        </a:rPr>
                        <a:t>www.</a:t>
                      </a:r>
                    </a:p>
                    <a:p>
                      <a:r>
                        <a:rPr lang="en-GB" dirty="0">
                          <a:highlight>
                            <a:srgbClr val="FFFF00"/>
                          </a:highlight>
                          <a:latin typeface="Nunito" pitchFamily="2" charset="0"/>
                        </a:rPr>
                        <a:t>View your benefit statement, use the benefit projector, update expression of wish details</a:t>
                      </a:r>
                    </a:p>
                  </a:txBody>
                  <a:tcPr/>
                </a:tc>
                <a:extLst>
                  <a:ext uri="{0D108BD9-81ED-4DB2-BD59-A6C34878D82A}">
                    <a16:rowId xmlns:a16="http://schemas.microsoft.com/office/drawing/2014/main" val="4126933688"/>
                  </a:ext>
                </a:extLst>
              </a:tr>
              <a:tr h="405783">
                <a:tc>
                  <a:txBody>
                    <a:bodyPr/>
                    <a:lstStyle/>
                    <a:p>
                      <a:r>
                        <a:rPr lang="en-GB" b="1" dirty="0">
                          <a:highlight>
                            <a:srgbClr val="FFFF00"/>
                          </a:highlight>
                          <a:latin typeface="Nunito" pitchFamily="2" charset="0"/>
                        </a:rPr>
                        <a:t>Contact the fund</a:t>
                      </a:r>
                    </a:p>
                  </a:txBody>
                  <a:tcPr/>
                </a:tc>
                <a:tc>
                  <a:txBody>
                    <a:bodyPr/>
                    <a:lstStyle/>
                    <a:p>
                      <a:r>
                        <a:rPr lang="en-GB" dirty="0">
                          <a:highlight>
                            <a:srgbClr val="FFFF00"/>
                          </a:highlight>
                          <a:latin typeface="Nunito" pitchFamily="2" charset="0"/>
                        </a:rPr>
                        <a:t>Email: </a:t>
                      </a:r>
                    </a:p>
                    <a:p>
                      <a:r>
                        <a:rPr lang="en-GB" dirty="0">
                          <a:highlight>
                            <a:srgbClr val="FFFF00"/>
                          </a:highlight>
                          <a:latin typeface="Nunito" pitchFamily="2" charset="0"/>
                        </a:rPr>
                        <a:t>Phone: </a:t>
                      </a:r>
                    </a:p>
                    <a:p>
                      <a:r>
                        <a:rPr lang="en-GB" dirty="0">
                          <a:highlight>
                            <a:srgbClr val="FFFF00"/>
                          </a:highlight>
                          <a:latin typeface="Nunito" pitchFamily="2" charset="0"/>
                        </a:rPr>
                        <a:t>Write to: </a:t>
                      </a:r>
                    </a:p>
                  </a:txBody>
                  <a:tcPr/>
                </a:tc>
                <a:extLst>
                  <a:ext uri="{0D108BD9-81ED-4DB2-BD59-A6C34878D82A}">
                    <a16:rowId xmlns:a16="http://schemas.microsoft.com/office/drawing/2014/main" val="2663662930"/>
                  </a:ext>
                </a:extLst>
              </a:tr>
              <a:tr h="405783">
                <a:tc>
                  <a:txBody>
                    <a:bodyPr/>
                    <a:lstStyle/>
                    <a:p>
                      <a:endParaRPr lang="en-GB" dirty="0">
                        <a:latin typeface="Nunito" pitchFamily="2" charset="0"/>
                      </a:endParaRPr>
                    </a:p>
                  </a:txBody>
                  <a:tcPr/>
                </a:tc>
                <a:tc>
                  <a:txBody>
                    <a:bodyPr/>
                    <a:lstStyle/>
                    <a:p>
                      <a:endParaRPr lang="en-GB" dirty="0">
                        <a:latin typeface="Nunito" pitchFamily="2" charset="0"/>
                      </a:endParaRPr>
                    </a:p>
                  </a:txBody>
                  <a:tcPr/>
                </a:tc>
                <a:extLst>
                  <a:ext uri="{0D108BD9-81ED-4DB2-BD59-A6C34878D82A}">
                    <a16:rowId xmlns:a16="http://schemas.microsoft.com/office/drawing/2014/main" val="3136894429"/>
                  </a:ext>
                </a:extLst>
              </a:tr>
            </a:tbl>
          </a:graphicData>
        </a:graphic>
      </p:graphicFrame>
    </p:spTree>
    <p:extLst>
      <p:ext uri="{BB962C8B-B14F-4D97-AF65-F5344CB8AC3E}">
        <p14:creationId xmlns:p14="http://schemas.microsoft.com/office/powerpoint/2010/main" val="395116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90740" y="2908817"/>
            <a:ext cx="3008248" cy="1469039"/>
            <a:chOff x="2175444" y="2709367"/>
            <a:chExt cx="3008248" cy="1469039"/>
          </a:xfrm>
        </p:grpSpPr>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Cambria" panose="02040503050406030204" pitchFamily="18" charset="0"/>
                  <a:ea typeface="Cambria" panose="02040503050406030204" pitchFamily="18" charset="0"/>
                </a:rPr>
                <a:t>Secure guaranteed pension</a:t>
              </a:r>
              <a:endParaRPr lang="en-IN" sz="1600" b="1" dirty="0">
                <a:solidFill>
                  <a:schemeClr val="bg1"/>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accent2"/>
                  </a:solidFill>
                  <a:latin typeface="Nunito" pitchFamily="2" charset="0"/>
                  <a:cs typeface="Times New Roman" panose="02020603050405020304" pitchFamily="18" charset="0"/>
                </a:rPr>
                <a:t>One national scheme</a:t>
              </a:r>
              <a:endParaRPr lang="en-IN" dirty="0"/>
            </a:p>
          </p:txBody>
        </p:sp>
      </p:grpSp>
      <p:sp>
        <p:nvSpPr>
          <p:cNvPr id="5" name="TextBox 4">
            <a:extLst>
              <a:ext uri="{FF2B5EF4-FFF2-40B4-BE49-F238E27FC236}">
                <a16:creationId xmlns:a16="http://schemas.microsoft.com/office/drawing/2014/main" id="{CDBB1F6F-EC91-08D6-DFEC-6B6B234C82EE}"/>
              </a:ext>
            </a:extLst>
          </p:cNvPr>
          <p:cNvSpPr txBox="1"/>
          <p:nvPr/>
        </p:nvSpPr>
        <p:spPr>
          <a:xfrm>
            <a:off x="4572000" y="1614973"/>
            <a:ext cx="4172420" cy="3393237"/>
          </a:xfrm>
          <a:prstGeom prst="rect">
            <a:avLst/>
          </a:prstGeom>
          <a:noFill/>
        </p:spPr>
        <p:txBody>
          <a:bodyPr wrap="square">
            <a:spAutoFit/>
          </a:bodyPr>
          <a:lstStyle/>
          <a:p>
            <a:pPr marL="288000" indent="-288000">
              <a:spcAft>
                <a:spcPts val="1700"/>
              </a:spcAft>
              <a:buFont typeface="Arial" panose="020B0604020202020204" pitchFamily="34" charset="0"/>
              <a:buChar char="•"/>
            </a:pPr>
            <a:r>
              <a:rPr lang="en-GB" sz="2200" dirty="0"/>
              <a:t>11 funds administer the Local Government Pension Scheme locally across Scotland</a:t>
            </a:r>
          </a:p>
          <a:p>
            <a:pPr marL="288000" indent="-288000">
              <a:spcAft>
                <a:spcPts val="1700"/>
              </a:spcAft>
              <a:buFont typeface="Arial" panose="020B0604020202020204" pitchFamily="34" charset="0"/>
              <a:buChar char="•"/>
            </a:pPr>
            <a:r>
              <a:rPr lang="en-GB" sz="2200" dirty="0"/>
              <a:t>The same LGPS regulations cover them all and are made by SPPA</a:t>
            </a:r>
          </a:p>
          <a:p>
            <a:pPr marL="288000" indent="-288000">
              <a:spcAft>
                <a:spcPts val="1700"/>
              </a:spcAft>
              <a:buFont typeface="Arial" panose="020B0604020202020204" pitchFamily="34" charset="0"/>
              <a:buChar char="•"/>
            </a:pPr>
            <a:r>
              <a:rPr lang="en-GB" sz="2200" dirty="0">
                <a:highlight>
                  <a:srgbClr val="FFFF00"/>
                </a:highlight>
              </a:rPr>
              <a:t>Administering authority details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3710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90740" y="2908817"/>
            <a:ext cx="3429105" cy="2921942"/>
            <a:chOff x="2175444" y="2709367"/>
            <a:chExt cx="3429105" cy="2921942"/>
          </a:xfrm>
        </p:grpSpPr>
        <p:sp>
          <p:nvSpPr>
            <p:cNvPr id="50" name="Freeform: Shape 49">
              <a:extLst>
                <a:ext uri="{FF2B5EF4-FFF2-40B4-BE49-F238E27FC236}">
                  <a16:creationId xmlns:a16="http://schemas.microsoft.com/office/drawing/2014/main" id="{32405DB6-7416-CB51-40A4-67DABE72AF5B}"/>
                </a:ext>
              </a:extLst>
            </p:cNvPr>
            <p:cNvSpPr/>
            <p:nvPr/>
          </p:nvSpPr>
          <p:spPr>
            <a:xfrm>
              <a:off x="2897678" y="3801906"/>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accent6"/>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Cambria" panose="02040503050406030204" pitchFamily="18" charset="0"/>
                  <a:ea typeface="Cambria" panose="02040503050406030204" pitchFamily="18" charset="0"/>
                </a:rPr>
                <a:t>Secure guaranteed pension</a:t>
              </a:r>
              <a:endParaRPr lang="en-IN" sz="1600" b="1" dirty="0">
                <a:solidFill>
                  <a:schemeClr val="bg1"/>
                </a:solidFill>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3108914" y="4468930"/>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600,000 members</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bg1">
                      <a:lumMod val="75000"/>
                    </a:schemeClr>
                  </a:solidFill>
                  <a:latin typeface="Nunito" pitchFamily="2" charset="0"/>
                  <a:cs typeface="Times New Roman" panose="02020603050405020304" pitchFamily="18" charset="0"/>
                </a:rPr>
                <a:t>One national scheme</a:t>
              </a:r>
              <a:endParaRPr lang="en-IN" dirty="0">
                <a:solidFill>
                  <a:schemeClr val="bg1">
                    <a:lumMod val="75000"/>
                  </a:schemeClr>
                </a:solidFill>
              </a:endParaRPr>
            </a:p>
          </p:txBody>
        </p:sp>
      </p:grpSp>
      <p:sp>
        <p:nvSpPr>
          <p:cNvPr id="5" name="TextBox 4">
            <a:extLst>
              <a:ext uri="{FF2B5EF4-FFF2-40B4-BE49-F238E27FC236}">
                <a16:creationId xmlns:a16="http://schemas.microsoft.com/office/drawing/2014/main" id="{6C1A22FF-1662-B75B-137D-DEBD6E593285}"/>
              </a:ext>
            </a:extLst>
          </p:cNvPr>
          <p:cNvSpPr txBox="1"/>
          <p:nvPr/>
        </p:nvSpPr>
        <p:spPr>
          <a:xfrm>
            <a:off x="4572000" y="1614973"/>
            <a:ext cx="4172420" cy="4093428"/>
          </a:xfrm>
          <a:prstGeom prst="rect">
            <a:avLst/>
          </a:prstGeom>
          <a:noFill/>
        </p:spPr>
        <p:txBody>
          <a:bodyPr wrap="square">
            <a:spAutoFit/>
          </a:bodyPr>
          <a:lstStyle/>
          <a:p>
            <a:pPr marL="285750" indent="-285750">
              <a:buFont typeface="Arial" panose="020B0604020202020204" pitchFamily="34" charset="0"/>
              <a:buChar char="•"/>
            </a:pPr>
            <a:r>
              <a:rPr lang="en-GB" sz="2200" dirty="0"/>
              <a:t>One of the largest pension schemes in the UK</a:t>
            </a:r>
            <a:br>
              <a:rPr lang="en-GB" sz="2200" dirty="0"/>
            </a:br>
            <a:endParaRPr lang="en-GB" sz="2200" dirty="0"/>
          </a:p>
          <a:p>
            <a:pPr marL="285750" indent="-285750">
              <a:buFont typeface="Arial" panose="020B0604020202020204" pitchFamily="34" charset="0"/>
              <a:buChar char="•"/>
            </a:pPr>
            <a:r>
              <a:rPr lang="en-GB" sz="2200" dirty="0"/>
              <a:t>Over 250,000 people paying into the Scheme</a:t>
            </a:r>
            <a:br>
              <a:rPr lang="en-GB" sz="2200" dirty="0"/>
            </a:br>
            <a:endParaRPr lang="en-GB" sz="2200" dirty="0"/>
          </a:p>
          <a:p>
            <a:pPr marL="285750" indent="-285750">
              <a:buFont typeface="Arial" panose="020B0604020202020204" pitchFamily="34" charset="0"/>
              <a:buChar char="•"/>
            </a:pPr>
            <a:r>
              <a:rPr lang="en-GB" sz="2200" dirty="0"/>
              <a:t>Over 200,000 people being paid a pension</a:t>
            </a:r>
            <a:br>
              <a:rPr lang="en-GB" sz="2200" dirty="0"/>
            </a:br>
            <a:endParaRPr lang="en-GB" sz="2200" dirty="0"/>
          </a:p>
          <a:p>
            <a:pPr marL="285750" indent="-285750">
              <a:buFont typeface="Arial" panose="020B0604020202020204" pitchFamily="34" charset="0"/>
              <a:buChar char="•"/>
            </a:pPr>
            <a:r>
              <a:rPr lang="en-GB" sz="2200" dirty="0"/>
              <a:t>160,000 people have a pension they have not yet taken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4612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82250" y="1675734"/>
            <a:ext cx="3437595" cy="4155025"/>
            <a:chOff x="2166954" y="1476284"/>
            <a:chExt cx="3437595" cy="4155025"/>
          </a:xfrm>
        </p:grpSpPr>
        <p:sp>
          <p:nvSpPr>
            <p:cNvPr id="50" name="Freeform: Shape 49">
              <a:extLst>
                <a:ext uri="{FF2B5EF4-FFF2-40B4-BE49-F238E27FC236}">
                  <a16:creationId xmlns:a16="http://schemas.microsoft.com/office/drawing/2014/main" id="{32405DB6-7416-CB51-40A4-67DABE72AF5B}"/>
                </a:ext>
              </a:extLst>
            </p:cNvPr>
            <p:cNvSpPr/>
            <p:nvPr/>
          </p:nvSpPr>
          <p:spPr>
            <a:xfrm>
              <a:off x="2897678" y="3801906"/>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2166954" y="1476284"/>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accent4"/>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3108914" y="4468930"/>
              <a:ext cx="1947252" cy="584775"/>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Over 600,000 members</a:t>
              </a:r>
              <a:endParaRPr lang="en-IN" sz="1600" b="1" dirty="0">
                <a:solidFill>
                  <a:schemeClr val="bg1">
                    <a:lumMod val="95000"/>
                  </a:schemeClr>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5" name="TextBox 4">
            <a:extLst>
              <a:ext uri="{FF2B5EF4-FFF2-40B4-BE49-F238E27FC236}">
                <a16:creationId xmlns:a16="http://schemas.microsoft.com/office/drawing/2014/main" id="{0AEF98C5-7C5F-C413-3789-1C9D68018C39}"/>
              </a:ext>
            </a:extLst>
          </p:cNvPr>
          <p:cNvSpPr txBox="1"/>
          <p:nvPr/>
        </p:nvSpPr>
        <p:spPr>
          <a:xfrm>
            <a:off x="4436820" y="1614973"/>
            <a:ext cx="4307600" cy="3754874"/>
          </a:xfrm>
          <a:prstGeom prst="rect">
            <a:avLst/>
          </a:prstGeom>
          <a:noFill/>
        </p:spPr>
        <p:txBody>
          <a:bodyPr wrap="square">
            <a:spAutoFit/>
          </a:bodyPr>
          <a:lstStyle/>
          <a:p>
            <a:pPr marL="285750" indent="-285750">
              <a:buFont typeface="Arial" panose="020B0604020202020204" pitchFamily="34" charset="0"/>
              <a:buChar char="•"/>
            </a:pPr>
            <a:r>
              <a:rPr lang="en-GB" sz="2200" dirty="0"/>
              <a:t>Your pension builds up each year based on your pensionable pay</a:t>
            </a:r>
            <a:br>
              <a:rPr lang="en-GB" sz="2200" dirty="0"/>
            </a:br>
            <a:endParaRPr lang="en-GB" sz="2200" dirty="0"/>
          </a:p>
          <a:p>
            <a:pPr marL="285750" indent="-285750">
              <a:buFont typeface="Arial" panose="020B0604020202020204" pitchFamily="34" charset="0"/>
              <a:buChar char="•"/>
            </a:pPr>
            <a:r>
              <a:rPr lang="en-GB" sz="2200" dirty="0"/>
              <a:t>Your pension is guaranteed by law and not linked to investment markets</a:t>
            </a:r>
            <a:br>
              <a:rPr lang="en-GB" sz="2200" dirty="0"/>
            </a:br>
            <a:endParaRPr lang="en-GB" sz="2200" dirty="0"/>
          </a:p>
          <a:p>
            <a:pPr marL="285750" indent="-285750">
              <a:buFont typeface="Arial" panose="020B0604020202020204" pitchFamily="34" charset="0"/>
              <a:buChar char="•"/>
            </a:pPr>
            <a:r>
              <a:rPr lang="en-GB" sz="2200" dirty="0"/>
              <a:t>Both you and your employer contribute towards the cost of your pension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5995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182250" y="1449969"/>
            <a:ext cx="3850555" cy="4368800"/>
            <a:chOff x="3813135" y="1244601"/>
            <a:chExt cx="3850555"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accent2"/>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Secure guaranteed pension</a:t>
              </a:r>
              <a:endParaRPr lang="en-IN" sz="1600" b="1" dirty="0">
                <a:solidFill>
                  <a:schemeClr val="bg1">
                    <a:lumMod val="95000"/>
                  </a:schemeClr>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Over 600,000 members</a:t>
              </a:r>
              <a:endParaRPr lang="en-IN" sz="1600" b="1" dirty="0">
                <a:solidFill>
                  <a:schemeClr val="bg1">
                    <a:lumMod val="95000"/>
                  </a:schemeClr>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66" name="TextBox 65">
            <a:extLst>
              <a:ext uri="{FF2B5EF4-FFF2-40B4-BE49-F238E27FC236}">
                <a16:creationId xmlns:a16="http://schemas.microsoft.com/office/drawing/2014/main" id="{D9DA1243-C639-4625-A3D7-62A85539971F}"/>
              </a:ext>
            </a:extLst>
          </p:cNvPr>
          <p:cNvSpPr txBox="1"/>
          <p:nvPr/>
        </p:nvSpPr>
        <p:spPr>
          <a:xfrm>
            <a:off x="4849780" y="1332584"/>
            <a:ext cx="3770976" cy="3816429"/>
          </a:xfrm>
          <a:prstGeom prst="rect">
            <a:avLst/>
          </a:prstGeom>
          <a:noFill/>
        </p:spPr>
        <p:txBody>
          <a:bodyPr wrap="square">
            <a:spAutoFit/>
          </a:bodyPr>
          <a:lstStyle/>
          <a:p>
            <a:pPr marL="285750" indent="-285750">
              <a:buFont typeface="Arial" panose="020B0604020202020204" pitchFamily="34" charset="0"/>
              <a:buChar char="•"/>
            </a:pPr>
            <a:r>
              <a:rPr lang="en-GB" sz="2200" dirty="0"/>
              <a:t>Your pension builds up on a Career Average basis</a:t>
            </a:r>
            <a:br>
              <a:rPr lang="en-GB" sz="2200" dirty="0"/>
            </a:br>
            <a:endParaRPr lang="en-GB" sz="2200" dirty="0"/>
          </a:p>
          <a:p>
            <a:pPr marL="285750" indent="-285750">
              <a:buFont typeface="Arial" panose="020B0604020202020204" pitchFamily="34" charset="0"/>
              <a:buChar char="•"/>
            </a:pPr>
            <a:r>
              <a:rPr lang="en-GB" sz="2200" dirty="0"/>
              <a:t>Each year 1/49th of your pensionable pay is added to your pension account</a:t>
            </a:r>
            <a:br>
              <a:rPr lang="en-GB" sz="2200" dirty="0"/>
            </a:br>
            <a:endParaRPr lang="en-GB" sz="2200" dirty="0"/>
          </a:p>
          <a:p>
            <a:pPr marL="285750" indent="-285750">
              <a:buFont typeface="Arial" panose="020B0604020202020204" pitchFamily="34" charset="0"/>
              <a:buChar char="•"/>
            </a:pPr>
            <a:r>
              <a:rPr lang="en-GB" sz="2200" dirty="0"/>
              <a:t>Your pension at retirement is the amount in your pension account plus increases for the cost of living </a:t>
            </a:r>
          </a:p>
        </p:txBody>
      </p:sp>
    </p:spTree>
    <p:extLst>
      <p:ext uri="{BB962C8B-B14F-4D97-AF65-F5344CB8AC3E}">
        <p14:creationId xmlns:p14="http://schemas.microsoft.com/office/powerpoint/2010/main" val="422680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182250" y="1449969"/>
            <a:ext cx="4565732" cy="4368800"/>
            <a:chOff x="3813135" y="1244601"/>
            <a:chExt cx="4565732"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50">
              <a:extLst>
                <a:ext uri="{FF2B5EF4-FFF2-40B4-BE49-F238E27FC236}">
                  <a16:creationId xmlns:a16="http://schemas.microsoft.com/office/drawing/2014/main" id="{2092CFBB-4B2A-9FF2-710C-C2010260A573}"/>
                </a:ext>
              </a:extLst>
            </p:cNvPr>
            <p:cNvSpPr/>
            <p:nvPr/>
          </p:nvSpPr>
          <p:spPr>
            <a:xfrm>
              <a:off x="6449702" y="2460299"/>
              <a:ext cx="1929165" cy="2952281"/>
            </a:xfrm>
            <a:custGeom>
              <a:avLst/>
              <a:gdLst>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09791 w 1181894"/>
                <a:gd name="connsiteY18" fmla="*/ 1538462 h 1808701"/>
                <a:gd name="connsiteX19" fmla="*/ 344624 w 1181894"/>
                <a:gd name="connsiteY19" fmla="*/ 1545494 h 1808701"/>
                <a:gd name="connsiteX20" fmla="*/ 514010 w 1181894"/>
                <a:gd name="connsiteY20" fmla="*/ 1376108 h 1808701"/>
                <a:gd name="connsiteX21" fmla="*/ 344624 w 1181894"/>
                <a:gd name="connsiteY21" fmla="*/ 1206722 h 1808701"/>
                <a:gd name="connsiteX22" fmla="*/ 188549 w 1181894"/>
                <a:gd name="connsiteY22" fmla="*/ 1310175 h 1808701"/>
                <a:gd name="connsiteX23" fmla="*/ 187136 w 1181894"/>
                <a:gd name="connsiteY23" fmla="*/ 1317175 h 1808701"/>
                <a:gd name="connsiteX24" fmla="*/ 184132 w 1181894"/>
                <a:gd name="connsiteY24" fmla="*/ 1318661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56369 w 1181894"/>
                <a:gd name="connsiteY24" fmla="*/ 1312608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56369 w 1181894"/>
                <a:gd name="connsiteY23" fmla="*/ 1312608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56369 w 1181894"/>
                <a:gd name="connsiteY22" fmla="*/ 1312608 h 1808701"/>
                <a:gd name="connsiteX23" fmla="*/ 129382 w 1181894"/>
                <a:gd name="connsiteY23" fmla="*/ 1252283 h 1808701"/>
                <a:gd name="connsiteX24" fmla="*/ 0 w 1181894"/>
                <a:gd name="connsiteY24" fmla="*/ 943514 h 1808701"/>
                <a:gd name="connsiteX25" fmla="*/ 170657 w 1181894"/>
                <a:gd name="connsiteY25" fmla="*/ 435514 h 1808701"/>
                <a:gd name="connsiteX26" fmla="*/ 331788 w 1181894"/>
                <a:gd name="connsiteY26" fmla="*/ 366458 h 1808701"/>
                <a:gd name="connsiteX27" fmla="*/ 345001 w 1181894"/>
                <a:gd name="connsiteY27" fmla="*/ 360296 h 1808701"/>
                <a:gd name="connsiteX28" fmla="*/ 346107 w 1181894"/>
                <a:gd name="connsiteY28" fmla="*/ 352465 h 1808701"/>
                <a:gd name="connsiteX29" fmla="*/ 350986 w 1181894"/>
                <a:gd name="connsiteY29" fmla="*/ 285086 h 1808701"/>
                <a:gd name="connsiteX30" fmla="*/ 345300 w 1181894"/>
                <a:gd name="connsiteY30" fmla="*/ 279286 h 1808701"/>
                <a:gd name="connsiteX31" fmla="*/ 332410 w 1181894"/>
                <a:gd name="connsiteY31" fmla="*/ 276684 h 1808701"/>
                <a:gd name="connsiteX32" fmla="*/ 244461 w 1181894"/>
                <a:gd name="connsiteY32" fmla="*/ 144000 h 1808701"/>
                <a:gd name="connsiteX33" fmla="*/ 388461 w 1181894"/>
                <a:gd name="connsiteY33"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70566 w 1181894"/>
                <a:gd name="connsiteY5" fmla="*/ 248589 h 1808701"/>
                <a:gd name="connsiteX6" fmla="*/ 597694 w 1181894"/>
                <a:gd name="connsiteY6" fmla="*/ 233108 h 1808701"/>
                <a:gd name="connsiteX7" fmla="*/ 762794 w 1181894"/>
                <a:gd name="connsiteY7" fmla="*/ 93408 h 1808701"/>
                <a:gd name="connsiteX8" fmla="*/ 816769 w 1181894"/>
                <a:gd name="connsiteY8" fmla="*/ 182308 h 1808701"/>
                <a:gd name="connsiteX9" fmla="*/ 1181894 w 1181894"/>
                <a:gd name="connsiteY9" fmla="*/ 347408 h 1808701"/>
                <a:gd name="connsiteX10" fmla="*/ 1181894 w 1181894"/>
                <a:gd name="connsiteY10" fmla="*/ 845883 h 1808701"/>
                <a:gd name="connsiteX11" fmla="*/ 832644 w 1181894"/>
                <a:gd name="connsiteY11" fmla="*/ 988758 h 1808701"/>
                <a:gd name="connsiteX12" fmla="*/ 650081 w 1181894"/>
                <a:gd name="connsiteY12" fmla="*/ 1295939 h 1808701"/>
                <a:gd name="connsiteX13" fmla="*/ 700882 w 1181894"/>
                <a:gd name="connsiteY13" fmla="*/ 1678527 h 1808701"/>
                <a:gd name="connsiteX14" fmla="*/ 485776 w 1181894"/>
                <a:gd name="connsiteY14" fmla="*/ 1808701 h 1808701"/>
                <a:gd name="connsiteX15" fmla="*/ 312738 w 1181894"/>
                <a:gd name="connsiteY15" fmla="*/ 1599945 h 1808701"/>
                <a:gd name="connsiteX16" fmla="*/ 296069 w 1181894"/>
                <a:gd name="connsiteY16" fmla="*/ 1554317 h 1808701"/>
                <a:gd name="connsiteX17" fmla="*/ 344624 w 1181894"/>
                <a:gd name="connsiteY17" fmla="*/ 1545494 h 1808701"/>
                <a:gd name="connsiteX18" fmla="*/ 514010 w 1181894"/>
                <a:gd name="connsiteY18" fmla="*/ 1376108 h 1808701"/>
                <a:gd name="connsiteX19" fmla="*/ 344624 w 1181894"/>
                <a:gd name="connsiteY19" fmla="*/ 1206722 h 1808701"/>
                <a:gd name="connsiteX20" fmla="*/ 188549 w 1181894"/>
                <a:gd name="connsiteY20" fmla="*/ 1310175 h 1808701"/>
                <a:gd name="connsiteX21" fmla="*/ 156369 w 1181894"/>
                <a:gd name="connsiteY21" fmla="*/ 1312608 h 1808701"/>
                <a:gd name="connsiteX22" fmla="*/ 129382 w 1181894"/>
                <a:gd name="connsiteY22" fmla="*/ 1252283 h 1808701"/>
                <a:gd name="connsiteX23" fmla="*/ 0 w 1181894"/>
                <a:gd name="connsiteY23" fmla="*/ 943514 h 1808701"/>
                <a:gd name="connsiteX24" fmla="*/ 170657 w 1181894"/>
                <a:gd name="connsiteY24" fmla="*/ 435514 h 1808701"/>
                <a:gd name="connsiteX25" fmla="*/ 331788 w 1181894"/>
                <a:gd name="connsiteY25" fmla="*/ 366458 h 1808701"/>
                <a:gd name="connsiteX26" fmla="*/ 345001 w 1181894"/>
                <a:gd name="connsiteY26" fmla="*/ 360296 h 1808701"/>
                <a:gd name="connsiteX27" fmla="*/ 346107 w 1181894"/>
                <a:gd name="connsiteY27" fmla="*/ 352465 h 1808701"/>
                <a:gd name="connsiteX28" fmla="*/ 350986 w 1181894"/>
                <a:gd name="connsiteY28" fmla="*/ 285086 h 1808701"/>
                <a:gd name="connsiteX29" fmla="*/ 345300 w 1181894"/>
                <a:gd name="connsiteY29" fmla="*/ 279286 h 1808701"/>
                <a:gd name="connsiteX30" fmla="*/ 332410 w 1181894"/>
                <a:gd name="connsiteY30" fmla="*/ 276684 h 1808701"/>
                <a:gd name="connsiteX31" fmla="*/ 244461 w 1181894"/>
                <a:gd name="connsiteY31" fmla="*/ 144000 h 1808701"/>
                <a:gd name="connsiteX32" fmla="*/ 388461 w 1181894"/>
                <a:gd name="connsiteY32"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45300 w 1181894"/>
                <a:gd name="connsiteY28" fmla="*/ 279286 h 1808701"/>
                <a:gd name="connsiteX29" fmla="*/ 332410 w 1181894"/>
                <a:gd name="connsiteY29" fmla="*/ 276684 h 1808701"/>
                <a:gd name="connsiteX30" fmla="*/ 244461 w 1181894"/>
                <a:gd name="connsiteY30" fmla="*/ 144000 h 1808701"/>
                <a:gd name="connsiteX31" fmla="*/ 388461 w 1181894"/>
                <a:gd name="connsiteY31"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32410 w 1181894"/>
                <a:gd name="connsiteY28" fmla="*/ 276684 h 1808701"/>
                <a:gd name="connsiteX29" fmla="*/ 244461 w 1181894"/>
                <a:gd name="connsiteY29" fmla="*/ 144000 h 1808701"/>
                <a:gd name="connsiteX30" fmla="*/ 388461 w 1181894"/>
                <a:gd name="connsiteY30"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32410 w 1181894"/>
                <a:gd name="connsiteY27" fmla="*/ 276684 h 1808701"/>
                <a:gd name="connsiteX28" fmla="*/ 244461 w 1181894"/>
                <a:gd name="connsiteY28" fmla="*/ 144000 h 1808701"/>
                <a:gd name="connsiteX29" fmla="*/ 388461 w 1181894"/>
                <a:gd name="connsiteY29" fmla="*/ 0 h 180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894" h="1808701">
                  <a:moveTo>
                    <a:pt x="388461" y="0"/>
                  </a:moveTo>
                  <a:cubicBezTo>
                    <a:pt x="467990" y="0"/>
                    <a:pt x="532461" y="64471"/>
                    <a:pt x="532461" y="144000"/>
                  </a:cubicBezTo>
                  <a:cubicBezTo>
                    <a:pt x="532461" y="163882"/>
                    <a:pt x="528432" y="182824"/>
                    <a:pt x="521145" y="200051"/>
                  </a:cubicBezTo>
                  <a:lnTo>
                    <a:pt x="519833" y="201998"/>
                  </a:lnTo>
                  <a:lnTo>
                    <a:pt x="570566" y="248589"/>
                  </a:lnTo>
                  <a:lnTo>
                    <a:pt x="597694" y="233108"/>
                  </a:lnTo>
                  <a:lnTo>
                    <a:pt x="762794" y="93408"/>
                  </a:lnTo>
                  <a:lnTo>
                    <a:pt x="816769" y="182308"/>
                  </a:lnTo>
                  <a:lnTo>
                    <a:pt x="1181894" y="347408"/>
                  </a:lnTo>
                  <a:lnTo>
                    <a:pt x="1181894" y="845883"/>
                  </a:lnTo>
                  <a:lnTo>
                    <a:pt x="832644" y="988758"/>
                  </a:lnTo>
                  <a:lnTo>
                    <a:pt x="650081" y="1295939"/>
                  </a:lnTo>
                  <a:lnTo>
                    <a:pt x="700882" y="1678527"/>
                  </a:lnTo>
                  <a:lnTo>
                    <a:pt x="485776" y="1808701"/>
                  </a:lnTo>
                  <a:lnTo>
                    <a:pt x="312738" y="1599945"/>
                  </a:lnTo>
                  <a:cubicBezTo>
                    <a:pt x="294680" y="1580829"/>
                    <a:pt x="290910" y="1566178"/>
                    <a:pt x="296069" y="1554317"/>
                  </a:cubicBezTo>
                  <a:lnTo>
                    <a:pt x="344624" y="1545494"/>
                  </a:lnTo>
                  <a:cubicBezTo>
                    <a:pt x="438173" y="1545494"/>
                    <a:pt x="514010" y="1469657"/>
                    <a:pt x="514010" y="1376108"/>
                  </a:cubicBezTo>
                  <a:cubicBezTo>
                    <a:pt x="514010" y="1282559"/>
                    <a:pt x="438173" y="1206722"/>
                    <a:pt x="344624" y="1206722"/>
                  </a:cubicBezTo>
                  <a:cubicBezTo>
                    <a:pt x="274462" y="1206722"/>
                    <a:pt x="214264" y="1249381"/>
                    <a:pt x="188549" y="1310175"/>
                  </a:cubicBezTo>
                  <a:lnTo>
                    <a:pt x="156369" y="1312608"/>
                  </a:lnTo>
                  <a:cubicBezTo>
                    <a:pt x="147244" y="1301545"/>
                    <a:pt x="155443" y="1313799"/>
                    <a:pt x="129382" y="1252283"/>
                  </a:cubicBezTo>
                  <a:cubicBezTo>
                    <a:pt x="74349" y="1149360"/>
                    <a:pt x="43127" y="1046437"/>
                    <a:pt x="0" y="943514"/>
                  </a:cubicBezTo>
                  <a:lnTo>
                    <a:pt x="170657" y="435514"/>
                  </a:lnTo>
                  <a:lnTo>
                    <a:pt x="331788" y="366458"/>
                  </a:lnTo>
                  <a:lnTo>
                    <a:pt x="345001" y="360296"/>
                  </a:lnTo>
                  <a:lnTo>
                    <a:pt x="346107" y="352465"/>
                  </a:lnTo>
                  <a:cubicBezTo>
                    <a:pt x="344009" y="338530"/>
                    <a:pt x="349351" y="311428"/>
                    <a:pt x="332410" y="276684"/>
                  </a:cubicBezTo>
                  <a:cubicBezTo>
                    <a:pt x="280726" y="254824"/>
                    <a:pt x="244461" y="203647"/>
                    <a:pt x="244461" y="144000"/>
                  </a:cubicBezTo>
                  <a:cubicBezTo>
                    <a:pt x="244461" y="64471"/>
                    <a:pt x="308932" y="0"/>
                    <a:pt x="388461" y="0"/>
                  </a:cubicBezTo>
                  <a:close/>
                </a:path>
              </a:pathLst>
            </a:custGeom>
            <a:solidFill>
              <a:schemeClr val="accent1">
                <a:lumMod val="60000"/>
                <a:lumOff val="40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lumMod val="85000"/>
                  </a:schemeClr>
                </a:solidFill>
              </a:endParaRPr>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600,000 members</a:t>
              </a:r>
              <a:endParaRPr lang="en-IN" sz="1600" b="1" dirty="0">
                <a:solidFill>
                  <a:schemeClr val="bg1"/>
                </a:solidFill>
                <a:latin typeface="Nunito" pitchFamily="2" charset="0"/>
                <a:ea typeface="Cambria" panose="02040503050406030204" pitchFamily="18" charset="0"/>
              </a:endParaRPr>
            </a:p>
          </p:txBody>
        </p:sp>
        <p:sp>
          <p:nvSpPr>
            <p:cNvPr id="60" name="TextBox 59">
              <a:extLst>
                <a:ext uri="{FF2B5EF4-FFF2-40B4-BE49-F238E27FC236}">
                  <a16:creationId xmlns:a16="http://schemas.microsoft.com/office/drawing/2014/main" id="{2E3EDB29-50F5-5398-5689-B57437230F5E}"/>
                </a:ext>
              </a:extLst>
            </p:cNvPr>
            <p:cNvSpPr txBox="1"/>
            <p:nvPr/>
          </p:nvSpPr>
          <p:spPr>
            <a:xfrm>
              <a:off x="6829873" y="3128633"/>
              <a:ext cx="1392886"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Tax efficient pension saving</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4" name="TextBox 3">
            <a:extLst>
              <a:ext uri="{FF2B5EF4-FFF2-40B4-BE49-F238E27FC236}">
                <a16:creationId xmlns:a16="http://schemas.microsoft.com/office/drawing/2014/main" id="{E5A555A9-C7E4-2476-C870-2B5138F6E895}"/>
              </a:ext>
            </a:extLst>
          </p:cNvPr>
          <p:cNvSpPr txBox="1"/>
          <p:nvPr/>
        </p:nvSpPr>
        <p:spPr>
          <a:xfrm>
            <a:off x="4893595" y="1614973"/>
            <a:ext cx="3738678" cy="3416320"/>
          </a:xfrm>
          <a:prstGeom prst="rect">
            <a:avLst/>
          </a:prstGeom>
          <a:noFill/>
        </p:spPr>
        <p:txBody>
          <a:bodyPr wrap="square">
            <a:spAutoFit/>
          </a:bodyPr>
          <a:lstStyle/>
          <a:p>
            <a:pPr marL="285750" indent="-285750">
              <a:buFont typeface="Arial" panose="020B0604020202020204" pitchFamily="34" charset="0"/>
              <a:buChar char="•"/>
            </a:pPr>
            <a:r>
              <a:rPr lang="en-GB" sz="2200" dirty="0"/>
              <a:t>The LGPS is a great way to save for retirement</a:t>
            </a:r>
            <a:br>
              <a:rPr lang="en-GB" sz="2200" dirty="0"/>
            </a:br>
            <a:endParaRPr lang="en-GB" sz="2200" dirty="0"/>
          </a:p>
          <a:p>
            <a:pPr marL="285750" indent="-285750">
              <a:buFont typeface="Arial" panose="020B0604020202020204" pitchFamily="34" charset="0"/>
              <a:buChar char="•"/>
            </a:pPr>
            <a:r>
              <a:rPr lang="en-GB" sz="2200" dirty="0"/>
              <a:t>You receive tax relief on the contributions you pay</a:t>
            </a:r>
            <a:br>
              <a:rPr lang="en-GB" sz="2200" dirty="0"/>
            </a:br>
            <a:endParaRPr lang="en-GB" sz="2200" dirty="0"/>
          </a:p>
          <a:p>
            <a:pPr marL="285750" indent="-285750">
              <a:buFont typeface="Arial" panose="020B0604020202020204" pitchFamily="34" charset="0"/>
              <a:buChar char="•"/>
            </a:pPr>
            <a:r>
              <a:rPr lang="en-GB" sz="2200" dirty="0"/>
              <a:t>You can choose to take a tax-free lump sum when you retire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8599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066001D1-B3B4-4E6E-4AAA-A11B4CBE222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2024</a:t>
            </a:r>
            <a:endParaRPr lang="en-US" sz="1200"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9" name="Picture 8" descr="Death condolences.eps">
            <a:extLst>
              <a:ext uri="{FF2B5EF4-FFF2-40B4-BE49-F238E27FC236}">
                <a16:creationId xmlns:a16="http://schemas.microsoft.com/office/drawing/2014/main" id="{902CBCFB-B3E5-32C2-67BD-EF22785DA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99" y="1591729"/>
            <a:ext cx="2247779" cy="2247779"/>
          </a:xfrm>
          <a:prstGeom prst="rect">
            <a:avLst/>
          </a:prstGeom>
        </p:spPr>
      </p:pic>
      <p:pic>
        <p:nvPicPr>
          <p:cNvPr id="10" name="Picture 9" descr="Family.eps">
            <a:extLst>
              <a:ext uri="{FF2B5EF4-FFF2-40B4-BE49-F238E27FC236}">
                <a16:creationId xmlns:a16="http://schemas.microsoft.com/office/drawing/2014/main" id="{1DF8C95C-1EE0-545E-AA15-9354105B4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981" y="1591729"/>
            <a:ext cx="2247780" cy="2247780"/>
          </a:xfrm>
          <a:prstGeom prst="rect">
            <a:avLst/>
          </a:prstGeom>
        </p:spPr>
      </p:pic>
      <p:pic>
        <p:nvPicPr>
          <p:cNvPr id="11" name="Picture 10" descr="Health logo.eps">
            <a:extLst>
              <a:ext uri="{FF2B5EF4-FFF2-40B4-BE49-F238E27FC236}">
                <a16:creationId xmlns:a16="http://schemas.microsoft.com/office/drawing/2014/main" id="{D6315ED1-D0CF-0744-0142-6E430B2CA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964" y="1503896"/>
            <a:ext cx="2335612" cy="2335612"/>
          </a:xfrm>
          <a:prstGeom prst="rect">
            <a:avLst/>
          </a:prstGeom>
        </p:spPr>
      </p:pic>
      <p:sp>
        <p:nvSpPr>
          <p:cNvPr id="21" name="TextBox 20">
            <a:extLst>
              <a:ext uri="{FF2B5EF4-FFF2-40B4-BE49-F238E27FC236}">
                <a16:creationId xmlns:a16="http://schemas.microsoft.com/office/drawing/2014/main" id="{A9EEACE4-3359-914B-0678-D96DA483BD4F}"/>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Protection for you and your family</a:t>
            </a:r>
            <a:endParaRPr lang="en-GB" sz="3200" b="1" dirty="0">
              <a:solidFill>
                <a:schemeClr val="accent2"/>
              </a:solidFill>
              <a:latin typeface="Franklin Gothic Medium" panose="020B0603020102020204" pitchFamily="34" charset="0"/>
            </a:endParaRPr>
          </a:p>
        </p:txBody>
      </p:sp>
      <p:sp>
        <p:nvSpPr>
          <p:cNvPr id="22" name="TextBox 21">
            <a:extLst>
              <a:ext uri="{FF2B5EF4-FFF2-40B4-BE49-F238E27FC236}">
                <a16:creationId xmlns:a16="http://schemas.microsoft.com/office/drawing/2014/main" id="{9D1F854A-6FA8-8815-B993-8C3CAA4189B5}"/>
              </a:ext>
            </a:extLst>
          </p:cNvPr>
          <p:cNvSpPr txBox="1"/>
          <p:nvPr/>
        </p:nvSpPr>
        <p:spPr>
          <a:xfrm>
            <a:off x="913231" y="4258275"/>
            <a:ext cx="2396414" cy="646331"/>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Death grant of three times your pay</a:t>
            </a:r>
            <a:endParaRPr lang="en-GB" dirty="0"/>
          </a:p>
        </p:txBody>
      </p:sp>
      <p:sp>
        <p:nvSpPr>
          <p:cNvPr id="23" name="TextBox 22">
            <a:extLst>
              <a:ext uri="{FF2B5EF4-FFF2-40B4-BE49-F238E27FC236}">
                <a16:creationId xmlns:a16="http://schemas.microsoft.com/office/drawing/2014/main" id="{60962171-A88F-DD04-A78B-B17DDFB96001}"/>
              </a:ext>
            </a:extLst>
          </p:cNvPr>
          <p:cNvSpPr txBox="1"/>
          <p:nvPr/>
        </p:nvSpPr>
        <p:spPr>
          <a:xfrm>
            <a:off x="3539436" y="4285652"/>
            <a:ext cx="2321719" cy="646331"/>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Security for your family</a:t>
            </a:r>
            <a:endParaRPr lang="en-GB" dirty="0"/>
          </a:p>
        </p:txBody>
      </p:sp>
      <p:sp>
        <p:nvSpPr>
          <p:cNvPr id="25" name="TextBox 24">
            <a:extLst>
              <a:ext uri="{FF2B5EF4-FFF2-40B4-BE49-F238E27FC236}">
                <a16:creationId xmlns:a16="http://schemas.microsoft.com/office/drawing/2014/main" id="{74BB0D18-044F-88F1-0BA5-DB193ABF9256}"/>
              </a:ext>
            </a:extLst>
          </p:cNvPr>
          <p:cNvSpPr txBox="1"/>
          <p:nvPr/>
        </p:nvSpPr>
        <p:spPr>
          <a:xfrm>
            <a:off x="6024964" y="4253350"/>
            <a:ext cx="2565293"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Ill health retirement</a:t>
            </a:r>
            <a:endParaRPr lang="en-GB" dirty="0"/>
          </a:p>
        </p:txBody>
      </p:sp>
    </p:spTree>
    <p:extLst>
      <p:ext uri="{BB962C8B-B14F-4D97-AF65-F5344CB8AC3E}">
        <p14:creationId xmlns:p14="http://schemas.microsoft.com/office/powerpoint/2010/main" val="22948957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7975E344276F4A8689D4A7054B0E58" ma:contentTypeVersion="24" ma:contentTypeDescription="Create a new document." ma:contentTypeScope="" ma:versionID="c7147fdd2b0890762b8140490874e9ea">
  <xsd:schema xmlns:xsd="http://www.w3.org/2001/XMLSchema" xmlns:xs="http://www.w3.org/2001/XMLSchema" xmlns:p="http://schemas.microsoft.com/office/2006/metadata/properties" xmlns:ns2="f892bc6d-4373-4448-9da1-3e4deb534658" xmlns:ns3="4c0fc6d1-1ff6-4501-9111-f8704c4ff172" targetNamespace="http://schemas.microsoft.com/office/2006/metadata/properties" ma:root="true" ma:fieldsID="304f81c2b57530968e0c19077507d5c4" ns2:_="" ns3:_="">
    <xsd:import namespace="f892bc6d-4373-4448-9da1-3e4deb534658"/>
    <xsd:import namespace="4c0fc6d1-1ff6-4501-9111-f8704c4ff172"/>
    <xsd:element name="properties">
      <xsd:complexType>
        <xsd:sequence>
          <xsd:element name="documentManagement">
            <xsd:complexType>
              <xsd:all>
                <xsd:element ref="ns2:Date" minOccurs="0"/>
                <xsd:element ref="ns2:Topic"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etingDate"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2bc6d-4373-4448-9da1-3e4deb534658" elementFormDefault="qualified">
    <xsd:import namespace="http://schemas.microsoft.com/office/2006/documentManagement/types"/>
    <xsd:import namespace="http://schemas.microsoft.com/office/infopath/2007/PartnerControls"/>
    <xsd:element name="Date" ma:index="1" nillable="true" ma:displayName="Date" ma:format="DateOnly" ma:internalName="Date">
      <xsd:simpleType>
        <xsd:restriction base="dms:DateTime"/>
      </xsd:simpleType>
    </xsd:element>
    <xsd:element name="Topic" ma:index="3" nillable="true" ma:displayName="Topic" ma:format="Dropdown" ma:internalName="Topic">
      <xsd:simpleType>
        <xsd:restriction base="dms:Text">
          <xsd:maxLength value="25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etingDate" ma:index="17" nillable="true" ma:displayName="Meeting Date" ma:format="Dropdown" ma:internalName="MeetingDate">
      <xsd:simpleType>
        <xsd:restriction base="dms:Text">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8e9e4ac3-4c27-417f-b6d0-a3cd07c518c8}"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f892bc6d-4373-4448-9da1-3e4deb534658">
      <Terms xmlns="http://schemas.microsoft.com/office/infopath/2007/PartnerControls"/>
    </lcf76f155ced4ddcb4097134ff3c332f>
    <Date xmlns="f892bc6d-4373-4448-9da1-3e4deb534658" xsi:nil="true"/>
    <MeetingDate xmlns="f892bc6d-4373-4448-9da1-3e4deb534658" xsi:nil="true"/>
    <Topic xmlns="f892bc6d-4373-4448-9da1-3e4deb5346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B36D8D-FDCF-4665-8A59-798379E97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2bc6d-4373-4448-9da1-3e4deb534658"/>
    <ds:schemaRef ds:uri="4c0fc6d1-1ff6-4501-9111-f8704c4ff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79A24-A0EB-40A4-91F0-DDDF76DA562C}">
  <ds:schemaRefs>
    <ds:schemaRef ds:uri="http://schemas.microsoft.com/office/2006/metadata/properties"/>
    <ds:schemaRef ds:uri="http://schemas.microsoft.com/office/infopath/2007/PartnerControls"/>
    <ds:schemaRef ds:uri="bc2a81ff-5771-49e1-b129-a9916b3f367a"/>
    <ds:schemaRef ds:uri="0209ffc8-16fb-429a-a850-d0748d6c2466"/>
    <ds:schemaRef ds:uri="4c0fc6d1-1ff6-4501-9111-f8704c4ff172"/>
    <ds:schemaRef ds:uri="f892bc6d-4373-4448-9da1-3e4deb534658"/>
  </ds:schemaRefs>
</ds:datastoreItem>
</file>

<file path=customXml/itemProps3.xml><?xml version="1.0" encoding="utf-8"?>
<ds:datastoreItem xmlns:ds="http://schemas.openxmlformats.org/officeDocument/2006/customXml" ds:itemID="{F890620A-A8C6-43C0-9740-0E1C5A8413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221</TotalTime>
  <Words>4160</Words>
  <Application>Microsoft Office PowerPoint</Application>
  <PresentationFormat>On-screen Show (4:3)</PresentationFormat>
  <Paragraphs>522</Paragraphs>
  <Slides>30</Slides>
  <Notes>30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Calibri Light</vt:lpstr>
      <vt:lpstr>Cambria</vt:lpstr>
      <vt:lpstr>Franklin Gothic Book</vt:lpstr>
      <vt:lpstr>Franklin Gothic Medium</vt:lpstr>
      <vt:lpstr>Geneva</vt:lpstr>
      <vt:lpstr>Nunito</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Hemming</dc:creator>
  <cp:lastModifiedBy>Rachel Abbey</cp:lastModifiedBy>
  <cp:revision>55</cp:revision>
  <dcterms:created xsi:type="dcterms:W3CDTF">2024-04-19T11:53:42Z</dcterms:created>
  <dcterms:modified xsi:type="dcterms:W3CDTF">2024-08-28T14:43:32Z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354ca5-015e-47ab-9fdb-c0a8323bc23e_Enabled">
    <vt:lpwstr>true</vt:lpwstr>
  </property>
  <property fmtid="{D5CDD505-2E9C-101B-9397-08002B2CF9AE}" pid="3" name="MSIP_Label_d0354ca5-015e-47ab-9fdb-c0a8323bc23e_SetDate">
    <vt:lpwstr>2024-04-19T12:03:26Z</vt:lpwstr>
  </property>
  <property fmtid="{D5CDD505-2E9C-101B-9397-08002B2CF9AE}" pid="4" name="MSIP_Label_d0354ca5-015e-47ab-9fdb-c0a8323bc23e_Method">
    <vt:lpwstr>Privileged</vt:lpwstr>
  </property>
  <property fmtid="{D5CDD505-2E9C-101B-9397-08002B2CF9AE}" pid="5" name="MSIP_Label_d0354ca5-015e-47ab-9fdb-c0a8323bc23e_Name">
    <vt:lpwstr>d0354ca5-015e-47ab-9fdb-c0a8323bc23e</vt:lpwstr>
  </property>
  <property fmtid="{D5CDD505-2E9C-101B-9397-08002B2CF9AE}" pid="6" name="MSIP_Label_d0354ca5-015e-47ab-9fdb-c0a8323bc23e_SiteId">
    <vt:lpwstr>07ebc6c3-7074-4387-a625-b9d918ba4a97</vt:lpwstr>
  </property>
  <property fmtid="{D5CDD505-2E9C-101B-9397-08002B2CF9AE}" pid="7" name="MSIP_Label_d0354ca5-015e-47ab-9fdb-c0a8323bc23e_ActionId">
    <vt:lpwstr>eaf6eaa4-9f6b-484c-badf-81e086e0bd26</vt:lpwstr>
  </property>
  <property fmtid="{D5CDD505-2E9C-101B-9397-08002B2CF9AE}" pid="8" name="MSIP_Label_d0354ca5-015e-47ab-9fdb-c0a8323bc23e_ContentBits">
    <vt:lpwstr>0</vt:lpwstr>
  </property>
  <property fmtid="{D5CDD505-2E9C-101B-9397-08002B2CF9AE}" pid="9" name="ContentTypeId">
    <vt:lpwstr>0x010100197975E344276F4A8689D4A7054B0E58</vt:lpwstr>
  </property>
  <property fmtid="{D5CDD505-2E9C-101B-9397-08002B2CF9AE}" pid="10" name="MediaServiceImageTags">
    <vt:lpwstr/>
  </property>
</Properties>
</file>