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omments/modernComment_62A_26CFAAEA.xml" ContentType="application/vnd.ms-powerpoint.comment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5"/>
  </p:notesMasterIdLst>
  <p:sldIdLst>
    <p:sldId id="1572" r:id="rId5"/>
    <p:sldId id="1573" r:id="rId6"/>
    <p:sldId id="1577" r:id="rId7"/>
    <p:sldId id="1567" r:id="rId8"/>
    <p:sldId id="1574" r:id="rId9"/>
    <p:sldId id="1575" r:id="rId10"/>
    <p:sldId id="1580" r:id="rId11"/>
    <p:sldId id="1576" r:id="rId12"/>
    <p:sldId id="1578" r:id="rId13"/>
    <p:sldId id="1579" r:id="rId14"/>
    <p:sldId id="1588" r:id="rId15"/>
    <p:sldId id="1587" r:id="rId16"/>
    <p:sldId id="1586" r:id="rId17"/>
    <p:sldId id="1585" r:id="rId18"/>
    <p:sldId id="1589" r:id="rId19"/>
    <p:sldId id="1590" r:id="rId20"/>
    <p:sldId id="1584" r:id="rId21"/>
    <p:sldId id="1583" r:id="rId22"/>
    <p:sldId id="1582" r:id="rId23"/>
    <p:sldId id="1581" r:id="rId24"/>
    <p:sldId id="1591" r:id="rId25"/>
    <p:sldId id="1599" r:id="rId26"/>
    <p:sldId id="1600" r:id="rId27"/>
    <p:sldId id="1598" r:id="rId28"/>
    <p:sldId id="1597" r:id="rId29"/>
    <p:sldId id="1592" r:id="rId30"/>
    <p:sldId id="1601" r:id="rId31"/>
    <p:sldId id="384" r:id="rId32"/>
    <p:sldId id="1594" r:id="rId33"/>
    <p:sldId id="1596" r:id="rId34"/>
    <p:sldId id="1595" r:id="rId35"/>
    <p:sldId id="1619" r:id="rId36"/>
    <p:sldId id="1605" r:id="rId37"/>
    <p:sldId id="1602" r:id="rId38"/>
    <p:sldId id="1603" r:id="rId39"/>
    <p:sldId id="1606" r:id="rId40"/>
    <p:sldId id="1604" r:id="rId41"/>
    <p:sldId id="1607" r:id="rId42"/>
    <p:sldId id="1608" r:id="rId43"/>
    <p:sldId id="1609" r:id="rId44"/>
    <p:sldId id="1610" r:id="rId45"/>
    <p:sldId id="1611" r:id="rId46"/>
    <p:sldId id="1612" r:id="rId47"/>
    <p:sldId id="1613" r:id="rId48"/>
    <p:sldId id="1614" r:id="rId49"/>
    <p:sldId id="1615" r:id="rId50"/>
    <p:sldId id="1618" r:id="rId51"/>
    <p:sldId id="1616" r:id="rId52"/>
    <p:sldId id="1544" r:id="rId53"/>
    <p:sldId id="1617" r:id="rId5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C348E00-84E9-27D2-9450-7320A72578A0}" name="Kathleen Meacock" initials="KM" userId="S::kathleen.meacock@flintshire.gov.uk::f2aa239f-7ecd-4608-a973-e056778d4654" providerId="AD"/>
  <p188:author id="{3B6B0C83-8842-D78A-DB3E-A7325C757B54}" name="Rachel Abbey" initials="RA" userId="S::Rachel.Abbey@local.gov.uk::c3fd18b1-26b3-43d5-b4a8-036a3ff533c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3B71"/>
    <a:srgbClr val="044D85"/>
    <a:srgbClr val="707070"/>
    <a:srgbClr val="A9D18E"/>
    <a:srgbClr val="FBE5D6"/>
    <a:srgbClr val="8FB9BB"/>
    <a:srgbClr val="4F7040"/>
    <a:srgbClr val="ED7D31"/>
    <a:srgbClr val="E2F0D9"/>
    <a:srgbClr val="0B5E7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8C4A80-1F07-4D3C-8A48-6020EEA21879}" v="1" dt="2026-08-25T14:10:43.4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689" autoAdjust="0"/>
    <p:restoredTop sz="70667" autoAdjust="0"/>
  </p:normalViewPr>
  <p:slideViewPr>
    <p:cSldViewPr snapToGrid="0">
      <p:cViewPr varScale="1">
        <p:scale>
          <a:sx n="77" d="100"/>
          <a:sy n="77" d="100"/>
        </p:scale>
        <p:origin x="114" y="102"/>
      </p:cViewPr>
      <p:guideLst/>
    </p:cSldViewPr>
  </p:slideViewPr>
  <p:notesTextViewPr>
    <p:cViewPr>
      <p:scale>
        <a:sx n="150" d="100"/>
        <a:sy n="15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Abbey" userId="c3fd18b1-26b3-43d5-b4a8-036a3ff533cc" providerId="ADAL" clId="{02469980-2BF1-433E-9069-6CEDF4E51AD5}"/>
    <pc:docChg chg="undo redo custSel modSld">
      <pc:chgData name="Rachel Abbey" userId="c3fd18b1-26b3-43d5-b4a8-036a3ff533cc" providerId="ADAL" clId="{02469980-2BF1-433E-9069-6CEDF4E51AD5}" dt="2026-08-25T16:30:28.187" v="2953" actId="6549"/>
      <pc:docMkLst>
        <pc:docMk/>
      </pc:docMkLst>
      <pc:sldChg chg="modNotesTx">
        <pc:chgData name="Rachel Abbey" userId="c3fd18b1-26b3-43d5-b4a8-036a3ff533cc" providerId="ADAL" clId="{02469980-2BF1-433E-9069-6CEDF4E51AD5}" dt="2026-08-25T13:59:08.913" v="2875" actId="20577"/>
        <pc:sldMkLst>
          <pc:docMk/>
          <pc:sldMk cId="2538999852" sldId="1572"/>
        </pc:sldMkLst>
      </pc:sldChg>
      <pc:sldChg chg="modSp mod">
        <pc:chgData name="Rachel Abbey" userId="c3fd18b1-26b3-43d5-b4a8-036a3ff533cc" providerId="ADAL" clId="{02469980-2BF1-433E-9069-6CEDF4E51AD5}" dt="2026-08-25T14:03:12.184" v="2876" actId="948"/>
        <pc:sldMkLst>
          <pc:docMk/>
          <pc:sldMk cId="387415396" sldId="1580"/>
        </pc:sldMkLst>
        <pc:spChg chg="mod">
          <ac:chgData name="Rachel Abbey" userId="c3fd18b1-26b3-43d5-b4a8-036a3ff533cc" providerId="ADAL" clId="{02469980-2BF1-433E-9069-6CEDF4E51AD5}" dt="2026-08-25T14:03:12.184" v="2876" actId="948"/>
          <ac:spMkLst>
            <pc:docMk/>
            <pc:sldMk cId="387415396" sldId="1580"/>
            <ac:spMk id="4" creationId="{4554F0E6-3FED-2F64-5346-0C9E57BDB75E}"/>
          </ac:spMkLst>
        </pc:spChg>
      </pc:sldChg>
      <pc:sldChg chg="modSp">
        <pc:chgData name="Rachel Abbey" userId="c3fd18b1-26b3-43d5-b4a8-036a3ff533cc" providerId="ADAL" clId="{02469980-2BF1-433E-9069-6CEDF4E51AD5}" dt="2026-08-25T14:10:43.482" v="2887"/>
        <pc:sldMkLst>
          <pc:docMk/>
          <pc:sldMk cId="2864612111" sldId="1582"/>
        </pc:sldMkLst>
        <pc:picChg chg="mod">
          <ac:chgData name="Rachel Abbey" userId="c3fd18b1-26b3-43d5-b4a8-036a3ff533cc" providerId="ADAL" clId="{02469980-2BF1-433E-9069-6CEDF4E51AD5}" dt="2026-08-25T14:10:43.482" v="2887"/>
          <ac:picMkLst>
            <pc:docMk/>
            <pc:sldMk cId="2864612111" sldId="1582"/>
            <ac:picMk id="7" creationId="{CBABFD32-B29C-B099-B35D-8145BB301CF9}"/>
          </ac:picMkLst>
        </pc:picChg>
      </pc:sldChg>
      <pc:sldChg chg="modSp mod">
        <pc:chgData name="Rachel Abbey" userId="c3fd18b1-26b3-43d5-b4a8-036a3ff533cc" providerId="ADAL" clId="{02469980-2BF1-433E-9069-6CEDF4E51AD5}" dt="2026-08-25T14:09:25.071" v="2886" actId="20577"/>
        <pc:sldMkLst>
          <pc:docMk/>
          <pc:sldMk cId="306572802" sldId="1583"/>
        </pc:sldMkLst>
        <pc:spChg chg="mod">
          <ac:chgData name="Rachel Abbey" userId="c3fd18b1-26b3-43d5-b4a8-036a3ff533cc" providerId="ADAL" clId="{02469980-2BF1-433E-9069-6CEDF4E51AD5}" dt="2026-08-25T14:09:25.071" v="2886" actId="20577"/>
          <ac:spMkLst>
            <pc:docMk/>
            <pc:sldMk cId="306572802" sldId="1583"/>
            <ac:spMk id="4" creationId="{DD885566-B4A6-39A4-31D7-CE6A500E636E}"/>
          </ac:spMkLst>
        </pc:spChg>
      </pc:sldChg>
      <pc:sldChg chg="modSp mod">
        <pc:chgData name="Rachel Abbey" userId="c3fd18b1-26b3-43d5-b4a8-036a3ff533cc" providerId="ADAL" clId="{02469980-2BF1-433E-9069-6CEDF4E51AD5}" dt="2026-08-25T14:07:22.626" v="2880" actId="20577"/>
        <pc:sldMkLst>
          <pc:docMk/>
          <pc:sldMk cId="468393098" sldId="1585"/>
        </pc:sldMkLst>
        <pc:spChg chg="mod">
          <ac:chgData name="Rachel Abbey" userId="c3fd18b1-26b3-43d5-b4a8-036a3ff533cc" providerId="ADAL" clId="{02469980-2BF1-433E-9069-6CEDF4E51AD5}" dt="2026-08-25T14:07:22.626" v="2880" actId="20577"/>
          <ac:spMkLst>
            <pc:docMk/>
            <pc:sldMk cId="468393098" sldId="1585"/>
            <ac:spMk id="4" creationId="{2AF87ADC-DBCB-75DC-306B-6066420DF450}"/>
          </ac:spMkLst>
        </pc:spChg>
      </pc:sldChg>
      <pc:sldChg chg="modSp mod">
        <pc:chgData name="Rachel Abbey" userId="c3fd18b1-26b3-43d5-b4a8-036a3ff533cc" providerId="ADAL" clId="{02469980-2BF1-433E-9069-6CEDF4E51AD5}" dt="2026-08-25T14:08:28.368" v="2882" actId="20577"/>
        <pc:sldMkLst>
          <pc:docMk/>
          <pc:sldMk cId="3925173857" sldId="1590"/>
        </pc:sldMkLst>
        <pc:spChg chg="mod">
          <ac:chgData name="Rachel Abbey" userId="c3fd18b1-26b3-43d5-b4a8-036a3ff533cc" providerId="ADAL" clId="{02469980-2BF1-433E-9069-6CEDF4E51AD5}" dt="2026-08-25T14:08:28.368" v="2882" actId="20577"/>
          <ac:spMkLst>
            <pc:docMk/>
            <pc:sldMk cId="3925173857" sldId="1590"/>
            <ac:spMk id="11" creationId="{52FA185A-CA97-9F17-0F4F-66BB8AB3F213}"/>
          </ac:spMkLst>
        </pc:spChg>
      </pc:sldChg>
      <pc:sldChg chg="modNotesTx">
        <pc:chgData name="Rachel Abbey" userId="c3fd18b1-26b3-43d5-b4a8-036a3ff533cc" providerId="ADAL" clId="{02469980-2BF1-433E-9069-6CEDF4E51AD5}" dt="2026-08-25T14:12:40.856" v="2895" actId="6549"/>
        <pc:sldMkLst>
          <pc:docMk/>
          <pc:sldMk cId="937317023" sldId="1591"/>
        </pc:sldMkLst>
      </pc:sldChg>
      <pc:sldChg chg="modNotesTx">
        <pc:chgData name="Rachel Abbey" userId="c3fd18b1-26b3-43d5-b4a8-036a3ff533cc" providerId="ADAL" clId="{02469980-2BF1-433E-9069-6CEDF4E51AD5}" dt="2026-08-25T15:35:13.193" v="2899" actId="20577"/>
        <pc:sldMkLst>
          <pc:docMk/>
          <pc:sldMk cId="2849179899" sldId="1592"/>
        </pc:sldMkLst>
      </pc:sldChg>
      <pc:sldChg chg="modSp mod">
        <pc:chgData name="Rachel Abbey" userId="c3fd18b1-26b3-43d5-b4a8-036a3ff533cc" providerId="ADAL" clId="{02469980-2BF1-433E-9069-6CEDF4E51AD5}" dt="2026-08-25T15:41:12.327" v="2910" actId="20577"/>
        <pc:sldMkLst>
          <pc:docMk/>
          <pc:sldMk cId="587171899" sldId="1595"/>
        </pc:sldMkLst>
        <pc:graphicFrameChg chg="modGraphic">
          <ac:chgData name="Rachel Abbey" userId="c3fd18b1-26b3-43d5-b4a8-036a3ff533cc" providerId="ADAL" clId="{02469980-2BF1-433E-9069-6CEDF4E51AD5}" dt="2026-08-25T15:41:12.327" v="2910" actId="20577"/>
          <ac:graphicFrameMkLst>
            <pc:docMk/>
            <pc:sldMk cId="587171899" sldId="1595"/>
            <ac:graphicFrameMk id="5" creationId="{DB83F5F3-70EE-F931-EF40-28DC803CCA74}"/>
          </ac:graphicFrameMkLst>
        </pc:graphicFrameChg>
      </pc:sldChg>
      <pc:sldChg chg="modNotesTx">
        <pc:chgData name="Rachel Abbey" userId="c3fd18b1-26b3-43d5-b4a8-036a3ff533cc" providerId="ADAL" clId="{02469980-2BF1-433E-9069-6CEDF4E51AD5}" dt="2026-08-25T15:39:04.011" v="2909" actId="6549"/>
        <pc:sldMkLst>
          <pc:docMk/>
          <pc:sldMk cId="2632509829" sldId="1596"/>
        </pc:sldMkLst>
      </pc:sldChg>
      <pc:sldChg chg="modNotesTx">
        <pc:chgData name="Rachel Abbey" userId="c3fd18b1-26b3-43d5-b4a8-036a3ff533cc" providerId="ADAL" clId="{02469980-2BF1-433E-9069-6CEDF4E51AD5}" dt="2026-08-25T15:35:38.482" v="2901" actId="6549"/>
        <pc:sldMkLst>
          <pc:docMk/>
          <pc:sldMk cId="2679925781" sldId="1601"/>
        </pc:sldMkLst>
      </pc:sldChg>
      <pc:sldChg chg="modSp mod">
        <pc:chgData name="Rachel Abbey" userId="c3fd18b1-26b3-43d5-b4a8-036a3ff533cc" providerId="ADAL" clId="{02469980-2BF1-433E-9069-6CEDF4E51AD5}" dt="2026-08-25T16:25:35.049" v="2933" actId="1036"/>
        <pc:sldMkLst>
          <pc:docMk/>
          <pc:sldMk cId="2672833993" sldId="1604"/>
        </pc:sldMkLst>
        <pc:spChg chg="mod">
          <ac:chgData name="Rachel Abbey" userId="c3fd18b1-26b3-43d5-b4a8-036a3ff533cc" providerId="ADAL" clId="{02469980-2BF1-433E-9069-6CEDF4E51AD5}" dt="2026-08-25T16:25:35.049" v="2933" actId="1036"/>
          <ac:spMkLst>
            <pc:docMk/>
            <pc:sldMk cId="2672833993" sldId="1604"/>
            <ac:spMk id="4" creationId="{9ED3C473-2D77-8FD9-E5E6-2B5E3F1E1E34}"/>
          </ac:spMkLst>
        </pc:spChg>
        <pc:graphicFrameChg chg="mod">
          <ac:chgData name="Rachel Abbey" userId="c3fd18b1-26b3-43d5-b4a8-036a3ff533cc" providerId="ADAL" clId="{02469980-2BF1-433E-9069-6CEDF4E51AD5}" dt="2026-08-25T16:25:28.083" v="2923" actId="1076"/>
          <ac:graphicFrameMkLst>
            <pc:docMk/>
            <pc:sldMk cId="2672833993" sldId="1604"/>
            <ac:graphicFrameMk id="6" creationId="{BF1BF1DB-D017-8EF5-5B32-B497CC20B22C}"/>
          </ac:graphicFrameMkLst>
        </pc:graphicFrameChg>
      </pc:sldChg>
      <pc:sldChg chg="modNotesTx">
        <pc:chgData name="Rachel Abbey" userId="c3fd18b1-26b3-43d5-b4a8-036a3ff533cc" providerId="ADAL" clId="{02469980-2BF1-433E-9069-6CEDF4E51AD5}" dt="2026-08-25T16:25:09.889" v="2922" actId="20577"/>
        <pc:sldMkLst>
          <pc:docMk/>
          <pc:sldMk cId="23496064" sldId="1606"/>
        </pc:sldMkLst>
      </pc:sldChg>
      <pc:sldChg chg="modSp mod">
        <pc:chgData name="Rachel Abbey" userId="c3fd18b1-26b3-43d5-b4a8-036a3ff533cc" providerId="ADAL" clId="{02469980-2BF1-433E-9069-6CEDF4E51AD5}" dt="2026-08-25T16:29:37.010" v="2950" actId="6549"/>
        <pc:sldMkLst>
          <pc:docMk/>
          <pc:sldMk cId="2067113031" sldId="1612"/>
        </pc:sldMkLst>
        <pc:spChg chg="mod">
          <ac:chgData name="Rachel Abbey" userId="c3fd18b1-26b3-43d5-b4a8-036a3ff533cc" providerId="ADAL" clId="{02469980-2BF1-433E-9069-6CEDF4E51AD5}" dt="2026-08-25T16:29:37.010" v="2950" actId="6549"/>
          <ac:spMkLst>
            <pc:docMk/>
            <pc:sldMk cId="2067113031" sldId="1612"/>
            <ac:spMk id="4" creationId="{F490EB0E-E105-D4CC-1C2F-4C9445FE70CA}"/>
          </ac:spMkLst>
        </pc:spChg>
      </pc:sldChg>
      <pc:sldChg chg="modSp mod">
        <pc:chgData name="Rachel Abbey" userId="c3fd18b1-26b3-43d5-b4a8-036a3ff533cc" providerId="ADAL" clId="{02469980-2BF1-433E-9069-6CEDF4E51AD5}" dt="2026-08-25T16:30:28.187" v="2953" actId="6549"/>
        <pc:sldMkLst>
          <pc:docMk/>
          <pc:sldMk cId="2010204059" sldId="1615"/>
        </pc:sldMkLst>
        <pc:spChg chg="mod">
          <ac:chgData name="Rachel Abbey" userId="c3fd18b1-26b3-43d5-b4a8-036a3ff533cc" providerId="ADAL" clId="{02469980-2BF1-433E-9069-6CEDF4E51AD5}" dt="2026-08-25T16:30:28.187" v="2953" actId="6549"/>
          <ac:spMkLst>
            <pc:docMk/>
            <pc:sldMk cId="2010204059" sldId="1615"/>
            <ac:spMk id="4" creationId="{672E7E45-F9D3-8BD8-9C5C-0AF9B4F6F674}"/>
          </ac:spMkLst>
        </pc:spChg>
      </pc:sldChg>
      <pc:sldChg chg="modSp mod">
        <pc:chgData name="Rachel Abbey" userId="c3fd18b1-26b3-43d5-b4a8-036a3ff533cc" providerId="ADAL" clId="{02469980-2BF1-433E-9069-6CEDF4E51AD5}" dt="2026-08-25T16:20:16.194" v="2914" actId="20577"/>
        <pc:sldMkLst>
          <pc:docMk/>
          <pc:sldMk cId="3455195596" sldId="1619"/>
        </pc:sldMkLst>
        <pc:graphicFrameChg chg="modGraphic">
          <ac:chgData name="Rachel Abbey" userId="c3fd18b1-26b3-43d5-b4a8-036a3ff533cc" providerId="ADAL" clId="{02469980-2BF1-433E-9069-6CEDF4E51AD5}" dt="2026-08-25T16:20:16.194" v="2914" actId="20577"/>
          <ac:graphicFrameMkLst>
            <pc:docMk/>
            <pc:sldMk cId="3455195596" sldId="1619"/>
            <ac:graphicFrameMk id="5" creationId="{6C274A8A-5F57-63EA-5D46-0313FB047B97}"/>
          </ac:graphicFrameMkLst>
        </pc:graphicFrame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Revaluation!$B$2</c:f>
              <c:strCache>
                <c:ptCount val="1"/>
                <c:pt idx="0">
                  <c:v>Revaluation rate</c:v>
                </c:pt>
              </c:strCache>
            </c:strRef>
          </c:tx>
          <c:spPr>
            <a:solidFill>
              <a:schemeClr val="accent1"/>
            </a:solidFill>
            <a:ln>
              <a:noFill/>
            </a:ln>
            <a:effectLst/>
          </c:spPr>
          <c:invertIfNegative val="0"/>
          <c:cat>
            <c:numRef>
              <c:f>Revaluation!$A$3:$A$13</c:f>
              <c:numCache>
                <c:formatCode>General</c:formatCode>
                <c:ptCount val="11"/>
                <c:pt idx="0">
                  <c:v>2016</c:v>
                </c:pt>
                <c:pt idx="1">
                  <c:v>2017</c:v>
                </c:pt>
                <c:pt idx="2">
                  <c:v>2018</c:v>
                </c:pt>
                <c:pt idx="3">
                  <c:v>2019</c:v>
                </c:pt>
                <c:pt idx="4">
                  <c:v>2020</c:v>
                </c:pt>
                <c:pt idx="5">
                  <c:v>2021</c:v>
                </c:pt>
                <c:pt idx="6">
                  <c:v>2022</c:v>
                </c:pt>
                <c:pt idx="7">
                  <c:v>2023</c:v>
                </c:pt>
                <c:pt idx="8">
                  <c:v>2024</c:v>
                </c:pt>
                <c:pt idx="9">
                  <c:v>2025</c:v>
                </c:pt>
                <c:pt idx="10">
                  <c:v>2026</c:v>
                </c:pt>
              </c:numCache>
            </c:numRef>
          </c:cat>
          <c:val>
            <c:numRef>
              <c:f>Revaluation!$B$3:$B$13</c:f>
              <c:numCache>
                <c:formatCode>0.0%</c:formatCode>
                <c:ptCount val="11"/>
                <c:pt idx="0">
                  <c:v>-1E-3</c:v>
                </c:pt>
                <c:pt idx="1">
                  <c:v>0.01</c:v>
                </c:pt>
                <c:pt idx="2">
                  <c:v>0.03</c:v>
                </c:pt>
                <c:pt idx="3">
                  <c:v>2.4E-2</c:v>
                </c:pt>
                <c:pt idx="4">
                  <c:v>1.7000000000000001E-2</c:v>
                </c:pt>
                <c:pt idx="5">
                  <c:v>5.0000000000000001E-3</c:v>
                </c:pt>
                <c:pt idx="6">
                  <c:v>3.1E-2</c:v>
                </c:pt>
                <c:pt idx="7">
                  <c:v>0.10100000000000001</c:v>
                </c:pt>
                <c:pt idx="8">
                  <c:v>6.7000000000000004E-2</c:v>
                </c:pt>
                <c:pt idx="9">
                  <c:v>1.7000000000000001E-2</c:v>
                </c:pt>
                <c:pt idx="10" formatCode="0.00%">
                  <c:v>3.7999999999999999E-2</c:v>
                </c:pt>
              </c:numCache>
            </c:numRef>
          </c:val>
          <c:extLst>
            <c:ext xmlns:c16="http://schemas.microsoft.com/office/drawing/2014/chart" uri="{C3380CC4-5D6E-409C-BE32-E72D297353CC}">
              <c16:uniqueId val="{00000000-0D94-48B7-BFB3-28680C66A109}"/>
            </c:ext>
          </c:extLst>
        </c:ser>
        <c:dLbls>
          <c:showLegendKey val="0"/>
          <c:showVal val="0"/>
          <c:showCatName val="0"/>
          <c:showSerName val="0"/>
          <c:showPercent val="0"/>
          <c:showBubbleSize val="0"/>
        </c:dLbls>
        <c:gapWidth val="219"/>
        <c:overlap val="-27"/>
        <c:axId val="2026575711"/>
        <c:axId val="2026578591"/>
      </c:barChart>
      <c:catAx>
        <c:axId val="202657571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26578591"/>
        <c:crosses val="autoZero"/>
        <c:auto val="1"/>
        <c:lblAlgn val="ctr"/>
        <c:lblOffset val="100"/>
        <c:noMultiLvlLbl val="0"/>
      </c:catAx>
      <c:valAx>
        <c:axId val="2026578591"/>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2026575711"/>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2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omments/modernComment_62A_26CFAAEA.xml><?xml version="1.0" encoding="utf-8"?>
<p188:cmLst xmlns:a="http://schemas.openxmlformats.org/drawingml/2006/main" xmlns:r="http://schemas.openxmlformats.org/officeDocument/2006/relationships" xmlns:p188="http://schemas.microsoft.com/office/powerpoint/2018/8/main">
  <p188:cm id="{65031E39-BC96-467E-B790-8808543D1054}" authorId="{3B6B0C83-8842-D78A-DB3E-A7325C757B54}" created="2026-05-08T12:49:03.641">
    <ac:deMkLst xmlns:ac="http://schemas.microsoft.com/office/drawing/2013/main/command">
      <pc:docMk xmlns:pc="http://schemas.microsoft.com/office/powerpoint/2013/main/command"/>
      <pc:sldMk xmlns:pc="http://schemas.microsoft.com/office/powerpoint/2013/main/command" cId="651143914" sldId="1578"/>
      <ac:graphicFrameMk id="4" creationId="{1A95D614-BBA9-078A-D26F-9CB968AA2EE2}"/>
    </ac:deMkLst>
    <p188:txBody>
      <a:bodyPr/>
      <a:lstStyle/>
      <a:p>
        <a:r>
          <a:rPr lang="en-GB"/>
          <a:t>Changed to FF 7 years, added 2025/26 &amp; 2026/27 years</a:t>
        </a:r>
      </a:p>
    </p188:txBody>
  </p188:cm>
</p188:cmLst>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4FDD6-BBF2-4739-8C11-3AAA2BAF233E}" type="doc">
      <dgm:prSet loTypeId="urn:microsoft.com/office/officeart/2005/8/layout/process5" loCatId="process" qsTypeId="urn:microsoft.com/office/officeart/2005/8/quickstyle/simple1" qsCatId="simple" csTypeId="urn:microsoft.com/office/officeart/2005/8/colors/colorful1" csCatId="colorful" phldr="1"/>
      <dgm:spPr/>
      <dgm:t>
        <a:bodyPr/>
        <a:lstStyle/>
        <a:p>
          <a:endParaRPr lang="en-GB"/>
        </a:p>
      </dgm:t>
    </dgm:pt>
    <dgm:pt modelId="{B8CCA677-F581-4748-902C-2E4128CFA862}">
      <dgm:prSet phldrT="[Text]"/>
      <dgm:spPr/>
      <dgm:t>
        <a:bodyPr/>
        <a:lstStyle/>
        <a:p>
          <a:r>
            <a:rPr lang="en-GB" dirty="0">
              <a:latin typeface="Nunito" pitchFamily="2" charset="0"/>
            </a:rPr>
            <a:t>1. Get an estimate and check your notice period</a:t>
          </a:r>
        </a:p>
      </dgm:t>
    </dgm:pt>
    <dgm:pt modelId="{C4A7FC4E-D147-47C1-A7E4-F5507ED2B664}" type="parTrans" cxnId="{0489D409-B1F2-4CFA-9A7E-70CFFE7A6A7A}">
      <dgm:prSet/>
      <dgm:spPr/>
      <dgm:t>
        <a:bodyPr/>
        <a:lstStyle/>
        <a:p>
          <a:endParaRPr lang="en-GB"/>
        </a:p>
      </dgm:t>
    </dgm:pt>
    <dgm:pt modelId="{4D99246F-0889-4421-ADEB-CFFE23914EAF}" type="sibTrans" cxnId="{0489D409-B1F2-4CFA-9A7E-70CFFE7A6A7A}">
      <dgm:prSet/>
      <dgm:spPr/>
      <dgm:t>
        <a:bodyPr/>
        <a:lstStyle/>
        <a:p>
          <a:endParaRPr lang="en-GB"/>
        </a:p>
      </dgm:t>
    </dgm:pt>
    <dgm:pt modelId="{649A1226-D442-4331-A266-B249D10A885B}">
      <dgm:prSet phldrT="[Text]"/>
      <dgm:spPr>
        <a:solidFill>
          <a:schemeClr val="bg1">
            <a:lumMod val="50000"/>
          </a:schemeClr>
        </a:solidFill>
      </dgm:spPr>
      <dgm:t>
        <a:bodyPr/>
        <a:lstStyle/>
        <a:p>
          <a:r>
            <a:rPr lang="en-GB" dirty="0">
              <a:latin typeface="Nunito" pitchFamily="2" charset="0"/>
            </a:rPr>
            <a:t>2. Give your notice and find out about retirement process</a:t>
          </a:r>
        </a:p>
      </dgm:t>
    </dgm:pt>
    <dgm:pt modelId="{A2EA2D36-8F37-46E4-A90E-8DB1005EDF49}" type="parTrans" cxnId="{C9297253-BBB3-481D-ACF4-44B17BC5EEFD}">
      <dgm:prSet/>
      <dgm:spPr/>
      <dgm:t>
        <a:bodyPr/>
        <a:lstStyle/>
        <a:p>
          <a:endParaRPr lang="en-GB"/>
        </a:p>
      </dgm:t>
    </dgm:pt>
    <dgm:pt modelId="{DE0A0968-E0BA-4DC1-A9C8-9F3646126CAA}" type="sibTrans" cxnId="{C9297253-BBB3-481D-ACF4-44B17BC5EEFD}">
      <dgm:prSet/>
      <dgm:spPr>
        <a:solidFill>
          <a:schemeClr val="bg1">
            <a:lumMod val="50000"/>
          </a:schemeClr>
        </a:solidFill>
      </dgm:spPr>
      <dgm:t>
        <a:bodyPr/>
        <a:lstStyle/>
        <a:p>
          <a:endParaRPr lang="en-GB"/>
        </a:p>
      </dgm:t>
    </dgm:pt>
    <dgm:pt modelId="{3AF250E0-C03D-44E8-B80B-B9C4AE02EFFB}">
      <dgm:prSet phldrT="[Text]"/>
      <dgm:spPr/>
      <dgm:t>
        <a:bodyPr/>
        <a:lstStyle/>
        <a:p>
          <a:r>
            <a:rPr lang="en-GB" dirty="0">
              <a:solidFill>
                <a:schemeClr val="tx1"/>
              </a:solidFill>
              <a:latin typeface="Nunito" pitchFamily="2" charset="0"/>
            </a:rPr>
            <a:t>3. Pension fund sends your pension claim forms</a:t>
          </a:r>
        </a:p>
      </dgm:t>
    </dgm:pt>
    <dgm:pt modelId="{A75FACB8-DAAA-4AFD-B2AB-B28773689351}" type="parTrans" cxnId="{92ED5BFB-76E3-4DBC-91D8-2BA7A76A307B}">
      <dgm:prSet/>
      <dgm:spPr/>
      <dgm:t>
        <a:bodyPr/>
        <a:lstStyle/>
        <a:p>
          <a:endParaRPr lang="en-GB"/>
        </a:p>
      </dgm:t>
    </dgm:pt>
    <dgm:pt modelId="{FE79786D-3EC1-48CC-808B-90E429F6A737}" type="sibTrans" cxnId="{92ED5BFB-76E3-4DBC-91D8-2BA7A76A307B}">
      <dgm:prSet/>
      <dgm:spPr/>
      <dgm:t>
        <a:bodyPr/>
        <a:lstStyle/>
        <a:p>
          <a:endParaRPr lang="en-GB"/>
        </a:p>
      </dgm:t>
    </dgm:pt>
    <dgm:pt modelId="{DD5B5471-2796-4252-94C1-D2B2BDEB37F4}">
      <dgm:prSet phldrT="[Text]"/>
      <dgm:spPr/>
      <dgm:t>
        <a:bodyPr/>
        <a:lstStyle/>
        <a:p>
          <a:r>
            <a:rPr lang="en-GB" dirty="0">
              <a:latin typeface="Nunito" pitchFamily="2" charset="0"/>
            </a:rPr>
            <a:t>4. Complete and return forms – decisions are final!</a:t>
          </a:r>
        </a:p>
      </dgm:t>
    </dgm:pt>
    <dgm:pt modelId="{CAAEA91D-442B-439F-BE4D-DACE59BE852B}" type="parTrans" cxnId="{13AB2A13-64FA-40F4-A699-6156D93C388E}">
      <dgm:prSet/>
      <dgm:spPr/>
      <dgm:t>
        <a:bodyPr/>
        <a:lstStyle/>
        <a:p>
          <a:endParaRPr lang="en-GB"/>
        </a:p>
      </dgm:t>
    </dgm:pt>
    <dgm:pt modelId="{644603D3-899F-4BB5-8413-9470AF97776A}" type="sibTrans" cxnId="{13AB2A13-64FA-40F4-A699-6156D93C388E}">
      <dgm:prSet/>
      <dgm:spPr/>
      <dgm:t>
        <a:bodyPr/>
        <a:lstStyle/>
        <a:p>
          <a:endParaRPr lang="en-GB"/>
        </a:p>
      </dgm:t>
    </dgm:pt>
    <dgm:pt modelId="{D69A78BF-FC7C-4882-8D76-3D8C09E8C1FA}">
      <dgm:prSet phldrT="[Text]"/>
      <dgm:spPr/>
      <dgm:t>
        <a:bodyPr/>
        <a:lstStyle/>
        <a:p>
          <a:r>
            <a:rPr lang="en-GB" dirty="0">
              <a:latin typeface="Nunito" pitchFamily="2" charset="0"/>
            </a:rPr>
            <a:t>5. Pension fund will confirm pension and lump sum payment details </a:t>
          </a:r>
        </a:p>
      </dgm:t>
    </dgm:pt>
    <dgm:pt modelId="{71407D5D-A4C5-4A99-84D9-3F791B4B20A1}" type="parTrans" cxnId="{01285DC8-34F3-4E34-BB6E-83B8BB27A0E9}">
      <dgm:prSet/>
      <dgm:spPr/>
      <dgm:t>
        <a:bodyPr/>
        <a:lstStyle/>
        <a:p>
          <a:endParaRPr lang="en-GB"/>
        </a:p>
      </dgm:t>
    </dgm:pt>
    <dgm:pt modelId="{6426C7D9-0850-40A2-9C13-C368783456CA}" type="sibTrans" cxnId="{01285DC8-34F3-4E34-BB6E-83B8BB27A0E9}">
      <dgm:prSet/>
      <dgm:spPr/>
      <dgm:t>
        <a:bodyPr/>
        <a:lstStyle/>
        <a:p>
          <a:endParaRPr lang="en-GB"/>
        </a:p>
      </dgm:t>
    </dgm:pt>
    <dgm:pt modelId="{5A6E4A63-48DE-4F64-9996-107ACC9C5102}">
      <dgm:prSet/>
      <dgm:spPr>
        <a:solidFill>
          <a:schemeClr val="accent6">
            <a:lumMod val="75000"/>
          </a:schemeClr>
        </a:solidFill>
        <a:ln>
          <a:noFill/>
        </a:ln>
      </dgm:spPr>
      <dgm:t>
        <a:bodyPr/>
        <a:lstStyle/>
        <a:p>
          <a:r>
            <a:rPr lang="en-GB" b="1" dirty="0">
              <a:latin typeface="Nunito" pitchFamily="2" charset="0"/>
            </a:rPr>
            <a:t>6. You’ve claimed your benefits!</a:t>
          </a:r>
        </a:p>
      </dgm:t>
    </dgm:pt>
    <dgm:pt modelId="{E6214E6D-67D9-4455-9A51-A26076B5AD74}" type="parTrans" cxnId="{EFEBB729-B1B9-4610-902E-D255C06446F9}">
      <dgm:prSet/>
      <dgm:spPr/>
      <dgm:t>
        <a:bodyPr/>
        <a:lstStyle/>
        <a:p>
          <a:endParaRPr lang="en-GB"/>
        </a:p>
      </dgm:t>
    </dgm:pt>
    <dgm:pt modelId="{D8011781-E94A-410B-BF87-361D90CEAC21}" type="sibTrans" cxnId="{EFEBB729-B1B9-4610-902E-D255C06446F9}">
      <dgm:prSet/>
      <dgm:spPr/>
      <dgm:t>
        <a:bodyPr/>
        <a:lstStyle/>
        <a:p>
          <a:endParaRPr lang="en-GB"/>
        </a:p>
      </dgm:t>
    </dgm:pt>
    <dgm:pt modelId="{E1F5DF17-D01C-48EF-A134-2522177FE26F}" type="pres">
      <dgm:prSet presAssocID="{D0F4FDD6-BBF2-4739-8C11-3AAA2BAF233E}" presName="diagram" presStyleCnt="0">
        <dgm:presLayoutVars>
          <dgm:dir/>
          <dgm:resizeHandles val="exact"/>
        </dgm:presLayoutVars>
      </dgm:prSet>
      <dgm:spPr/>
    </dgm:pt>
    <dgm:pt modelId="{B1855CE2-DD85-4CA5-BB00-821CBFA5EEF3}" type="pres">
      <dgm:prSet presAssocID="{B8CCA677-F581-4748-902C-2E4128CFA862}" presName="node" presStyleLbl="node1" presStyleIdx="0" presStyleCnt="6">
        <dgm:presLayoutVars>
          <dgm:bulletEnabled val="1"/>
        </dgm:presLayoutVars>
      </dgm:prSet>
      <dgm:spPr/>
    </dgm:pt>
    <dgm:pt modelId="{652F5A0C-1A85-4019-B2DE-E26F2139FD6F}" type="pres">
      <dgm:prSet presAssocID="{4D99246F-0889-4421-ADEB-CFFE23914EAF}" presName="sibTrans" presStyleLbl="sibTrans2D1" presStyleIdx="0" presStyleCnt="5"/>
      <dgm:spPr/>
    </dgm:pt>
    <dgm:pt modelId="{E7484856-3B47-47FA-87FD-F965CBCE101B}" type="pres">
      <dgm:prSet presAssocID="{4D99246F-0889-4421-ADEB-CFFE23914EAF}" presName="connectorText" presStyleLbl="sibTrans2D1" presStyleIdx="0" presStyleCnt="5"/>
      <dgm:spPr/>
    </dgm:pt>
    <dgm:pt modelId="{5B0B4B9D-DB7F-4D52-956B-E10628F1DED5}" type="pres">
      <dgm:prSet presAssocID="{649A1226-D442-4331-A266-B249D10A885B}" presName="node" presStyleLbl="node1" presStyleIdx="1" presStyleCnt="6">
        <dgm:presLayoutVars>
          <dgm:bulletEnabled val="1"/>
        </dgm:presLayoutVars>
      </dgm:prSet>
      <dgm:spPr/>
    </dgm:pt>
    <dgm:pt modelId="{E6C159D3-CB3B-4D6F-B219-44AF9580249E}" type="pres">
      <dgm:prSet presAssocID="{DE0A0968-E0BA-4DC1-A9C8-9F3646126CAA}" presName="sibTrans" presStyleLbl="sibTrans2D1" presStyleIdx="1" presStyleCnt="5"/>
      <dgm:spPr/>
    </dgm:pt>
    <dgm:pt modelId="{ECBEF579-DFC5-4F4C-BFE7-27C52C1017B8}" type="pres">
      <dgm:prSet presAssocID="{DE0A0968-E0BA-4DC1-A9C8-9F3646126CAA}" presName="connectorText" presStyleLbl="sibTrans2D1" presStyleIdx="1" presStyleCnt="5"/>
      <dgm:spPr/>
    </dgm:pt>
    <dgm:pt modelId="{9F1EBBEE-62C7-45F4-AB93-1DF262D9493E}" type="pres">
      <dgm:prSet presAssocID="{3AF250E0-C03D-44E8-B80B-B9C4AE02EFFB}" presName="node" presStyleLbl="node1" presStyleIdx="2" presStyleCnt="6">
        <dgm:presLayoutVars>
          <dgm:bulletEnabled val="1"/>
        </dgm:presLayoutVars>
      </dgm:prSet>
      <dgm:spPr/>
    </dgm:pt>
    <dgm:pt modelId="{FC49D45B-2416-4024-897A-DD1ED52387D3}" type="pres">
      <dgm:prSet presAssocID="{FE79786D-3EC1-48CC-808B-90E429F6A737}" presName="sibTrans" presStyleLbl="sibTrans2D1" presStyleIdx="2" presStyleCnt="5"/>
      <dgm:spPr/>
    </dgm:pt>
    <dgm:pt modelId="{3410A99C-F9E8-4700-B776-E37C073982AA}" type="pres">
      <dgm:prSet presAssocID="{FE79786D-3EC1-48CC-808B-90E429F6A737}" presName="connectorText" presStyleLbl="sibTrans2D1" presStyleIdx="2" presStyleCnt="5"/>
      <dgm:spPr/>
    </dgm:pt>
    <dgm:pt modelId="{D8B51120-11C8-45AC-8F68-9CFC6EF5F827}" type="pres">
      <dgm:prSet presAssocID="{DD5B5471-2796-4252-94C1-D2B2BDEB37F4}" presName="node" presStyleLbl="node1" presStyleIdx="3" presStyleCnt="6">
        <dgm:presLayoutVars>
          <dgm:bulletEnabled val="1"/>
        </dgm:presLayoutVars>
      </dgm:prSet>
      <dgm:spPr/>
    </dgm:pt>
    <dgm:pt modelId="{D3BDFBD2-1ED5-4539-8AF0-06A3EB190280}" type="pres">
      <dgm:prSet presAssocID="{644603D3-899F-4BB5-8413-9470AF97776A}" presName="sibTrans" presStyleLbl="sibTrans2D1" presStyleIdx="3" presStyleCnt="5"/>
      <dgm:spPr/>
    </dgm:pt>
    <dgm:pt modelId="{75696AED-9B25-4551-81F9-49A45AC4C1A7}" type="pres">
      <dgm:prSet presAssocID="{644603D3-899F-4BB5-8413-9470AF97776A}" presName="connectorText" presStyleLbl="sibTrans2D1" presStyleIdx="3" presStyleCnt="5"/>
      <dgm:spPr/>
    </dgm:pt>
    <dgm:pt modelId="{EB3D02BE-2411-451B-B563-8FB6ADD1B078}" type="pres">
      <dgm:prSet presAssocID="{D69A78BF-FC7C-4882-8D76-3D8C09E8C1FA}" presName="node" presStyleLbl="node1" presStyleIdx="4" presStyleCnt="6">
        <dgm:presLayoutVars>
          <dgm:bulletEnabled val="1"/>
        </dgm:presLayoutVars>
      </dgm:prSet>
      <dgm:spPr/>
    </dgm:pt>
    <dgm:pt modelId="{17212A20-3ED1-4D1B-A641-83E358DCD3C0}" type="pres">
      <dgm:prSet presAssocID="{6426C7D9-0850-40A2-9C13-C368783456CA}" presName="sibTrans" presStyleLbl="sibTrans2D1" presStyleIdx="4" presStyleCnt="5"/>
      <dgm:spPr/>
    </dgm:pt>
    <dgm:pt modelId="{EB6C9358-E060-4AE1-947E-F4514FACCBC9}" type="pres">
      <dgm:prSet presAssocID="{6426C7D9-0850-40A2-9C13-C368783456CA}" presName="connectorText" presStyleLbl="sibTrans2D1" presStyleIdx="4" presStyleCnt="5"/>
      <dgm:spPr/>
    </dgm:pt>
    <dgm:pt modelId="{D8F83C0E-3B53-48A9-8C24-70E19F8F7095}" type="pres">
      <dgm:prSet presAssocID="{5A6E4A63-48DE-4F64-9996-107ACC9C5102}" presName="node" presStyleLbl="node1" presStyleIdx="5" presStyleCnt="6">
        <dgm:presLayoutVars>
          <dgm:bulletEnabled val="1"/>
        </dgm:presLayoutVars>
      </dgm:prSet>
      <dgm:spPr/>
    </dgm:pt>
  </dgm:ptLst>
  <dgm:cxnLst>
    <dgm:cxn modelId="{0489D409-B1F2-4CFA-9A7E-70CFFE7A6A7A}" srcId="{D0F4FDD6-BBF2-4739-8C11-3AAA2BAF233E}" destId="{B8CCA677-F581-4748-902C-2E4128CFA862}" srcOrd="0" destOrd="0" parTransId="{C4A7FC4E-D147-47C1-A7E4-F5507ED2B664}" sibTransId="{4D99246F-0889-4421-ADEB-CFFE23914EAF}"/>
    <dgm:cxn modelId="{DECF1513-0217-410C-A052-24B8E0B13B08}" type="presOf" srcId="{6426C7D9-0850-40A2-9C13-C368783456CA}" destId="{EB6C9358-E060-4AE1-947E-F4514FACCBC9}" srcOrd="1" destOrd="0" presId="urn:microsoft.com/office/officeart/2005/8/layout/process5"/>
    <dgm:cxn modelId="{13AB2A13-64FA-40F4-A699-6156D93C388E}" srcId="{D0F4FDD6-BBF2-4739-8C11-3AAA2BAF233E}" destId="{DD5B5471-2796-4252-94C1-D2B2BDEB37F4}" srcOrd="3" destOrd="0" parTransId="{CAAEA91D-442B-439F-BE4D-DACE59BE852B}" sibTransId="{644603D3-899F-4BB5-8413-9470AF97776A}"/>
    <dgm:cxn modelId="{626BF520-F456-47FF-AF4D-A8785AB5C537}" type="presOf" srcId="{4D99246F-0889-4421-ADEB-CFFE23914EAF}" destId="{652F5A0C-1A85-4019-B2DE-E26F2139FD6F}" srcOrd="0" destOrd="0" presId="urn:microsoft.com/office/officeart/2005/8/layout/process5"/>
    <dgm:cxn modelId="{10881D25-DFD5-4C5E-96FA-4F94C38E5D9B}" type="presOf" srcId="{6426C7D9-0850-40A2-9C13-C368783456CA}" destId="{17212A20-3ED1-4D1B-A641-83E358DCD3C0}" srcOrd="0" destOrd="0" presId="urn:microsoft.com/office/officeart/2005/8/layout/process5"/>
    <dgm:cxn modelId="{EFEBB729-B1B9-4610-902E-D255C06446F9}" srcId="{D0F4FDD6-BBF2-4739-8C11-3AAA2BAF233E}" destId="{5A6E4A63-48DE-4F64-9996-107ACC9C5102}" srcOrd="5" destOrd="0" parTransId="{E6214E6D-67D9-4455-9A51-A26076B5AD74}" sibTransId="{D8011781-E94A-410B-BF87-361D90CEAC21}"/>
    <dgm:cxn modelId="{09608531-48BC-4C55-8D59-809D2DD53888}" type="presOf" srcId="{5A6E4A63-48DE-4F64-9996-107ACC9C5102}" destId="{D8F83C0E-3B53-48A9-8C24-70E19F8F7095}" srcOrd="0" destOrd="0" presId="urn:microsoft.com/office/officeart/2005/8/layout/process5"/>
    <dgm:cxn modelId="{2D0E5438-8E66-430C-8B5D-C659C5A13104}" type="presOf" srcId="{B8CCA677-F581-4748-902C-2E4128CFA862}" destId="{B1855CE2-DD85-4CA5-BB00-821CBFA5EEF3}" srcOrd="0" destOrd="0" presId="urn:microsoft.com/office/officeart/2005/8/layout/process5"/>
    <dgm:cxn modelId="{3C80BC3C-0049-4458-AE0C-276AFCD8372F}" type="presOf" srcId="{DD5B5471-2796-4252-94C1-D2B2BDEB37F4}" destId="{D8B51120-11C8-45AC-8F68-9CFC6EF5F827}" srcOrd="0" destOrd="0" presId="urn:microsoft.com/office/officeart/2005/8/layout/process5"/>
    <dgm:cxn modelId="{5294A63E-42F3-4481-97F1-C8FA50CA52B8}" type="presOf" srcId="{644603D3-899F-4BB5-8413-9470AF97776A}" destId="{75696AED-9B25-4551-81F9-49A45AC4C1A7}" srcOrd="1" destOrd="0" presId="urn:microsoft.com/office/officeart/2005/8/layout/process5"/>
    <dgm:cxn modelId="{39FEFE63-32E2-44DB-A1D7-EE347A32E646}" type="presOf" srcId="{D69A78BF-FC7C-4882-8D76-3D8C09E8C1FA}" destId="{EB3D02BE-2411-451B-B563-8FB6ADD1B078}" srcOrd="0" destOrd="0" presId="urn:microsoft.com/office/officeart/2005/8/layout/process5"/>
    <dgm:cxn modelId="{D2AA106E-2B62-4751-807E-8405357ABA34}" type="presOf" srcId="{649A1226-D442-4331-A266-B249D10A885B}" destId="{5B0B4B9D-DB7F-4D52-956B-E10628F1DED5}" srcOrd="0" destOrd="0" presId="urn:microsoft.com/office/officeart/2005/8/layout/process5"/>
    <dgm:cxn modelId="{C9297253-BBB3-481D-ACF4-44B17BC5EEFD}" srcId="{D0F4FDD6-BBF2-4739-8C11-3AAA2BAF233E}" destId="{649A1226-D442-4331-A266-B249D10A885B}" srcOrd="1" destOrd="0" parTransId="{A2EA2D36-8F37-46E4-A90E-8DB1005EDF49}" sibTransId="{DE0A0968-E0BA-4DC1-A9C8-9F3646126CAA}"/>
    <dgm:cxn modelId="{1066FC54-1E64-413D-BC93-DAA9C7113065}" type="presOf" srcId="{FE79786D-3EC1-48CC-808B-90E429F6A737}" destId="{FC49D45B-2416-4024-897A-DD1ED52387D3}" srcOrd="0" destOrd="0" presId="urn:microsoft.com/office/officeart/2005/8/layout/process5"/>
    <dgm:cxn modelId="{B9EE2259-882B-4AEC-A3BD-2A8F72B22912}" type="presOf" srcId="{FE79786D-3EC1-48CC-808B-90E429F6A737}" destId="{3410A99C-F9E8-4700-B776-E37C073982AA}" srcOrd="1" destOrd="0" presId="urn:microsoft.com/office/officeart/2005/8/layout/process5"/>
    <dgm:cxn modelId="{DCD4997E-9E71-4B85-9C0A-9221BE44F302}" type="presOf" srcId="{4D99246F-0889-4421-ADEB-CFFE23914EAF}" destId="{E7484856-3B47-47FA-87FD-F965CBCE101B}" srcOrd="1" destOrd="0" presId="urn:microsoft.com/office/officeart/2005/8/layout/process5"/>
    <dgm:cxn modelId="{32FCC293-437B-4006-9B7E-0801CA9E7985}" type="presOf" srcId="{DE0A0968-E0BA-4DC1-A9C8-9F3646126CAA}" destId="{E6C159D3-CB3B-4D6F-B219-44AF9580249E}" srcOrd="0" destOrd="0" presId="urn:microsoft.com/office/officeart/2005/8/layout/process5"/>
    <dgm:cxn modelId="{DCB258A0-C108-4C6C-A031-A669F246C67D}" type="presOf" srcId="{D0F4FDD6-BBF2-4739-8C11-3AAA2BAF233E}" destId="{E1F5DF17-D01C-48EF-A134-2522177FE26F}" srcOrd="0" destOrd="0" presId="urn:microsoft.com/office/officeart/2005/8/layout/process5"/>
    <dgm:cxn modelId="{01285DC8-34F3-4E34-BB6E-83B8BB27A0E9}" srcId="{D0F4FDD6-BBF2-4739-8C11-3AAA2BAF233E}" destId="{D69A78BF-FC7C-4882-8D76-3D8C09E8C1FA}" srcOrd="4" destOrd="0" parTransId="{71407D5D-A4C5-4A99-84D9-3F791B4B20A1}" sibTransId="{6426C7D9-0850-40A2-9C13-C368783456CA}"/>
    <dgm:cxn modelId="{87E887F1-B461-4F41-B289-13E025F1B57F}" type="presOf" srcId="{DE0A0968-E0BA-4DC1-A9C8-9F3646126CAA}" destId="{ECBEF579-DFC5-4F4C-BFE7-27C52C1017B8}" srcOrd="1" destOrd="0" presId="urn:microsoft.com/office/officeart/2005/8/layout/process5"/>
    <dgm:cxn modelId="{051BC8F4-20E1-4F04-954D-3ECA54B3716B}" type="presOf" srcId="{3AF250E0-C03D-44E8-B80B-B9C4AE02EFFB}" destId="{9F1EBBEE-62C7-45F4-AB93-1DF262D9493E}" srcOrd="0" destOrd="0" presId="urn:microsoft.com/office/officeart/2005/8/layout/process5"/>
    <dgm:cxn modelId="{40AB6BF5-9F41-42E3-9FD7-19AA2E16CFA8}" type="presOf" srcId="{644603D3-899F-4BB5-8413-9470AF97776A}" destId="{D3BDFBD2-1ED5-4539-8AF0-06A3EB190280}" srcOrd="0" destOrd="0" presId="urn:microsoft.com/office/officeart/2005/8/layout/process5"/>
    <dgm:cxn modelId="{92ED5BFB-76E3-4DBC-91D8-2BA7A76A307B}" srcId="{D0F4FDD6-BBF2-4739-8C11-3AAA2BAF233E}" destId="{3AF250E0-C03D-44E8-B80B-B9C4AE02EFFB}" srcOrd="2" destOrd="0" parTransId="{A75FACB8-DAAA-4AFD-B2AB-B28773689351}" sibTransId="{FE79786D-3EC1-48CC-808B-90E429F6A737}"/>
    <dgm:cxn modelId="{4C54755D-DFD9-4BDA-B8EE-7AB2D3ADED4C}" type="presParOf" srcId="{E1F5DF17-D01C-48EF-A134-2522177FE26F}" destId="{B1855CE2-DD85-4CA5-BB00-821CBFA5EEF3}" srcOrd="0" destOrd="0" presId="urn:microsoft.com/office/officeart/2005/8/layout/process5"/>
    <dgm:cxn modelId="{CB0AE61D-0E17-488B-AFA5-A21300D03772}" type="presParOf" srcId="{E1F5DF17-D01C-48EF-A134-2522177FE26F}" destId="{652F5A0C-1A85-4019-B2DE-E26F2139FD6F}" srcOrd="1" destOrd="0" presId="urn:microsoft.com/office/officeart/2005/8/layout/process5"/>
    <dgm:cxn modelId="{3787E80C-2CE3-46C7-B5EC-939F634B4254}" type="presParOf" srcId="{652F5A0C-1A85-4019-B2DE-E26F2139FD6F}" destId="{E7484856-3B47-47FA-87FD-F965CBCE101B}" srcOrd="0" destOrd="0" presId="urn:microsoft.com/office/officeart/2005/8/layout/process5"/>
    <dgm:cxn modelId="{7BF2A83E-EAF4-4429-8301-5CC36BA31B04}" type="presParOf" srcId="{E1F5DF17-D01C-48EF-A134-2522177FE26F}" destId="{5B0B4B9D-DB7F-4D52-956B-E10628F1DED5}" srcOrd="2" destOrd="0" presId="urn:microsoft.com/office/officeart/2005/8/layout/process5"/>
    <dgm:cxn modelId="{D9329A4B-4AA3-4475-B18A-F673EAA869B1}" type="presParOf" srcId="{E1F5DF17-D01C-48EF-A134-2522177FE26F}" destId="{E6C159D3-CB3B-4D6F-B219-44AF9580249E}" srcOrd="3" destOrd="0" presId="urn:microsoft.com/office/officeart/2005/8/layout/process5"/>
    <dgm:cxn modelId="{BF1C0CA3-766D-47AB-8FF1-5A9EDC3A8365}" type="presParOf" srcId="{E6C159D3-CB3B-4D6F-B219-44AF9580249E}" destId="{ECBEF579-DFC5-4F4C-BFE7-27C52C1017B8}" srcOrd="0" destOrd="0" presId="urn:microsoft.com/office/officeart/2005/8/layout/process5"/>
    <dgm:cxn modelId="{DDB4848E-EC04-44E2-AC1D-5ABBB3D6B499}" type="presParOf" srcId="{E1F5DF17-D01C-48EF-A134-2522177FE26F}" destId="{9F1EBBEE-62C7-45F4-AB93-1DF262D9493E}" srcOrd="4" destOrd="0" presId="urn:microsoft.com/office/officeart/2005/8/layout/process5"/>
    <dgm:cxn modelId="{8B88EF89-A44D-4E85-96D6-D294648567FA}" type="presParOf" srcId="{E1F5DF17-D01C-48EF-A134-2522177FE26F}" destId="{FC49D45B-2416-4024-897A-DD1ED52387D3}" srcOrd="5" destOrd="0" presId="urn:microsoft.com/office/officeart/2005/8/layout/process5"/>
    <dgm:cxn modelId="{2FAEC3D0-4926-4729-9265-8557DD31CE3F}" type="presParOf" srcId="{FC49D45B-2416-4024-897A-DD1ED52387D3}" destId="{3410A99C-F9E8-4700-B776-E37C073982AA}" srcOrd="0" destOrd="0" presId="urn:microsoft.com/office/officeart/2005/8/layout/process5"/>
    <dgm:cxn modelId="{41C70114-58A2-46C2-A3A3-6CBC6D502EA1}" type="presParOf" srcId="{E1F5DF17-D01C-48EF-A134-2522177FE26F}" destId="{D8B51120-11C8-45AC-8F68-9CFC6EF5F827}" srcOrd="6" destOrd="0" presId="urn:microsoft.com/office/officeart/2005/8/layout/process5"/>
    <dgm:cxn modelId="{29C26241-83A7-4C70-9E4F-676F3E067284}" type="presParOf" srcId="{E1F5DF17-D01C-48EF-A134-2522177FE26F}" destId="{D3BDFBD2-1ED5-4539-8AF0-06A3EB190280}" srcOrd="7" destOrd="0" presId="urn:microsoft.com/office/officeart/2005/8/layout/process5"/>
    <dgm:cxn modelId="{0F868187-3DA8-4394-AE8A-C9BE453B1C8E}" type="presParOf" srcId="{D3BDFBD2-1ED5-4539-8AF0-06A3EB190280}" destId="{75696AED-9B25-4551-81F9-49A45AC4C1A7}" srcOrd="0" destOrd="0" presId="urn:microsoft.com/office/officeart/2005/8/layout/process5"/>
    <dgm:cxn modelId="{81D7767A-CD2B-43CB-9E1F-408071986947}" type="presParOf" srcId="{E1F5DF17-D01C-48EF-A134-2522177FE26F}" destId="{EB3D02BE-2411-451B-B563-8FB6ADD1B078}" srcOrd="8" destOrd="0" presId="urn:microsoft.com/office/officeart/2005/8/layout/process5"/>
    <dgm:cxn modelId="{FC159B17-F4F9-4BEA-B457-D7EDA2BA8684}" type="presParOf" srcId="{E1F5DF17-D01C-48EF-A134-2522177FE26F}" destId="{17212A20-3ED1-4D1B-A641-83E358DCD3C0}" srcOrd="9" destOrd="0" presId="urn:microsoft.com/office/officeart/2005/8/layout/process5"/>
    <dgm:cxn modelId="{2DBF1B8D-04A3-437E-8A28-EF9914D953AB}" type="presParOf" srcId="{17212A20-3ED1-4D1B-A641-83E358DCD3C0}" destId="{EB6C9358-E060-4AE1-947E-F4514FACCBC9}" srcOrd="0" destOrd="0" presId="urn:microsoft.com/office/officeart/2005/8/layout/process5"/>
    <dgm:cxn modelId="{4DA65BD4-12B7-44F9-8A0A-FEE3AF52C9BC}" type="presParOf" srcId="{E1F5DF17-D01C-48EF-A134-2522177FE26F}" destId="{D8F83C0E-3B53-48A9-8C24-70E19F8F7095}" srcOrd="10"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855CE2-DD85-4CA5-BB00-821CBFA5EEF3}">
      <dsp:nvSpPr>
        <dsp:cNvPr id="0" name=""/>
        <dsp:cNvSpPr/>
      </dsp:nvSpPr>
      <dsp:spPr>
        <a:xfrm>
          <a:off x="7223" y="343471"/>
          <a:ext cx="2159017" cy="129541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latin typeface="Nunito" pitchFamily="2" charset="0"/>
            </a:rPr>
            <a:t>1. Get an estimate and check your notice period</a:t>
          </a:r>
        </a:p>
      </dsp:txBody>
      <dsp:txXfrm>
        <a:off x="45164" y="381412"/>
        <a:ext cx="2083135" cy="1219528"/>
      </dsp:txXfrm>
    </dsp:sp>
    <dsp:sp modelId="{652F5A0C-1A85-4019-B2DE-E26F2139FD6F}">
      <dsp:nvSpPr>
        <dsp:cNvPr id="0" name=""/>
        <dsp:cNvSpPr/>
      </dsp:nvSpPr>
      <dsp:spPr>
        <a:xfrm>
          <a:off x="2356234" y="723458"/>
          <a:ext cx="457711" cy="535436"/>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2356234" y="830545"/>
        <a:ext cx="320398" cy="321262"/>
      </dsp:txXfrm>
    </dsp:sp>
    <dsp:sp modelId="{5B0B4B9D-DB7F-4D52-956B-E10628F1DED5}">
      <dsp:nvSpPr>
        <dsp:cNvPr id="0" name=""/>
        <dsp:cNvSpPr/>
      </dsp:nvSpPr>
      <dsp:spPr>
        <a:xfrm>
          <a:off x="3029848" y="343471"/>
          <a:ext cx="2159017" cy="1295410"/>
        </a:xfrm>
        <a:prstGeom prst="roundRect">
          <a:avLst>
            <a:gd name="adj" fmla="val 10000"/>
          </a:avLst>
        </a:prstGeom>
        <a:solidFill>
          <a:schemeClr val="bg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latin typeface="Nunito" pitchFamily="2" charset="0"/>
            </a:rPr>
            <a:t>2. Give your notice and find out about retirement process</a:t>
          </a:r>
        </a:p>
      </dsp:txBody>
      <dsp:txXfrm>
        <a:off x="3067789" y="381412"/>
        <a:ext cx="2083135" cy="1219528"/>
      </dsp:txXfrm>
    </dsp:sp>
    <dsp:sp modelId="{E6C159D3-CB3B-4D6F-B219-44AF9580249E}">
      <dsp:nvSpPr>
        <dsp:cNvPr id="0" name=""/>
        <dsp:cNvSpPr/>
      </dsp:nvSpPr>
      <dsp:spPr>
        <a:xfrm>
          <a:off x="5378859" y="723458"/>
          <a:ext cx="457711" cy="535436"/>
        </a:xfrm>
        <a:prstGeom prst="rightArrow">
          <a:avLst>
            <a:gd name="adj1" fmla="val 60000"/>
            <a:gd name="adj2" fmla="val 50000"/>
          </a:avLst>
        </a:prstGeom>
        <a:solidFill>
          <a:schemeClr val="bg1">
            <a:lumMod val="50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5378859" y="830545"/>
        <a:ext cx="320398" cy="321262"/>
      </dsp:txXfrm>
    </dsp:sp>
    <dsp:sp modelId="{9F1EBBEE-62C7-45F4-AB93-1DF262D9493E}">
      <dsp:nvSpPr>
        <dsp:cNvPr id="0" name=""/>
        <dsp:cNvSpPr/>
      </dsp:nvSpPr>
      <dsp:spPr>
        <a:xfrm>
          <a:off x="6052472" y="343471"/>
          <a:ext cx="2159017" cy="1295410"/>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latin typeface="Nunito" pitchFamily="2" charset="0"/>
            </a:rPr>
            <a:t>3. Pension fund sends your pension claim forms</a:t>
          </a:r>
        </a:p>
      </dsp:txBody>
      <dsp:txXfrm>
        <a:off x="6090413" y="381412"/>
        <a:ext cx="2083135" cy="1219528"/>
      </dsp:txXfrm>
    </dsp:sp>
    <dsp:sp modelId="{FC49D45B-2416-4024-897A-DD1ED52387D3}">
      <dsp:nvSpPr>
        <dsp:cNvPr id="0" name=""/>
        <dsp:cNvSpPr/>
      </dsp:nvSpPr>
      <dsp:spPr>
        <a:xfrm rot="5400000">
          <a:off x="6903125" y="1790013"/>
          <a:ext cx="457711" cy="535436"/>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rot="-5400000">
        <a:off x="6971350" y="1828876"/>
        <a:ext cx="321262" cy="320398"/>
      </dsp:txXfrm>
    </dsp:sp>
    <dsp:sp modelId="{D8B51120-11C8-45AC-8F68-9CFC6EF5F827}">
      <dsp:nvSpPr>
        <dsp:cNvPr id="0" name=""/>
        <dsp:cNvSpPr/>
      </dsp:nvSpPr>
      <dsp:spPr>
        <a:xfrm>
          <a:off x="6052472" y="2502489"/>
          <a:ext cx="2159017" cy="1295410"/>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latin typeface="Nunito" pitchFamily="2" charset="0"/>
            </a:rPr>
            <a:t>4. Complete and return forms – decisions are final!</a:t>
          </a:r>
        </a:p>
      </dsp:txBody>
      <dsp:txXfrm>
        <a:off x="6090413" y="2540430"/>
        <a:ext cx="2083135" cy="1219528"/>
      </dsp:txXfrm>
    </dsp:sp>
    <dsp:sp modelId="{D3BDFBD2-1ED5-4539-8AF0-06A3EB190280}">
      <dsp:nvSpPr>
        <dsp:cNvPr id="0" name=""/>
        <dsp:cNvSpPr/>
      </dsp:nvSpPr>
      <dsp:spPr>
        <a:xfrm rot="10800000">
          <a:off x="5404767" y="2882476"/>
          <a:ext cx="457711" cy="535436"/>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rot="10800000">
        <a:off x="5542080" y="2989563"/>
        <a:ext cx="320398" cy="321262"/>
      </dsp:txXfrm>
    </dsp:sp>
    <dsp:sp modelId="{EB3D02BE-2411-451B-B563-8FB6ADD1B078}">
      <dsp:nvSpPr>
        <dsp:cNvPr id="0" name=""/>
        <dsp:cNvSpPr/>
      </dsp:nvSpPr>
      <dsp:spPr>
        <a:xfrm>
          <a:off x="3029848" y="2502489"/>
          <a:ext cx="2159017" cy="1295410"/>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latin typeface="Nunito" pitchFamily="2" charset="0"/>
            </a:rPr>
            <a:t>5. Pension fund will confirm pension and lump sum payment details </a:t>
          </a:r>
        </a:p>
      </dsp:txBody>
      <dsp:txXfrm>
        <a:off x="3067789" y="2540430"/>
        <a:ext cx="2083135" cy="1219528"/>
      </dsp:txXfrm>
    </dsp:sp>
    <dsp:sp modelId="{17212A20-3ED1-4D1B-A641-83E358DCD3C0}">
      <dsp:nvSpPr>
        <dsp:cNvPr id="0" name=""/>
        <dsp:cNvSpPr/>
      </dsp:nvSpPr>
      <dsp:spPr>
        <a:xfrm rot="10800000">
          <a:off x="2382142" y="2882476"/>
          <a:ext cx="457711" cy="535436"/>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rot="10800000">
        <a:off x="2519455" y="2989563"/>
        <a:ext cx="320398" cy="321262"/>
      </dsp:txXfrm>
    </dsp:sp>
    <dsp:sp modelId="{D8F83C0E-3B53-48A9-8C24-70E19F8F7095}">
      <dsp:nvSpPr>
        <dsp:cNvPr id="0" name=""/>
        <dsp:cNvSpPr/>
      </dsp:nvSpPr>
      <dsp:spPr>
        <a:xfrm>
          <a:off x="7223" y="2502489"/>
          <a:ext cx="2159017" cy="1295410"/>
        </a:xfrm>
        <a:prstGeom prst="roundRect">
          <a:avLst>
            <a:gd name="adj" fmla="val 10000"/>
          </a:avLst>
        </a:prstGeom>
        <a:solidFill>
          <a:schemeClr val="accent6">
            <a:lumMod val="75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dirty="0">
              <a:latin typeface="Nunito" pitchFamily="2" charset="0"/>
            </a:rPr>
            <a:t>6. You’ve claimed your benefits!</a:t>
          </a:r>
        </a:p>
      </dsp:txBody>
      <dsp:txXfrm>
        <a:off x="45164" y="2540430"/>
        <a:ext cx="2083135" cy="1219528"/>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072BA6-D572-4376-955E-9932B25B7675}" type="datetimeFigureOut">
              <a:rPr lang="en-GB" smtClean="0"/>
              <a:t>25/08/2026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A0DC62-F792-419E-9599-454A67565114}" type="slidenum">
              <a:rPr lang="en-GB" smtClean="0"/>
              <a:t>‹#›</a:t>
            </a:fld>
            <a:endParaRPr lang="en-GB"/>
          </a:p>
        </p:txBody>
      </p:sp>
    </p:spTree>
    <p:extLst>
      <p:ext uri="{BB962C8B-B14F-4D97-AF65-F5344CB8AC3E}">
        <p14:creationId xmlns:p14="http://schemas.microsoft.com/office/powerpoint/2010/main" val="4191453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s://www.gov.uk/contracted-out/how-contracting-out-affects-your-amount"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pension is a great way to save for retirement, and a public sector pension like the LGPS is one of the best.</a:t>
            </a:r>
          </a:p>
          <a:p>
            <a:r>
              <a:rPr lang="en-GB" dirty="0"/>
              <a:t>It’s important that you understand how it works, and what you might get when you retire. </a:t>
            </a:r>
          </a:p>
          <a:p>
            <a:r>
              <a:rPr lang="en-GB" dirty="0"/>
              <a:t>Your LGPS pension is likely to be an important part of your retirement planning. </a:t>
            </a:r>
          </a:p>
          <a:p>
            <a:r>
              <a:rPr lang="en-GB" dirty="0"/>
              <a:t>You may also have other pensions, savings, investments, property income etc to think about, all of which can contribute to your finances in later life.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session will help you plan for your retirement. We will concentrate on the LGPS but also cover some other topics you may need to think about.</a:t>
            </a:r>
          </a:p>
          <a:p>
            <a:endParaRPr lang="en-GB" dirty="0"/>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1</a:t>
            </a:fld>
            <a:endParaRPr lang="en-GB"/>
          </a:p>
        </p:txBody>
      </p:sp>
    </p:spTree>
    <p:extLst>
      <p:ext uri="{BB962C8B-B14F-4D97-AF65-F5344CB8AC3E}">
        <p14:creationId xmlns:p14="http://schemas.microsoft.com/office/powerpoint/2010/main" val="6058860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86FBA-E86A-6D49-ECA6-879E3DC636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C08B3-C8F7-6566-F26C-0565EC1E20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07C3A1-B96C-A800-BB9C-0A5B6C0E16C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More to come later in this presentation on the option to swap pension for lump sum</a:t>
            </a:r>
          </a:p>
        </p:txBody>
      </p:sp>
      <p:sp>
        <p:nvSpPr>
          <p:cNvPr id="4" name="Slide Number Placeholder 3">
            <a:extLst>
              <a:ext uri="{FF2B5EF4-FFF2-40B4-BE49-F238E27FC236}">
                <a16:creationId xmlns:a16="http://schemas.microsoft.com/office/drawing/2014/main" id="{01C76142-649D-B173-C538-A6F8745815C4}"/>
              </a:ext>
            </a:extLst>
          </p:cNvPr>
          <p:cNvSpPr>
            <a:spLocks noGrp="1"/>
          </p:cNvSpPr>
          <p:nvPr>
            <p:ph type="sldNum" sz="quarter" idx="5"/>
          </p:nvPr>
        </p:nvSpPr>
        <p:spPr/>
        <p:txBody>
          <a:bodyPr/>
          <a:lstStyle/>
          <a:p>
            <a:fld id="{31A0DC62-F792-419E-9599-454A67565114}" type="slidenum">
              <a:rPr lang="en-GB" smtClean="0"/>
              <a:t>2</a:t>
            </a:fld>
            <a:endParaRPr lang="en-GB"/>
          </a:p>
        </p:txBody>
      </p:sp>
    </p:spTree>
    <p:extLst>
      <p:ext uri="{BB962C8B-B14F-4D97-AF65-F5344CB8AC3E}">
        <p14:creationId xmlns:p14="http://schemas.microsoft.com/office/powerpoint/2010/main" val="10060795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09769B-38C1-839D-1AEC-192B39B04B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D6319A-A32F-733C-8D45-C21A759C4A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9D8EC1-37BD-8BBE-BB8E-FE15A93C8B20}"/>
              </a:ext>
            </a:extLst>
          </p:cNvPr>
          <p:cNvSpPr>
            <a:spLocks noGrp="1"/>
          </p:cNvSpPr>
          <p:nvPr>
            <p:ph type="body" idx="1"/>
          </p:nvPr>
        </p:nvSpPr>
        <p:spPr/>
        <p:txBody>
          <a:bodyPr/>
          <a:lstStyle/>
          <a:p>
            <a:r>
              <a:rPr lang="en-GB" dirty="0"/>
              <a:t>We will cover how you can pay more to boost your pension later. </a:t>
            </a:r>
          </a:p>
          <a:p>
            <a:r>
              <a:rPr lang="en-GB" dirty="0"/>
              <a:t>Paying less – when times are tough, you can join the 50/50 section of the scheme</a:t>
            </a:r>
          </a:p>
          <a:p>
            <a:r>
              <a:rPr lang="en-GB" dirty="0"/>
              <a:t>In the 50/50 section you pay half your normal pension contributions and you build up half the pension.</a:t>
            </a:r>
          </a:p>
          <a:p>
            <a:r>
              <a:rPr lang="en-GB" dirty="0"/>
              <a:t>Better for you than opting out of the scheme altogether</a:t>
            </a:r>
          </a:p>
          <a:p>
            <a:r>
              <a:rPr lang="en-GB" dirty="0"/>
              <a:t>Short-term option – return to the main section of the scheme when you can</a:t>
            </a:r>
          </a:p>
          <a:p>
            <a:r>
              <a:rPr lang="en-GB" dirty="0"/>
              <a:t>Your employer will move you back to the main section automatically</a:t>
            </a:r>
          </a:p>
          <a:p>
            <a:endParaRPr lang="en-GB" dirty="0"/>
          </a:p>
        </p:txBody>
      </p:sp>
      <p:sp>
        <p:nvSpPr>
          <p:cNvPr id="4" name="Slide Number Placeholder 3">
            <a:extLst>
              <a:ext uri="{FF2B5EF4-FFF2-40B4-BE49-F238E27FC236}">
                <a16:creationId xmlns:a16="http://schemas.microsoft.com/office/drawing/2014/main" id="{A8220AC6-EBEC-9CFD-F853-67B91C7A64AC}"/>
              </a:ext>
            </a:extLst>
          </p:cNvPr>
          <p:cNvSpPr>
            <a:spLocks noGrp="1"/>
          </p:cNvSpPr>
          <p:nvPr>
            <p:ph type="sldNum" sz="quarter" idx="5"/>
          </p:nvPr>
        </p:nvSpPr>
        <p:spPr/>
        <p:txBody>
          <a:bodyPr/>
          <a:lstStyle/>
          <a:p>
            <a:fld id="{31A0DC62-F792-419E-9599-454A67565114}" type="slidenum">
              <a:rPr lang="en-GB" smtClean="0"/>
              <a:t>3</a:t>
            </a:fld>
            <a:endParaRPr lang="en-GB"/>
          </a:p>
        </p:txBody>
      </p:sp>
    </p:spTree>
    <p:extLst>
      <p:ext uri="{BB962C8B-B14F-4D97-AF65-F5344CB8AC3E}">
        <p14:creationId xmlns:p14="http://schemas.microsoft.com/office/powerpoint/2010/main" val="1403368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LGPS is a Career average revalued earnings scheme, or CARE scheme, and it has been since 2015</a:t>
            </a:r>
          </a:p>
          <a:p>
            <a:r>
              <a:rPr lang="en-GB" dirty="0"/>
              <a:t>We will cover LGPS benefits built up before 2015 later in this session.</a:t>
            </a:r>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4</a:t>
            </a:fld>
            <a:endParaRPr lang="en-GB"/>
          </a:p>
        </p:txBody>
      </p:sp>
    </p:spTree>
    <p:extLst>
      <p:ext uri="{BB962C8B-B14F-4D97-AF65-F5344CB8AC3E}">
        <p14:creationId xmlns:p14="http://schemas.microsoft.com/office/powerpoint/2010/main" val="5439447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B548FB-52B1-7B33-A230-A6D0F17088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774D13-140A-6D86-2F30-D9AB7EFA28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C3C8E7-53BC-59A0-216F-F78AD35DD3AD}"/>
              </a:ext>
            </a:extLst>
          </p:cNvPr>
          <p:cNvSpPr>
            <a:spLocks noGrp="1"/>
          </p:cNvSpPr>
          <p:nvPr>
            <p:ph type="body" idx="1"/>
          </p:nvPr>
        </p:nvSpPr>
        <p:spPr/>
        <p:txBody>
          <a:bodyPr/>
          <a:lstStyle/>
          <a:p>
            <a:r>
              <a:rPr lang="en-GB" dirty="0"/>
              <a:t>Accrual rate 1/49. You build up a pension of 1/49th of your pensionable pay every Scheme year</a:t>
            </a:r>
          </a:p>
          <a:p>
            <a:r>
              <a:rPr lang="en-GB" dirty="0"/>
              <a:t>Or 1/98th of your pay if you are in the 50/50 section</a:t>
            </a:r>
          </a:p>
          <a:p>
            <a:r>
              <a:rPr lang="en-GB" dirty="0"/>
              <a:t>Normal pension age: the age when you can take your pension without it being adjusted for early or late payment. </a:t>
            </a:r>
          </a:p>
          <a:p>
            <a:r>
              <a:rPr lang="en-GB" dirty="0"/>
              <a:t>You can take it before or after, and we will cover later how that affects how much you would get.</a:t>
            </a:r>
          </a:p>
          <a:p>
            <a:endParaRPr lang="en-GB" dirty="0"/>
          </a:p>
        </p:txBody>
      </p:sp>
      <p:sp>
        <p:nvSpPr>
          <p:cNvPr id="4" name="Slide Number Placeholder 3">
            <a:extLst>
              <a:ext uri="{FF2B5EF4-FFF2-40B4-BE49-F238E27FC236}">
                <a16:creationId xmlns:a16="http://schemas.microsoft.com/office/drawing/2014/main" id="{78DBD148-890E-1FDD-E7C8-A2DC1B471F19}"/>
              </a:ext>
            </a:extLst>
          </p:cNvPr>
          <p:cNvSpPr>
            <a:spLocks noGrp="1"/>
          </p:cNvSpPr>
          <p:nvPr>
            <p:ph type="sldNum" sz="quarter" idx="5"/>
          </p:nvPr>
        </p:nvSpPr>
        <p:spPr/>
        <p:txBody>
          <a:bodyPr/>
          <a:lstStyle/>
          <a:p>
            <a:fld id="{31A0DC62-F792-419E-9599-454A67565114}" type="slidenum">
              <a:rPr lang="en-GB" smtClean="0"/>
              <a:t>5</a:t>
            </a:fld>
            <a:endParaRPr lang="en-GB"/>
          </a:p>
        </p:txBody>
      </p:sp>
    </p:spTree>
    <p:extLst>
      <p:ext uri="{BB962C8B-B14F-4D97-AF65-F5344CB8AC3E}">
        <p14:creationId xmlns:p14="http://schemas.microsoft.com/office/powerpoint/2010/main" val="962063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DB4D4D-E16C-7C4A-6689-DD550BE28E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AA49F0-2FB7-898D-7D63-8C830C1964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F2DF5A-7E96-C5BF-1F68-5A7EFE8FAF19}"/>
              </a:ext>
            </a:extLst>
          </p:cNvPr>
          <p:cNvSpPr>
            <a:spLocks noGrp="1"/>
          </p:cNvSpPr>
          <p:nvPr>
            <p:ph type="body" idx="1"/>
          </p:nvPr>
        </p:nvSpPr>
        <p:spPr/>
        <p:txBody>
          <a:bodyPr/>
          <a:lstStyle/>
          <a:p>
            <a:r>
              <a:rPr lang="en-GB" dirty="0"/>
              <a:t>The Scheme year in the LGPS runs 1 April to 31 March</a:t>
            </a:r>
          </a:p>
          <a:p>
            <a:r>
              <a:rPr lang="en-GB" dirty="0"/>
              <a:t>This is how your pension builds up each Scheme year</a:t>
            </a:r>
          </a:p>
          <a:p>
            <a:r>
              <a:rPr lang="en-GB" dirty="0"/>
              <a:t>What you build up each year is added to your ‘pension account’</a:t>
            </a:r>
          </a:p>
          <a:p>
            <a:r>
              <a:rPr lang="en-GB" dirty="0"/>
              <a:t>And your pension account is adjusted or revalued each year so it keeps up with increases in the cost of living over time.</a:t>
            </a:r>
          </a:p>
        </p:txBody>
      </p:sp>
      <p:sp>
        <p:nvSpPr>
          <p:cNvPr id="4" name="Slide Number Placeholder 3">
            <a:extLst>
              <a:ext uri="{FF2B5EF4-FFF2-40B4-BE49-F238E27FC236}">
                <a16:creationId xmlns:a16="http://schemas.microsoft.com/office/drawing/2014/main" id="{DBB5F3F6-74EC-8E31-195A-B4FA21277F71}"/>
              </a:ext>
            </a:extLst>
          </p:cNvPr>
          <p:cNvSpPr>
            <a:spLocks noGrp="1"/>
          </p:cNvSpPr>
          <p:nvPr>
            <p:ph type="sldNum" sz="quarter" idx="5"/>
          </p:nvPr>
        </p:nvSpPr>
        <p:spPr/>
        <p:txBody>
          <a:bodyPr/>
          <a:lstStyle/>
          <a:p>
            <a:fld id="{31A0DC62-F792-419E-9599-454A67565114}" type="slidenum">
              <a:rPr lang="en-GB" smtClean="0"/>
              <a:t>6</a:t>
            </a:fld>
            <a:endParaRPr lang="en-GB"/>
          </a:p>
        </p:txBody>
      </p:sp>
    </p:spTree>
    <p:extLst>
      <p:ext uri="{BB962C8B-B14F-4D97-AF65-F5344CB8AC3E}">
        <p14:creationId xmlns:p14="http://schemas.microsoft.com/office/powerpoint/2010/main" val="23093593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DD592E-C061-9EDF-7CDD-4729227592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0A5328-67C8-F695-E1EC-D957F836AE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762C43-FAFC-23D7-5CBD-DD91BD49058D}"/>
              </a:ext>
            </a:extLst>
          </p:cNvPr>
          <p:cNvSpPr>
            <a:spLocks noGrp="1"/>
          </p:cNvSpPr>
          <p:nvPr>
            <p:ph type="body" idx="1"/>
          </p:nvPr>
        </p:nvSpPr>
        <p:spPr/>
        <p:txBody>
          <a:bodyPr/>
          <a:lstStyle/>
          <a:p>
            <a:r>
              <a:rPr lang="en-GB" dirty="0"/>
              <a:t>Negative change at the end of the first year:  -0.1% in April 2016</a:t>
            </a:r>
          </a:p>
          <a:p>
            <a:r>
              <a:rPr lang="en-GB" dirty="0"/>
              <a:t>Then generally low increases until 2022: between 0.5% and 3.1%</a:t>
            </a:r>
          </a:p>
          <a:p>
            <a:r>
              <a:rPr lang="en-GB" dirty="0"/>
              <a:t>Much higher in April 2023 and 2024 when inflation soared: 10.1% and 6.7%</a:t>
            </a:r>
          </a:p>
          <a:p>
            <a:endParaRPr lang="en-GB" dirty="0"/>
          </a:p>
        </p:txBody>
      </p:sp>
      <p:sp>
        <p:nvSpPr>
          <p:cNvPr id="4" name="Slide Number Placeholder 3">
            <a:extLst>
              <a:ext uri="{FF2B5EF4-FFF2-40B4-BE49-F238E27FC236}">
                <a16:creationId xmlns:a16="http://schemas.microsoft.com/office/drawing/2014/main" id="{9C840AC1-0645-6665-36B0-B8ADDB6D49A5}"/>
              </a:ext>
            </a:extLst>
          </p:cNvPr>
          <p:cNvSpPr>
            <a:spLocks noGrp="1"/>
          </p:cNvSpPr>
          <p:nvPr>
            <p:ph type="sldNum" sz="quarter" idx="5"/>
          </p:nvPr>
        </p:nvSpPr>
        <p:spPr/>
        <p:txBody>
          <a:bodyPr/>
          <a:lstStyle/>
          <a:p>
            <a:fld id="{31A0DC62-F792-419E-9599-454A67565114}" type="slidenum">
              <a:rPr lang="en-GB" smtClean="0"/>
              <a:t>7</a:t>
            </a:fld>
            <a:endParaRPr lang="en-GB"/>
          </a:p>
        </p:txBody>
      </p:sp>
    </p:spTree>
    <p:extLst>
      <p:ext uri="{BB962C8B-B14F-4D97-AF65-F5344CB8AC3E}">
        <p14:creationId xmlns:p14="http://schemas.microsoft.com/office/powerpoint/2010/main" val="13552926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806DA6-A6FA-2B21-BA11-2893A1230F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F48CD5-811C-164B-8D33-F515C44F95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6F6324-C8D7-DA11-7C52-868598E9BA2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2D98AF2-AA74-87F1-EF2C-141961DD7933}"/>
              </a:ext>
            </a:extLst>
          </p:cNvPr>
          <p:cNvSpPr>
            <a:spLocks noGrp="1"/>
          </p:cNvSpPr>
          <p:nvPr>
            <p:ph type="sldNum" sz="quarter" idx="5"/>
          </p:nvPr>
        </p:nvSpPr>
        <p:spPr/>
        <p:txBody>
          <a:bodyPr/>
          <a:lstStyle/>
          <a:p>
            <a:fld id="{31A0DC62-F792-419E-9599-454A67565114}" type="slidenum">
              <a:rPr lang="en-GB" smtClean="0"/>
              <a:t>8</a:t>
            </a:fld>
            <a:endParaRPr lang="en-GB"/>
          </a:p>
        </p:txBody>
      </p:sp>
    </p:spTree>
    <p:extLst>
      <p:ext uri="{BB962C8B-B14F-4D97-AF65-F5344CB8AC3E}">
        <p14:creationId xmlns:p14="http://schemas.microsoft.com/office/powerpoint/2010/main" val="26774103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74EDAA-01ED-0880-40B9-4FA1AEE3D1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7764A8-C7D3-F1F3-9BA1-CEA469455B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72185B-3C46-1840-C5BE-40F349AA6B17}"/>
              </a:ext>
            </a:extLst>
          </p:cNvPr>
          <p:cNvSpPr>
            <a:spLocks noGrp="1"/>
          </p:cNvSpPr>
          <p:nvPr>
            <p:ph type="body" idx="1"/>
          </p:nvPr>
        </p:nvSpPr>
        <p:spPr/>
        <p:txBody>
          <a:bodyPr/>
          <a:lstStyle/>
          <a:p>
            <a:r>
              <a:rPr lang="en-GB" dirty="0"/>
              <a:t>This example is based on 11.5 years in the career average scheme working full time</a:t>
            </a:r>
          </a:p>
          <a:p>
            <a:r>
              <a:rPr lang="en-GB" dirty="0"/>
              <a:t>Your pay will be different</a:t>
            </a:r>
          </a:p>
          <a:p>
            <a:r>
              <a:rPr lang="en-GB" dirty="0"/>
              <a:t>If you are part time, or joined the Scheme later, the figures may be lower.</a:t>
            </a:r>
          </a:p>
          <a:p>
            <a:endParaRPr lang="en-GB" dirty="0"/>
          </a:p>
        </p:txBody>
      </p:sp>
      <p:sp>
        <p:nvSpPr>
          <p:cNvPr id="4" name="Slide Number Placeholder 3">
            <a:extLst>
              <a:ext uri="{FF2B5EF4-FFF2-40B4-BE49-F238E27FC236}">
                <a16:creationId xmlns:a16="http://schemas.microsoft.com/office/drawing/2014/main" id="{9FA06EC1-1B6A-2E38-C94E-A9C4A4C0BB70}"/>
              </a:ext>
            </a:extLst>
          </p:cNvPr>
          <p:cNvSpPr>
            <a:spLocks noGrp="1"/>
          </p:cNvSpPr>
          <p:nvPr>
            <p:ph type="sldNum" sz="quarter" idx="5"/>
          </p:nvPr>
        </p:nvSpPr>
        <p:spPr/>
        <p:txBody>
          <a:bodyPr/>
          <a:lstStyle/>
          <a:p>
            <a:fld id="{31A0DC62-F792-419E-9599-454A67565114}" type="slidenum">
              <a:rPr lang="en-GB" smtClean="0"/>
              <a:t>9</a:t>
            </a:fld>
            <a:endParaRPr lang="en-GB"/>
          </a:p>
        </p:txBody>
      </p:sp>
    </p:spTree>
    <p:extLst>
      <p:ext uri="{BB962C8B-B14F-4D97-AF65-F5344CB8AC3E}">
        <p14:creationId xmlns:p14="http://schemas.microsoft.com/office/powerpoint/2010/main" val="37652986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60867-2F77-52C0-2CFE-881643CD05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A85A12-8167-8661-7E8A-F9B5115E8E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90D6D3-C49E-E432-D652-E1606DE630D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8727B78-D954-708F-7B37-8AC6A2A3B5E4}"/>
              </a:ext>
            </a:extLst>
          </p:cNvPr>
          <p:cNvSpPr>
            <a:spLocks noGrp="1"/>
          </p:cNvSpPr>
          <p:nvPr>
            <p:ph type="sldNum" sz="quarter" idx="5"/>
          </p:nvPr>
        </p:nvSpPr>
        <p:spPr/>
        <p:txBody>
          <a:bodyPr/>
          <a:lstStyle/>
          <a:p>
            <a:fld id="{31A0DC62-F792-419E-9599-454A67565114}" type="slidenum">
              <a:rPr lang="en-GB" smtClean="0"/>
              <a:t>10</a:t>
            </a:fld>
            <a:endParaRPr lang="en-GB"/>
          </a:p>
        </p:txBody>
      </p:sp>
    </p:spTree>
    <p:extLst>
      <p:ext uri="{BB962C8B-B14F-4D97-AF65-F5344CB8AC3E}">
        <p14:creationId xmlns:p14="http://schemas.microsoft.com/office/powerpoint/2010/main" val="32670658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7B279-0D69-4515-F4B1-A1A8F9659E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C2BCF7-8EF7-D00A-24DA-AA2FE620DB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5D2764-BB5C-71F1-E381-3C51604C9186}"/>
              </a:ext>
            </a:extLst>
          </p:cNvPr>
          <p:cNvSpPr>
            <a:spLocks noGrp="1"/>
          </p:cNvSpPr>
          <p:nvPr>
            <p:ph type="body" idx="1"/>
          </p:nvPr>
        </p:nvSpPr>
        <p:spPr/>
        <p:txBody>
          <a:bodyPr/>
          <a:lstStyle/>
          <a:p>
            <a:r>
              <a:rPr lang="en-GB" dirty="0"/>
              <a:t>If you joined the LGPS before 1 April 2015 and you haven’t had a break, you have some final salary benefits. </a:t>
            </a:r>
          </a:p>
          <a:p>
            <a:r>
              <a:rPr lang="en-GB" dirty="0"/>
              <a:t>You will also have final salary benefits if you had a break of less than five years and: </a:t>
            </a:r>
          </a:p>
          <a:p>
            <a:pPr marL="171450" indent="-171450">
              <a:buFontTx/>
              <a:buChar char="-"/>
            </a:pPr>
            <a:r>
              <a:rPr lang="en-GB" dirty="0"/>
              <a:t>combined your LGPS benefits or </a:t>
            </a:r>
          </a:p>
          <a:p>
            <a:pPr marL="171450" indent="-171450">
              <a:buFontTx/>
              <a:buChar char="-"/>
            </a:pPr>
            <a:r>
              <a:rPr lang="en-GB" dirty="0"/>
              <a:t>transferred in final salary benefits from a different public service pension scheme</a:t>
            </a:r>
          </a:p>
          <a:p>
            <a:endParaRPr lang="en-GB" dirty="0"/>
          </a:p>
        </p:txBody>
      </p:sp>
      <p:sp>
        <p:nvSpPr>
          <p:cNvPr id="4" name="Slide Number Placeholder 3">
            <a:extLst>
              <a:ext uri="{FF2B5EF4-FFF2-40B4-BE49-F238E27FC236}">
                <a16:creationId xmlns:a16="http://schemas.microsoft.com/office/drawing/2014/main" id="{68443FC7-5A81-57E4-8489-50C55F4CABA1}"/>
              </a:ext>
            </a:extLst>
          </p:cNvPr>
          <p:cNvSpPr>
            <a:spLocks noGrp="1"/>
          </p:cNvSpPr>
          <p:nvPr>
            <p:ph type="sldNum" sz="quarter" idx="5"/>
          </p:nvPr>
        </p:nvSpPr>
        <p:spPr/>
        <p:txBody>
          <a:bodyPr/>
          <a:lstStyle/>
          <a:p>
            <a:fld id="{31A0DC62-F792-419E-9599-454A67565114}" type="slidenum">
              <a:rPr lang="en-GB" smtClean="0"/>
              <a:t>11</a:t>
            </a:fld>
            <a:endParaRPr lang="en-GB"/>
          </a:p>
        </p:txBody>
      </p:sp>
    </p:spTree>
    <p:extLst>
      <p:ext uri="{BB962C8B-B14F-4D97-AF65-F5344CB8AC3E}">
        <p14:creationId xmlns:p14="http://schemas.microsoft.com/office/powerpoint/2010/main" val="3440362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5AC4F8-9C60-FE27-C09F-A57B569D51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50749C-4CF9-0A0E-2882-6279733ACF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171671-A526-1FB9-DE2F-BB0F318DB483}"/>
              </a:ext>
            </a:extLst>
          </p:cNvPr>
          <p:cNvSpPr>
            <a:spLocks noGrp="1"/>
          </p:cNvSpPr>
          <p:nvPr>
            <p:ph type="body" idx="1"/>
          </p:nvPr>
        </p:nvSpPr>
        <p:spPr/>
        <p:txBody>
          <a:bodyPr/>
          <a:lstStyle/>
          <a:p>
            <a:r>
              <a:rPr lang="en-GB" dirty="0"/>
              <a:t>How are your final salary benefits worked out? Based on:</a:t>
            </a:r>
          </a:p>
          <a:p>
            <a:r>
              <a:rPr lang="en-GB" dirty="0"/>
              <a:t>Pensionable service, which is scaled down for any period you worked part time</a:t>
            </a:r>
          </a:p>
          <a:p>
            <a:r>
              <a:rPr lang="en-GB" dirty="0"/>
              <a:t>How does your pension build up? Known as the accrual rate – changed in 2008</a:t>
            </a:r>
          </a:p>
          <a:p>
            <a:r>
              <a:rPr lang="en-GB" dirty="0"/>
              <a:t>Final pay – when you leave the LGPS</a:t>
            </a:r>
          </a:p>
          <a:p>
            <a:endParaRPr lang="en-GB" dirty="0"/>
          </a:p>
        </p:txBody>
      </p:sp>
      <p:sp>
        <p:nvSpPr>
          <p:cNvPr id="4" name="Slide Number Placeholder 3">
            <a:extLst>
              <a:ext uri="{FF2B5EF4-FFF2-40B4-BE49-F238E27FC236}">
                <a16:creationId xmlns:a16="http://schemas.microsoft.com/office/drawing/2014/main" id="{954651EE-BE39-900D-381B-0CBD53AC002C}"/>
              </a:ext>
            </a:extLst>
          </p:cNvPr>
          <p:cNvSpPr>
            <a:spLocks noGrp="1"/>
          </p:cNvSpPr>
          <p:nvPr>
            <p:ph type="sldNum" sz="quarter" idx="5"/>
          </p:nvPr>
        </p:nvSpPr>
        <p:spPr/>
        <p:txBody>
          <a:bodyPr/>
          <a:lstStyle/>
          <a:p>
            <a:fld id="{31A0DC62-F792-419E-9599-454A67565114}" type="slidenum">
              <a:rPr lang="en-GB" smtClean="0"/>
              <a:t>12</a:t>
            </a:fld>
            <a:endParaRPr lang="en-GB"/>
          </a:p>
        </p:txBody>
      </p:sp>
    </p:spTree>
    <p:extLst>
      <p:ext uri="{BB962C8B-B14F-4D97-AF65-F5344CB8AC3E}">
        <p14:creationId xmlns:p14="http://schemas.microsoft.com/office/powerpoint/2010/main" val="35471186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E4A83B-11C6-9154-3D50-F3329D1549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95D34B-7F3C-F6E2-ACB8-8B12959944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2A48B9-6E5D-5F94-F03D-0A1BF2512740}"/>
              </a:ext>
            </a:extLst>
          </p:cNvPr>
          <p:cNvSpPr>
            <a:spLocks noGrp="1"/>
          </p:cNvSpPr>
          <p:nvPr>
            <p:ph type="body" idx="1"/>
          </p:nvPr>
        </p:nvSpPr>
        <p:spPr/>
        <p:txBody>
          <a:bodyPr/>
          <a:lstStyle/>
          <a:p>
            <a:r>
              <a:rPr lang="en-GB" dirty="0"/>
              <a:t>Pensionable pay is generally pay that pension contributions are based on, but pay for non-contractual overtime is not included in final pay</a:t>
            </a:r>
          </a:p>
          <a:p>
            <a:endParaRPr lang="en-GB" dirty="0"/>
          </a:p>
        </p:txBody>
      </p:sp>
      <p:sp>
        <p:nvSpPr>
          <p:cNvPr id="4" name="Slide Number Placeholder 3">
            <a:extLst>
              <a:ext uri="{FF2B5EF4-FFF2-40B4-BE49-F238E27FC236}">
                <a16:creationId xmlns:a16="http://schemas.microsoft.com/office/drawing/2014/main" id="{3F845962-3A57-F800-34DA-4331CBB6A106}"/>
              </a:ext>
            </a:extLst>
          </p:cNvPr>
          <p:cNvSpPr>
            <a:spLocks noGrp="1"/>
          </p:cNvSpPr>
          <p:nvPr>
            <p:ph type="sldNum" sz="quarter" idx="5"/>
          </p:nvPr>
        </p:nvSpPr>
        <p:spPr/>
        <p:txBody>
          <a:bodyPr/>
          <a:lstStyle/>
          <a:p>
            <a:fld id="{31A0DC62-F792-419E-9599-454A67565114}" type="slidenum">
              <a:rPr lang="en-GB" smtClean="0"/>
              <a:t>13</a:t>
            </a:fld>
            <a:endParaRPr lang="en-GB"/>
          </a:p>
        </p:txBody>
      </p:sp>
    </p:spTree>
    <p:extLst>
      <p:ext uri="{BB962C8B-B14F-4D97-AF65-F5344CB8AC3E}">
        <p14:creationId xmlns:p14="http://schemas.microsoft.com/office/powerpoint/2010/main" val="25926284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25BCF5-ADD3-8B40-2653-AA9594DE44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18C879-965D-3069-FFF3-21FDD1DF07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B05A42-0DF9-BFC3-253E-9D8B857A84E6}"/>
              </a:ext>
            </a:extLst>
          </p:cNvPr>
          <p:cNvSpPr>
            <a:spLocks noGrp="1"/>
          </p:cNvSpPr>
          <p:nvPr>
            <p:ph type="body" idx="1"/>
          </p:nvPr>
        </p:nvSpPr>
        <p:spPr/>
        <p:txBody>
          <a:bodyPr/>
          <a:lstStyle/>
          <a:p>
            <a:r>
              <a:rPr lang="en-GB" dirty="0"/>
              <a:t>Returning to our example – assume the member first joined the LGPS in 1998</a:t>
            </a:r>
          </a:p>
          <a:p>
            <a:r>
              <a:rPr lang="en-GB" dirty="0"/>
              <a:t>They were in the Scheme for 11 years up to 31 March 2009</a:t>
            </a:r>
          </a:p>
          <a:p>
            <a:r>
              <a:rPr lang="en-GB" dirty="0"/>
              <a:t>And built up a pension and a lump sum based on 80ths of their final pay</a:t>
            </a:r>
          </a:p>
          <a:p>
            <a:r>
              <a:rPr lang="en-GB" dirty="0"/>
              <a:t>Simple calculation based on whole £s</a:t>
            </a:r>
          </a:p>
          <a:p>
            <a:endParaRPr lang="en-GB" dirty="0"/>
          </a:p>
        </p:txBody>
      </p:sp>
      <p:sp>
        <p:nvSpPr>
          <p:cNvPr id="4" name="Slide Number Placeholder 3">
            <a:extLst>
              <a:ext uri="{FF2B5EF4-FFF2-40B4-BE49-F238E27FC236}">
                <a16:creationId xmlns:a16="http://schemas.microsoft.com/office/drawing/2014/main" id="{F8CC9AAD-0006-EC92-0BB1-5304A1CA8FF3}"/>
              </a:ext>
            </a:extLst>
          </p:cNvPr>
          <p:cNvSpPr>
            <a:spLocks noGrp="1"/>
          </p:cNvSpPr>
          <p:nvPr>
            <p:ph type="sldNum" sz="quarter" idx="5"/>
          </p:nvPr>
        </p:nvSpPr>
        <p:spPr/>
        <p:txBody>
          <a:bodyPr/>
          <a:lstStyle/>
          <a:p>
            <a:fld id="{31A0DC62-F792-419E-9599-454A67565114}" type="slidenum">
              <a:rPr lang="en-GB" smtClean="0"/>
              <a:t>14</a:t>
            </a:fld>
            <a:endParaRPr lang="en-GB"/>
          </a:p>
        </p:txBody>
      </p:sp>
    </p:spTree>
    <p:extLst>
      <p:ext uri="{BB962C8B-B14F-4D97-AF65-F5344CB8AC3E}">
        <p14:creationId xmlns:p14="http://schemas.microsoft.com/office/powerpoint/2010/main" val="34154458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499AB-89DE-A929-6D68-17814A6B9B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1CEDE4-05A2-362E-DC87-C2D026ABAA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572AA8-D98C-9467-5CAE-ED57B9A5CAFD}"/>
              </a:ext>
            </a:extLst>
          </p:cNvPr>
          <p:cNvSpPr>
            <a:spLocks noGrp="1"/>
          </p:cNvSpPr>
          <p:nvPr>
            <p:ph type="body" idx="1"/>
          </p:nvPr>
        </p:nvSpPr>
        <p:spPr/>
        <p:txBody>
          <a:bodyPr/>
          <a:lstStyle/>
          <a:p>
            <a:r>
              <a:rPr lang="en-GB" dirty="0"/>
              <a:t>Then a further 6 years in the final salary scheme 1 April 2009 to 31 March 2015</a:t>
            </a:r>
          </a:p>
          <a:p>
            <a:r>
              <a:rPr lang="en-GB" dirty="0"/>
              <a:t>Built up a pension only of £3,500 a year</a:t>
            </a:r>
          </a:p>
          <a:p>
            <a:endParaRPr lang="en-GB" dirty="0"/>
          </a:p>
        </p:txBody>
      </p:sp>
      <p:sp>
        <p:nvSpPr>
          <p:cNvPr id="4" name="Slide Number Placeholder 3">
            <a:extLst>
              <a:ext uri="{FF2B5EF4-FFF2-40B4-BE49-F238E27FC236}">
                <a16:creationId xmlns:a16="http://schemas.microsoft.com/office/drawing/2014/main" id="{8C13CA51-1CEE-EC43-0808-ED5FEE2956F0}"/>
              </a:ext>
            </a:extLst>
          </p:cNvPr>
          <p:cNvSpPr>
            <a:spLocks noGrp="1"/>
          </p:cNvSpPr>
          <p:nvPr>
            <p:ph type="sldNum" sz="quarter" idx="5"/>
          </p:nvPr>
        </p:nvSpPr>
        <p:spPr/>
        <p:txBody>
          <a:bodyPr/>
          <a:lstStyle/>
          <a:p>
            <a:fld id="{31A0DC62-F792-419E-9599-454A67565114}" type="slidenum">
              <a:rPr lang="en-GB" smtClean="0"/>
              <a:t>15</a:t>
            </a:fld>
            <a:endParaRPr lang="en-GB"/>
          </a:p>
        </p:txBody>
      </p:sp>
    </p:spTree>
    <p:extLst>
      <p:ext uri="{BB962C8B-B14F-4D97-AF65-F5344CB8AC3E}">
        <p14:creationId xmlns:p14="http://schemas.microsoft.com/office/powerpoint/2010/main" val="19242118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453352-CF7A-5902-0163-898DD34E63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6B2F84-701C-3F58-B611-1D2EEFCC67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0D701D-BD42-94B1-A21C-8DAF627060F4}"/>
              </a:ext>
            </a:extLst>
          </p:cNvPr>
          <p:cNvSpPr>
            <a:spLocks noGrp="1"/>
          </p:cNvSpPr>
          <p:nvPr>
            <p:ph type="body" idx="1"/>
          </p:nvPr>
        </p:nvSpPr>
        <p:spPr/>
        <p:txBody>
          <a:bodyPr/>
          <a:lstStyle/>
          <a:p>
            <a:r>
              <a:rPr lang="en-GB" dirty="0"/>
              <a:t>Then add in the CARE pension we worked out earlier</a:t>
            </a:r>
          </a:p>
          <a:p>
            <a:r>
              <a:rPr lang="en-GB" dirty="0"/>
              <a:t>To get the total yearly pension £17,812</a:t>
            </a:r>
          </a:p>
          <a:p>
            <a:r>
              <a:rPr lang="en-GB" dirty="0"/>
              <a:t>And automatic lump sum of £14,438</a:t>
            </a:r>
          </a:p>
          <a:p>
            <a:r>
              <a:rPr lang="en-GB" dirty="0"/>
              <a:t>Remember – you only get an automatic lump sum if you joined the LGPS before 1 April 2009</a:t>
            </a:r>
          </a:p>
          <a:p>
            <a:r>
              <a:rPr lang="en-GB" dirty="0"/>
              <a:t>This example won’t be relevant to everyone. Some members will only have pension built up in the CARE scheme, </a:t>
            </a:r>
          </a:p>
          <a:p>
            <a:r>
              <a:rPr lang="en-GB" dirty="0"/>
              <a:t>Or a mixture of final salary and CARE benefits built up after 31 March 2009</a:t>
            </a:r>
          </a:p>
          <a:p>
            <a:endParaRPr lang="en-GB" dirty="0"/>
          </a:p>
        </p:txBody>
      </p:sp>
      <p:sp>
        <p:nvSpPr>
          <p:cNvPr id="4" name="Slide Number Placeholder 3">
            <a:extLst>
              <a:ext uri="{FF2B5EF4-FFF2-40B4-BE49-F238E27FC236}">
                <a16:creationId xmlns:a16="http://schemas.microsoft.com/office/drawing/2014/main" id="{61CB55D7-460E-23B9-935E-B0A0FE12F8A9}"/>
              </a:ext>
            </a:extLst>
          </p:cNvPr>
          <p:cNvSpPr>
            <a:spLocks noGrp="1"/>
          </p:cNvSpPr>
          <p:nvPr>
            <p:ph type="sldNum" sz="quarter" idx="5"/>
          </p:nvPr>
        </p:nvSpPr>
        <p:spPr/>
        <p:txBody>
          <a:bodyPr/>
          <a:lstStyle/>
          <a:p>
            <a:fld id="{31A0DC62-F792-419E-9599-454A67565114}" type="slidenum">
              <a:rPr lang="en-GB" smtClean="0"/>
              <a:t>16</a:t>
            </a:fld>
            <a:endParaRPr lang="en-GB"/>
          </a:p>
        </p:txBody>
      </p:sp>
    </p:spTree>
    <p:extLst>
      <p:ext uri="{BB962C8B-B14F-4D97-AF65-F5344CB8AC3E}">
        <p14:creationId xmlns:p14="http://schemas.microsoft.com/office/powerpoint/2010/main" val="23650732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91BBB7-AB03-BC9E-36FF-E1A67D8E12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6CFBCC-DD85-A267-653D-DC7E6EAF62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5DC6F4-0882-83B6-62F9-03E5FB8027A0}"/>
              </a:ext>
            </a:extLst>
          </p:cNvPr>
          <p:cNvSpPr>
            <a:spLocks noGrp="1"/>
          </p:cNvSpPr>
          <p:nvPr>
            <p:ph type="body" idx="1"/>
          </p:nvPr>
        </p:nvSpPr>
        <p:spPr/>
        <p:txBody>
          <a:bodyPr/>
          <a:lstStyle/>
          <a:p>
            <a:r>
              <a:rPr lang="en-GB" dirty="0"/>
              <a:t>Many members work part time and so the pension they build up will be lower than the figures in the example</a:t>
            </a:r>
          </a:p>
          <a:p>
            <a:r>
              <a:rPr lang="en-GB" dirty="0"/>
              <a:t>Very simple example – a member who has worked 50% of full time throughout their career.</a:t>
            </a:r>
          </a:p>
          <a:p>
            <a:endParaRPr lang="en-GB" dirty="0"/>
          </a:p>
        </p:txBody>
      </p:sp>
      <p:sp>
        <p:nvSpPr>
          <p:cNvPr id="4" name="Slide Number Placeholder 3">
            <a:extLst>
              <a:ext uri="{FF2B5EF4-FFF2-40B4-BE49-F238E27FC236}">
                <a16:creationId xmlns:a16="http://schemas.microsoft.com/office/drawing/2014/main" id="{3861673B-C42F-6960-DF85-9C2B03175C17}"/>
              </a:ext>
            </a:extLst>
          </p:cNvPr>
          <p:cNvSpPr>
            <a:spLocks noGrp="1"/>
          </p:cNvSpPr>
          <p:nvPr>
            <p:ph type="sldNum" sz="quarter" idx="5"/>
          </p:nvPr>
        </p:nvSpPr>
        <p:spPr/>
        <p:txBody>
          <a:bodyPr/>
          <a:lstStyle/>
          <a:p>
            <a:fld id="{31A0DC62-F792-419E-9599-454A67565114}" type="slidenum">
              <a:rPr lang="en-GB" smtClean="0"/>
              <a:t>17</a:t>
            </a:fld>
            <a:endParaRPr lang="en-GB"/>
          </a:p>
        </p:txBody>
      </p:sp>
    </p:spTree>
    <p:extLst>
      <p:ext uri="{BB962C8B-B14F-4D97-AF65-F5344CB8AC3E}">
        <p14:creationId xmlns:p14="http://schemas.microsoft.com/office/powerpoint/2010/main" val="35482835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06168E-B265-D0EE-DB5B-B891162107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7924AC-5B13-094E-3115-83FB5724EF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841212-7204-58AE-A982-01836CC90243}"/>
              </a:ext>
            </a:extLst>
          </p:cNvPr>
          <p:cNvSpPr>
            <a:spLocks noGrp="1"/>
          </p:cNvSpPr>
          <p:nvPr>
            <p:ph type="body" idx="1"/>
          </p:nvPr>
        </p:nvSpPr>
        <p:spPr/>
        <p:txBody>
          <a:bodyPr/>
          <a:lstStyle/>
          <a:p>
            <a:r>
              <a:rPr lang="en-GB" dirty="0"/>
              <a:t>If a member is part time, they will build up a smaller pension and lump sum than if they were full time in the same job. </a:t>
            </a:r>
          </a:p>
          <a:p>
            <a:r>
              <a:rPr lang="en-GB" dirty="0"/>
              <a:t>In this example, the pension and lump sum are half the value for the full time member from the first example, because the member worked 50% of full time throughout</a:t>
            </a:r>
          </a:p>
          <a:p>
            <a:endParaRPr lang="en-GB" dirty="0"/>
          </a:p>
        </p:txBody>
      </p:sp>
      <p:sp>
        <p:nvSpPr>
          <p:cNvPr id="4" name="Slide Number Placeholder 3">
            <a:extLst>
              <a:ext uri="{FF2B5EF4-FFF2-40B4-BE49-F238E27FC236}">
                <a16:creationId xmlns:a16="http://schemas.microsoft.com/office/drawing/2014/main" id="{09EE85E5-CC51-3CF8-DF59-C7B5CC58196A}"/>
              </a:ext>
            </a:extLst>
          </p:cNvPr>
          <p:cNvSpPr>
            <a:spLocks noGrp="1"/>
          </p:cNvSpPr>
          <p:nvPr>
            <p:ph type="sldNum" sz="quarter" idx="5"/>
          </p:nvPr>
        </p:nvSpPr>
        <p:spPr/>
        <p:txBody>
          <a:bodyPr/>
          <a:lstStyle/>
          <a:p>
            <a:fld id="{31A0DC62-F792-419E-9599-454A67565114}" type="slidenum">
              <a:rPr lang="en-GB" smtClean="0"/>
              <a:t>18</a:t>
            </a:fld>
            <a:endParaRPr lang="en-GB"/>
          </a:p>
        </p:txBody>
      </p:sp>
    </p:spTree>
    <p:extLst>
      <p:ext uri="{BB962C8B-B14F-4D97-AF65-F5344CB8AC3E}">
        <p14:creationId xmlns:p14="http://schemas.microsoft.com/office/powerpoint/2010/main" val="40026002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BB990-BEEA-A354-C120-A3C59F5480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3F5288-4F44-9BBA-25A3-2E9AA88BE1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95C0A8-0BEB-F9CB-D7EA-38434865E27E}"/>
              </a:ext>
            </a:extLst>
          </p:cNvPr>
          <p:cNvSpPr>
            <a:spLocks noGrp="1"/>
          </p:cNvSpPr>
          <p:nvPr>
            <p:ph type="body" idx="1"/>
          </p:nvPr>
        </p:nvSpPr>
        <p:spPr/>
        <p:txBody>
          <a:bodyPr/>
          <a:lstStyle/>
          <a:p>
            <a:r>
              <a:rPr lang="en-GB" dirty="0"/>
              <a:t>We have looked at the basics of how your pension and any automatic lump sum are worked out. </a:t>
            </a:r>
          </a:p>
          <a:p>
            <a:r>
              <a:rPr lang="en-GB" dirty="0"/>
              <a:t>But what is actually paid depends on your age when you take your pension and the reason for your retirement</a:t>
            </a:r>
          </a:p>
          <a:p>
            <a:r>
              <a:rPr lang="en-GB" dirty="0"/>
              <a:t>You can also choose to swap pension for lump sum</a:t>
            </a:r>
          </a:p>
          <a:p>
            <a:r>
              <a:rPr lang="en-GB" dirty="0"/>
              <a:t>How do these affect your pension?</a:t>
            </a:r>
          </a:p>
          <a:p>
            <a:endParaRPr lang="en-GB" dirty="0"/>
          </a:p>
        </p:txBody>
      </p:sp>
      <p:sp>
        <p:nvSpPr>
          <p:cNvPr id="4" name="Slide Number Placeholder 3">
            <a:extLst>
              <a:ext uri="{FF2B5EF4-FFF2-40B4-BE49-F238E27FC236}">
                <a16:creationId xmlns:a16="http://schemas.microsoft.com/office/drawing/2014/main" id="{E60CDF0D-232B-50CD-9474-99810382F50B}"/>
              </a:ext>
            </a:extLst>
          </p:cNvPr>
          <p:cNvSpPr>
            <a:spLocks noGrp="1"/>
          </p:cNvSpPr>
          <p:nvPr>
            <p:ph type="sldNum" sz="quarter" idx="5"/>
          </p:nvPr>
        </p:nvSpPr>
        <p:spPr/>
        <p:txBody>
          <a:bodyPr/>
          <a:lstStyle/>
          <a:p>
            <a:fld id="{31A0DC62-F792-419E-9599-454A67565114}" type="slidenum">
              <a:rPr lang="en-GB" smtClean="0"/>
              <a:t>19</a:t>
            </a:fld>
            <a:endParaRPr lang="en-GB"/>
          </a:p>
        </p:txBody>
      </p:sp>
    </p:spTree>
    <p:extLst>
      <p:ext uri="{BB962C8B-B14F-4D97-AF65-F5344CB8AC3E}">
        <p14:creationId xmlns:p14="http://schemas.microsoft.com/office/powerpoint/2010/main" val="33686198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D471D-B7F3-396B-F410-A9E1DEB637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D94E44-E876-05E9-16DB-099CC625C3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99F041-F9A8-86B7-AE17-E7251F1A8DB5}"/>
              </a:ext>
            </a:extLst>
          </p:cNvPr>
          <p:cNvSpPr>
            <a:spLocks noGrp="1"/>
          </p:cNvSpPr>
          <p:nvPr>
            <p:ph type="body" idx="1"/>
          </p:nvPr>
        </p:nvSpPr>
        <p:spPr/>
        <p:txBody>
          <a:bodyPr/>
          <a:lstStyle/>
          <a:p>
            <a:r>
              <a:rPr lang="en-GB" dirty="0"/>
              <a:t>Your normal pension age (NPA) is your state pension age. If you retire at NPA, there will be no adjustment to your LGPS CARE pension</a:t>
            </a:r>
          </a:p>
          <a:p>
            <a:r>
              <a:rPr lang="en-GB" dirty="0"/>
              <a:t>If you retire later than that, your pension will be increased because it will be paid for a shorter time</a:t>
            </a:r>
          </a:p>
          <a:p>
            <a:r>
              <a:rPr lang="en-GB" dirty="0"/>
              <a:t>If you retire earlier, your pension will be reduced. You cannot take your LGPS pension before your Normal Minimum Pension Age (NMPA)</a:t>
            </a:r>
          </a:p>
          <a:p>
            <a:r>
              <a:rPr lang="en-GB" dirty="0"/>
              <a:t>NMPA is currently age 55</a:t>
            </a:r>
          </a:p>
          <a:p>
            <a:r>
              <a:rPr lang="en-GB" dirty="0"/>
              <a:t>NMPA will increase to 57 in April 2028</a:t>
            </a:r>
          </a:p>
          <a:p>
            <a:r>
              <a:rPr lang="en-GB" dirty="0"/>
              <a:t>If you joined the LGPS after 3 November 2021, from April 2028 you will have to wait until you are 57</a:t>
            </a:r>
          </a:p>
          <a:p>
            <a:r>
              <a:rPr lang="en-GB" dirty="0"/>
              <a:t>If you joined the LGPS before 4 November 2021, you could be protected from this change. The LGPS rules will have to be changed. The Government could choose to introduce protections allowing those who joined the scheme earlier to take their pension from age 55</a:t>
            </a:r>
          </a:p>
          <a:p>
            <a:r>
              <a:rPr lang="en-GB" dirty="0"/>
              <a:t>This change will not affect ill health retirements</a:t>
            </a:r>
          </a:p>
          <a:p>
            <a:endParaRPr lang="en-GB" dirty="0"/>
          </a:p>
          <a:p>
            <a:endParaRPr lang="en-GB" dirty="0"/>
          </a:p>
        </p:txBody>
      </p:sp>
      <p:sp>
        <p:nvSpPr>
          <p:cNvPr id="4" name="Slide Number Placeholder 3">
            <a:extLst>
              <a:ext uri="{FF2B5EF4-FFF2-40B4-BE49-F238E27FC236}">
                <a16:creationId xmlns:a16="http://schemas.microsoft.com/office/drawing/2014/main" id="{A5C1CBAF-6737-8284-F430-6EE698656FC0}"/>
              </a:ext>
            </a:extLst>
          </p:cNvPr>
          <p:cNvSpPr>
            <a:spLocks noGrp="1"/>
          </p:cNvSpPr>
          <p:nvPr>
            <p:ph type="sldNum" sz="quarter" idx="5"/>
          </p:nvPr>
        </p:nvSpPr>
        <p:spPr/>
        <p:txBody>
          <a:bodyPr/>
          <a:lstStyle/>
          <a:p>
            <a:fld id="{31A0DC62-F792-419E-9599-454A67565114}" type="slidenum">
              <a:rPr lang="en-GB" smtClean="0"/>
              <a:t>20</a:t>
            </a:fld>
            <a:endParaRPr lang="en-GB"/>
          </a:p>
        </p:txBody>
      </p:sp>
    </p:spTree>
    <p:extLst>
      <p:ext uri="{BB962C8B-B14F-4D97-AF65-F5344CB8AC3E}">
        <p14:creationId xmlns:p14="http://schemas.microsoft.com/office/powerpoint/2010/main" val="2718698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0FA668-B3D8-0955-0F86-2B8324F831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0D7CD8-454F-8568-6984-93A8D7B261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A6F101-24DD-DBFE-B10F-1607DB5502CD}"/>
              </a:ext>
            </a:extLst>
          </p:cNvPr>
          <p:cNvSpPr>
            <a:spLocks noGrp="1"/>
          </p:cNvSpPr>
          <p:nvPr>
            <p:ph type="body" idx="1"/>
          </p:nvPr>
        </p:nvSpPr>
        <p:spPr/>
        <p:txBody>
          <a:bodyPr/>
          <a:lstStyle/>
          <a:p>
            <a:pPr algn="l">
              <a:spcBef>
                <a:spcPts val="750"/>
              </a:spcBef>
              <a:spcAft>
                <a:spcPts val="1125"/>
              </a:spcAft>
              <a:buNone/>
            </a:pPr>
            <a:r>
              <a:rPr lang="en-GB" b="0" dirty="0"/>
              <a:t>Once you have left your job, you can take your LGPS pension at any time between age 55 (increasing to 57 in 2028) and 75</a:t>
            </a:r>
          </a:p>
          <a:p>
            <a:pPr algn="l">
              <a:spcBef>
                <a:spcPts val="750"/>
              </a:spcBef>
              <a:spcAft>
                <a:spcPts val="1125"/>
              </a:spcAft>
              <a:buNone/>
            </a:pPr>
            <a:r>
              <a:rPr lang="en-GB" b="0" dirty="0"/>
              <a:t>If you stay in your job after age 75, you have to take your pension from age 75</a:t>
            </a:r>
          </a:p>
          <a:p>
            <a:pPr algn="l">
              <a:spcBef>
                <a:spcPts val="750"/>
              </a:spcBef>
              <a:spcAft>
                <a:spcPts val="1125"/>
              </a:spcAft>
              <a:buNone/>
            </a:pPr>
            <a:r>
              <a:rPr lang="en-GB" b="1" dirty="0"/>
              <a:t>Flexible retirement</a:t>
            </a:r>
            <a:br>
              <a:rPr lang="en-GB" dirty="0"/>
            </a:br>
            <a:r>
              <a:rPr lang="en-GB" dirty="0"/>
              <a:t>I</a:t>
            </a:r>
            <a:r>
              <a:rPr lang="en-GB" b="0" i="0" dirty="0">
                <a:solidFill>
                  <a:srgbClr val="000000"/>
                </a:solidFill>
                <a:effectLst/>
                <a:latin typeface="Outfit"/>
              </a:rPr>
              <a:t>f your employer allows it, you can reduce your hours and/or your pay grade from age 55 and take some or all of your pension while continuing to work.</a:t>
            </a:r>
          </a:p>
          <a:p>
            <a:pPr algn="l">
              <a:spcBef>
                <a:spcPts val="750"/>
              </a:spcBef>
              <a:spcAft>
                <a:spcPts val="1125"/>
              </a:spcAft>
            </a:pPr>
            <a:r>
              <a:rPr lang="en-GB" b="0" i="0" dirty="0">
                <a:solidFill>
                  <a:srgbClr val="000000"/>
                </a:solidFill>
                <a:effectLst/>
                <a:latin typeface="Outfit"/>
              </a:rPr>
              <a:t>If you retire flexibly before your normal pension age your benefits may be reduced. You should ask your employer what their flexible retirement policy is if you are interested in flexibly retiring. </a:t>
            </a:r>
          </a:p>
          <a:p>
            <a:pPr algn="l">
              <a:spcBef>
                <a:spcPts val="750"/>
              </a:spcBef>
              <a:spcAft>
                <a:spcPts val="1125"/>
              </a:spcAft>
            </a:pPr>
            <a:r>
              <a:rPr lang="en-GB" b="1" i="0" dirty="0">
                <a:solidFill>
                  <a:srgbClr val="000000"/>
                </a:solidFill>
                <a:effectLst/>
                <a:latin typeface="Outfit"/>
              </a:rPr>
              <a:t>Redundancy/efficiency retirement</a:t>
            </a:r>
          </a:p>
          <a:p>
            <a:pPr algn="l">
              <a:spcBef>
                <a:spcPts val="750"/>
              </a:spcBef>
              <a:spcAft>
                <a:spcPts val="1125"/>
              </a:spcAft>
            </a:pPr>
            <a:r>
              <a:rPr lang="en-GB" b="0" i="0" dirty="0">
                <a:solidFill>
                  <a:srgbClr val="000000"/>
                </a:solidFill>
                <a:effectLst/>
                <a:latin typeface="Outfit"/>
              </a:rPr>
              <a:t>If you are made redundant or retired on the grounds of business efficiency when you are over 55, your LGPS pension must be paid straight away. If you are under your Normal Pension Age, your pension is not reduced for early payment</a:t>
            </a:r>
          </a:p>
          <a:p>
            <a:pPr algn="l">
              <a:spcBef>
                <a:spcPts val="750"/>
              </a:spcBef>
              <a:spcAft>
                <a:spcPts val="1125"/>
              </a:spcAft>
            </a:pPr>
            <a:r>
              <a:rPr lang="en-GB" b="1" i="0" dirty="0">
                <a:solidFill>
                  <a:srgbClr val="000000"/>
                </a:solidFill>
                <a:effectLst/>
                <a:latin typeface="Outfit"/>
              </a:rPr>
              <a:t>Ill health retirement before NPA</a:t>
            </a:r>
          </a:p>
          <a:p>
            <a:pPr algn="l">
              <a:spcBef>
                <a:spcPts val="750"/>
              </a:spcBef>
              <a:spcAft>
                <a:spcPts val="1125"/>
              </a:spcAft>
            </a:pPr>
            <a:r>
              <a:rPr lang="en-GB" b="0" i="0" dirty="0">
                <a:solidFill>
                  <a:srgbClr val="000000"/>
                </a:solidFill>
                <a:effectLst/>
                <a:latin typeface="Outfit"/>
              </a:rPr>
              <a:t>No early payment reduction. Your pension will be increased. How much it increases depends on whether you are likely to be able to return to work before your NPA</a:t>
            </a:r>
          </a:p>
        </p:txBody>
      </p:sp>
      <p:sp>
        <p:nvSpPr>
          <p:cNvPr id="4" name="Slide Number Placeholder 3">
            <a:extLst>
              <a:ext uri="{FF2B5EF4-FFF2-40B4-BE49-F238E27FC236}">
                <a16:creationId xmlns:a16="http://schemas.microsoft.com/office/drawing/2014/main" id="{908222ED-023D-FFEE-D18B-79D0E21E165A}"/>
              </a:ext>
            </a:extLst>
          </p:cNvPr>
          <p:cNvSpPr>
            <a:spLocks noGrp="1"/>
          </p:cNvSpPr>
          <p:nvPr>
            <p:ph type="sldNum" sz="quarter" idx="5"/>
          </p:nvPr>
        </p:nvSpPr>
        <p:spPr/>
        <p:txBody>
          <a:bodyPr/>
          <a:lstStyle/>
          <a:p>
            <a:fld id="{31A0DC62-F792-419E-9599-454A67565114}" type="slidenum">
              <a:rPr lang="en-GB" smtClean="0"/>
              <a:t>21</a:t>
            </a:fld>
            <a:endParaRPr lang="en-GB"/>
          </a:p>
        </p:txBody>
      </p:sp>
    </p:spTree>
    <p:extLst>
      <p:ext uri="{BB962C8B-B14F-4D97-AF65-F5344CB8AC3E}">
        <p14:creationId xmlns:p14="http://schemas.microsoft.com/office/powerpoint/2010/main" val="22457146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8B6608-5FE3-E5E7-726E-22FB5AAA48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23B824-4808-3627-1397-13F1685F80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7234A9-EBBB-D0D0-773D-502A07314AE8}"/>
              </a:ext>
            </a:extLst>
          </p:cNvPr>
          <p:cNvSpPr>
            <a:spLocks noGrp="1"/>
          </p:cNvSpPr>
          <p:nvPr>
            <p:ph type="body" idx="1"/>
          </p:nvPr>
        </p:nvSpPr>
        <p:spPr/>
        <p:txBody>
          <a:bodyPr/>
          <a:lstStyle/>
          <a:p>
            <a:r>
              <a:rPr lang="en-GB" dirty="0"/>
              <a:t>These are the current reductions that apply if you take your pension before your NPA</a:t>
            </a:r>
          </a:p>
          <a:p>
            <a:r>
              <a:rPr lang="en-GB" dirty="0"/>
              <a:t>The reduction is based on the exact number of years and days between the date you take your pension and your NPA</a:t>
            </a:r>
          </a:p>
          <a:p>
            <a:r>
              <a:rPr lang="en-GB" dirty="0"/>
              <a:t>Complicated - different parts of your benefits have different NPAs </a:t>
            </a:r>
          </a:p>
          <a:p>
            <a:r>
              <a:rPr lang="en-GB" dirty="0"/>
              <a:t>CARE pension – NPA = State pension age</a:t>
            </a:r>
          </a:p>
          <a:p>
            <a:r>
              <a:rPr lang="en-GB" dirty="0"/>
              <a:t>Final salary benefits – NPA = 65, generally but…</a:t>
            </a:r>
          </a:p>
          <a:p>
            <a:r>
              <a:rPr lang="en-GB" dirty="0"/>
              <a:t>A lower reduction will apply to benefits built up before 1 April 2008 if you are protected by the 85-year rule.</a:t>
            </a:r>
          </a:p>
          <a:p>
            <a:endParaRPr lang="en-GB" dirty="0"/>
          </a:p>
        </p:txBody>
      </p:sp>
      <p:sp>
        <p:nvSpPr>
          <p:cNvPr id="4" name="Slide Number Placeholder 3">
            <a:extLst>
              <a:ext uri="{FF2B5EF4-FFF2-40B4-BE49-F238E27FC236}">
                <a16:creationId xmlns:a16="http://schemas.microsoft.com/office/drawing/2014/main" id="{7CD5B042-96AE-2580-E17E-5D47709F8F95}"/>
              </a:ext>
            </a:extLst>
          </p:cNvPr>
          <p:cNvSpPr>
            <a:spLocks noGrp="1"/>
          </p:cNvSpPr>
          <p:nvPr>
            <p:ph type="sldNum" sz="quarter" idx="5"/>
          </p:nvPr>
        </p:nvSpPr>
        <p:spPr/>
        <p:txBody>
          <a:bodyPr/>
          <a:lstStyle/>
          <a:p>
            <a:fld id="{31A0DC62-F792-419E-9599-454A67565114}" type="slidenum">
              <a:rPr lang="en-GB" smtClean="0"/>
              <a:t>22</a:t>
            </a:fld>
            <a:endParaRPr lang="en-GB"/>
          </a:p>
        </p:txBody>
      </p:sp>
    </p:spTree>
    <p:extLst>
      <p:ext uri="{BB962C8B-B14F-4D97-AF65-F5344CB8AC3E}">
        <p14:creationId xmlns:p14="http://schemas.microsoft.com/office/powerpoint/2010/main" val="13593137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CCB26-AFDC-C58A-8495-4AF13BF209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73A058-B1D9-60E4-18A9-AD52E3ADD5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694923-2E84-7D40-5663-889F81A127A0}"/>
              </a:ext>
            </a:extLst>
          </p:cNvPr>
          <p:cNvSpPr>
            <a:spLocks noGrp="1"/>
          </p:cNvSpPr>
          <p:nvPr>
            <p:ph type="body" idx="1"/>
          </p:nvPr>
        </p:nvSpPr>
        <p:spPr/>
        <p:txBody>
          <a:bodyPr/>
          <a:lstStyle/>
          <a:p>
            <a:r>
              <a:rPr lang="en-GB" dirty="0"/>
              <a:t>The 85-year rule only protects members who retire before age 65</a:t>
            </a:r>
          </a:p>
          <a:p>
            <a:r>
              <a:rPr lang="en-GB" dirty="0"/>
              <a:t>Only benefits built up before 1 April 2008 are protected by the 85-year rule</a:t>
            </a:r>
          </a:p>
          <a:p>
            <a:r>
              <a:rPr lang="en-GB" dirty="0"/>
              <a:t>(Different rules applied in the past, but members who were protected by them are all over age 65, so they are no longer relevant)</a:t>
            </a:r>
          </a:p>
          <a:p>
            <a:r>
              <a:rPr lang="en-GB" dirty="0"/>
              <a:t>The 85-year rule only automatically applies in full if you retire between 60 and 65 – different rules apply on flexible retirement.</a:t>
            </a:r>
          </a:p>
          <a:p>
            <a:r>
              <a:rPr lang="en-GB" dirty="0"/>
              <a:t>Age and service in full years are used to work out if a member is protected. </a:t>
            </a:r>
          </a:p>
          <a:p>
            <a:r>
              <a:rPr lang="en-GB" dirty="0"/>
              <a:t>Calendar length of membership is used. It is not scaled down for members who worked part time.</a:t>
            </a:r>
          </a:p>
          <a:p>
            <a:endParaRPr lang="en-GB" dirty="0"/>
          </a:p>
        </p:txBody>
      </p:sp>
      <p:sp>
        <p:nvSpPr>
          <p:cNvPr id="4" name="Slide Number Placeholder 3">
            <a:extLst>
              <a:ext uri="{FF2B5EF4-FFF2-40B4-BE49-F238E27FC236}">
                <a16:creationId xmlns:a16="http://schemas.microsoft.com/office/drawing/2014/main" id="{D3A5F199-F982-094F-2336-8E6C9BF80FE7}"/>
              </a:ext>
            </a:extLst>
          </p:cNvPr>
          <p:cNvSpPr>
            <a:spLocks noGrp="1"/>
          </p:cNvSpPr>
          <p:nvPr>
            <p:ph type="sldNum" sz="quarter" idx="5"/>
          </p:nvPr>
        </p:nvSpPr>
        <p:spPr/>
        <p:txBody>
          <a:bodyPr/>
          <a:lstStyle/>
          <a:p>
            <a:fld id="{31A0DC62-F792-419E-9599-454A67565114}" type="slidenum">
              <a:rPr lang="en-GB" smtClean="0"/>
              <a:t>23</a:t>
            </a:fld>
            <a:endParaRPr lang="en-GB"/>
          </a:p>
        </p:txBody>
      </p:sp>
    </p:spTree>
    <p:extLst>
      <p:ext uri="{BB962C8B-B14F-4D97-AF65-F5344CB8AC3E}">
        <p14:creationId xmlns:p14="http://schemas.microsoft.com/office/powerpoint/2010/main" val="4260442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9225D-7B9F-AD18-A4B9-9FE42F2B6E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8F649E-5658-7F5F-6789-D78C625EC7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908E08-86C8-C4CA-C49B-8F3343939B82}"/>
              </a:ext>
            </a:extLst>
          </p:cNvPr>
          <p:cNvSpPr>
            <a:spLocks noGrp="1"/>
          </p:cNvSpPr>
          <p:nvPr>
            <p:ph type="body" idx="1"/>
          </p:nvPr>
        </p:nvSpPr>
        <p:spPr/>
        <p:txBody>
          <a:bodyPr/>
          <a:lstStyle/>
          <a:p>
            <a:r>
              <a:rPr lang="en-GB" dirty="0"/>
              <a:t>How many people plan to retire on their State Pension age? In practice, people will retire at different ages.</a:t>
            </a:r>
          </a:p>
          <a:p>
            <a:r>
              <a:rPr lang="en-GB" dirty="0"/>
              <a:t>The figures are based on retirement in 2026. The example members have different NPAs based on their age.</a:t>
            </a:r>
          </a:p>
          <a:p>
            <a:r>
              <a:rPr lang="en-GB" dirty="0"/>
              <a:t>Using the figures from the full time example earlier, let’s look at the impact of early or late retirement</a:t>
            </a:r>
          </a:p>
          <a:p>
            <a:r>
              <a:rPr lang="en-GB" dirty="0"/>
              <a:t>Starting with redundancy at any time between age 55 and 65 – these are the figures we saw earlier. There is no reduction for early retirement when a member retires early due to redundancy</a:t>
            </a:r>
          </a:p>
          <a:p>
            <a:r>
              <a:rPr lang="en-GB" dirty="0"/>
              <a:t>Using these as the starting point, the table shows the results for members who retired on 30 September 2026</a:t>
            </a:r>
          </a:p>
          <a:p>
            <a:r>
              <a:rPr lang="en-GB" dirty="0"/>
              <a:t>ER at 58 – pension and lump sum reduced</a:t>
            </a:r>
          </a:p>
          <a:p>
            <a:r>
              <a:rPr lang="en-GB" dirty="0"/>
              <a:t>ER at 63 – pension reduced, but no reduction to the lump sum because it is protected by the 85-year rule</a:t>
            </a:r>
          </a:p>
          <a:p>
            <a:r>
              <a:rPr lang="en-GB" dirty="0"/>
              <a:t>At NPA – increase to the final salary part of the pension because it was payable in full from 65, and a small increase to the lump sum</a:t>
            </a:r>
          </a:p>
          <a:p>
            <a:r>
              <a:rPr lang="en-GB" dirty="0"/>
              <a:t>At 70 – increase to both the pension and the lump sum</a:t>
            </a:r>
          </a:p>
          <a:p>
            <a:endParaRPr lang="en-GB" dirty="0"/>
          </a:p>
        </p:txBody>
      </p:sp>
      <p:sp>
        <p:nvSpPr>
          <p:cNvPr id="4" name="Slide Number Placeholder 3">
            <a:extLst>
              <a:ext uri="{FF2B5EF4-FFF2-40B4-BE49-F238E27FC236}">
                <a16:creationId xmlns:a16="http://schemas.microsoft.com/office/drawing/2014/main" id="{DC43CF88-9084-B20E-70F6-CD19A6B730AF}"/>
              </a:ext>
            </a:extLst>
          </p:cNvPr>
          <p:cNvSpPr>
            <a:spLocks noGrp="1"/>
          </p:cNvSpPr>
          <p:nvPr>
            <p:ph type="sldNum" sz="quarter" idx="5"/>
          </p:nvPr>
        </p:nvSpPr>
        <p:spPr/>
        <p:txBody>
          <a:bodyPr/>
          <a:lstStyle/>
          <a:p>
            <a:fld id="{31A0DC62-F792-419E-9599-454A67565114}" type="slidenum">
              <a:rPr lang="en-GB" smtClean="0"/>
              <a:t>24</a:t>
            </a:fld>
            <a:endParaRPr lang="en-GB"/>
          </a:p>
        </p:txBody>
      </p:sp>
    </p:spTree>
    <p:extLst>
      <p:ext uri="{BB962C8B-B14F-4D97-AF65-F5344CB8AC3E}">
        <p14:creationId xmlns:p14="http://schemas.microsoft.com/office/powerpoint/2010/main" val="39370754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00F5F-083C-5A4C-FC73-FBB7C2EBAC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6A444F-6FF5-A720-BA8B-BDED270368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B0A01C-E0C4-45AD-27C9-934440CD67F0}"/>
              </a:ext>
            </a:extLst>
          </p:cNvPr>
          <p:cNvSpPr>
            <a:spLocks noGrp="1"/>
          </p:cNvSpPr>
          <p:nvPr>
            <p:ph type="body" idx="1"/>
          </p:nvPr>
        </p:nvSpPr>
        <p:spPr/>
        <p:txBody>
          <a:bodyPr/>
          <a:lstStyle/>
          <a:p>
            <a:r>
              <a:rPr lang="en-GB" dirty="0"/>
              <a:t>The lump sum is paid tax-free to most members. </a:t>
            </a:r>
          </a:p>
          <a:p>
            <a:r>
              <a:rPr lang="en-GB" dirty="0"/>
              <a:t>Members taking a very large lump sum – over £268,275 – may have to pay extra tax</a:t>
            </a:r>
          </a:p>
          <a:p>
            <a:r>
              <a:rPr lang="en-GB" dirty="0"/>
              <a:t>The limit is lower if you have already been paid a lump sum or pension</a:t>
            </a:r>
          </a:p>
          <a:p>
            <a:r>
              <a:rPr lang="en-GB" dirty="0"/>
              <a:t>The limit could be higher if you applied for protection from the lifetime allowance.</a:t>
            </a:r>
          </a:p>
          <a:p>
            <a:endParaRPr lang="en-GB" dirty="0"/>
          </a:p>
        </p:txBody>
      </p:sp>
      <p:sp>
        <p:nvSpPr>
          <p:cNvPr id="4" name="Slide Number Placeholder 3">
            <a:extLst>
              <a:ext uri="{FF2B5EF4-FFF2-40B4-BE49-F238E27FC236}">
                <a16:creationId xmlns:a16="http://schemas.microsoft.com/office/drawing/2014/main" id="{FFACC612-C790-7A2D-D6AC-BA2E8E65478F}"/>
              </a:ext>
            </a:extLst>
          </p:cNvPr>
          <p:cNvSpPr>
            <a:spLocks noGrp="1"/>
          </p:cNvSpPr>
          <p:nvPr>
            <p:ph type="sldNum" sz="quarter" idx="5"/>
          </p:nvPr>
        </p:nvSpPr>
        <p:spPr/>
        <p:txBody>
          <a:bodyPr/>
          <a:lstStyle/>
          <a:p>
            <a:fld id="{31A0DC62-F792-419E-9599-454A67565114}" type="slidenum">
              <a:rPr lang="en-GB" smtClean="0"/>
              <a:t>25</a:t>
            </a:fld>
            <a:endParaRPr lang="en-GB"/>
          </a:p>
        </p:txBody>
      </p:sp>
    </p:spTree>
    <p:extLst>
      <p:ext uri="{BB962C8B-B14F-4D97-AF65-F5344CB8AC3E}">
        <p14:creationId xmlns:p14="http://schemas.microsoft.com/office/powerpoint/2010/main" val="11146148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1EA661-29EC-3E3D-E1EC-E5620BCDA2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B8400D-4DF5-9D2C-FB9C-998CFEF633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AC69FA-339B-326A-046E-EE515281ADEC}"/>
              </a:ext>
            </a:extLst>
          </p:cNvPr>
          <p:cNvSpPr>
            <a:spLocks noGrp="1"/>
          </p:cNvSpPr>
          <p:nvPr>
            <p:ph type="body" idx="1"/>
          </p:nvPr>
        </p:nvSpPr>
        <p:spPr/>
        <p:txBody>
          <a:bodyPr/>
          <a:lstStyle/>
          <a:p>
            <a:r>
              <a:rPr lang="en-GB" dirty="0"/>
              <a:t>Going back to our earlier example</a:t>
            </a:r>
          </a:p>
          <a:p>
            <a:r>
              <a:rPr lang="en-GB" dirty="0"/>
              <a:t>This member joined the LGPS before 1 April 2009 and so they have an automatic lump sum of £14,438. </a:t>
            </a:r>
          </a:p>
          <a:p>
            <a:r>
              <a:rPr lang="en-GB" dirty="0"/>
              <a:t>They must take a lump sum of at least this amount, you can’t give up lump sum to increase your pension.</a:t>
            </a:r>
          </a:p>
          <a:p>
            <a:r>
              <a:rPr lang="en-GB" dirty="0"/>
              <a:t>But you can give up part of your pension to increase your lump sum</a:t>
            </a:r>
          </a:p>
          <a:p>
            <a:r>
              <a:rPr lang="en-GB" dirty="0"/>
              <a:t>Or provide a lump sum if you joined after 31 March 2009, so don’t have an automatic lump sum</a:t>
            </a:r>
          </a:p>
          <a:p>
            <a:endParaRPr lang="en-GB" dirty="0"/>
          </a:p>
        </p:txBody>
      </p:sp>
      <p:sp>
        <p:nvSpPr>
          <p:cNvPr id="4" name="Slide Number Placeholder 3">
            <a:extLst>
              <a:ext uri="{FF2B5EF4-FFF2-40B4-BE49-F238E27FC236}">
                <a16:creationId xmlns:a16="http://schemas.microsoft.com/office/drawing/2014/main" id="{920F33CC-074D-FD84-6B26-4DB9146E92BB}"/>
              </a:ext>
            </a:extLst>
          </p:cNvPr>
          <p:cNvSpPr>
            <a:spLocks noGrp="1"/>
          </p:cNvSpPr>
          <p:nvPr>
            <p:ph type="sldNum" sz="quarter" idx="5"/>
          </p:nvPr>
        </p:nvSpPr>
        <p:spPr/>
        <p:txBody>
          <a:bodyPr/>
          <a:lstStyle/>
          <a:p>
            <a:fld id="{31A0DC62-F792-419E-9599-454A67565114}" type="slidenum">
              <a:rPr lang="en-GB" smtClean="0"/>
              <a:t>26</a:t>
            </a:fld>
            <a:endParaRPr lang="en-GB"/>
          </a:p>
        </p:txBody>
      </p:sp>
    </p:spTree>
    <p:extLst>
      <p:ext uri="{BB962C8B-B14F-4D97-AF65-F5344CB8AC3E}">
        <p14:creationId xmlns:p14="http://schemas.microsoft.com/office/powerpoint/2010/main" val="15871116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2F63C-228F-E23A-55FE-4BD291B696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4923B1-5DEC-391D-71C0-D5D9EE2149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9E7469-5E10-E1F0-F310-B4A4C49AEF20}"/>
              </a:ext>
            </a:extLst>
          </p:cNvPr>
          <p:cNvSpPr>
            <a:spLocks noGrp="1"/>
          </p:cNvSpPr>
          <p:nvPr>
            <p:ph type="body" idx="1"/>
          </p:nvPr>
        </p:nvSpPr>
        <p:spPr/>
        <p:txBody>
          <a:bodyPr/>
          <a:lstStyle/>
          <a:p>
            <a:r>
              <a:rPr lang="en-GB" dirty="0"/>
              <a:t>(simplified example based on whole £s). </a:t>
            </a:r>
          </a:p>
          <a:p>
            <a:r>
              <a:rPr lang="en-GB" dirty="0"/>
              <a:t>The maximum lump sum the member can take is £81,494.</a:t>
            </a:r>
          </a:p>
          <a:p>
            <a:r>
              <a:rPr lang="en-GB" dirty="0"/>
              <a:t>It has increased by over £67,000</a:t>
            </a:r>
          </a:p>
          <a:p>
            <a:r>
              <a:rPr lang="en-GB" dirty="0"/>
              <a:t>But the member has given up £5,588 of guaranteed yearly income. </a:t>
            </a:r>
          </a:p>
          <a:p>
            <a:r>
              <a:rPr lang="en-GB" dirty="0"/>
              <a:t>Think carefully and make the right choice for you – how old will you be when you take your pension? How many years will your pension be paid for? Think about the tax you will pay</a:t>
            </a:r>
          </a:p>
          <a:p>
            <a:r>
              <a:rPr lang="en-GB" dirty="0"/>
              <a:t>You don’t have to choose the maximum – you can take a lump sum anywhere between the minimum and the maximum. Your pension would be reduced accordingly.</a:t>
            </a:r>
          </a:p>
          <a:p>
            <a:r>
              <a:rPr lang="en-GB" dirty="0"/>
              <a:t>(The maths, for anyone who asks: you can take up to 25% of the value of the benefits you are taking as a lump sum. You find the ‘value’ of the pension by multiplying the yearly amount by 20 and adding the lump sum</a:t>
            </a:r>
          </a:p>
          <a:p>
            <a:r>
              <a:rPr lang="en-GB" dirty="0"/>
              <a:t>Capital value in this example: 20 x £12,224 = £244,480 + lump sum £81,494 = £325,974</a:t>
            </a:r>
          </a:p>
          <a:p>
            <a:r>
              <a:rPr lang="en-GB" dirty="0"/>
              <a:t>£81,494 / £325,974 = 25.0001% - just over 25% in this example because or rounding to nearest £1)</a:t>
            </a:r>
          </a:p>
          <a:p>
            <a:endParaRPr lang="en-GB" dirty="0"/>
          </a:p>
        </p:txBody>
      </p:sp>
      <p:sp>
        <p:nvSpPr>
          <p:cNvPr id="4" name="Slide Number Placeholder 3">
            <a:extLst>
              <a:ext uri="{FF2B5EF4-FFF2-40B4-BE49-F238E27FC236}">
                <a16:creationId xmlns:a16="http://schemas.microsoft.com/office/drawing/2014/main" id="{D42896D6-FD24-3DE1-D840-A45CA1552B84}"/>
              </a:ext>
            </a:extLst>
          </p:cNvPr>
          <p:cNvSpPr>
            <a:spLocks noGrp="1"/>
          </p:cNvSpPr>
          <p:nvPr>
            <p:ph type="sldNum" sz="quarter" idx="5"/>
          </p:nvPr>
        </p:nvSpPr>
        <p:spPr/>
        <p:txBody>
          <a:bodyPr/>
          <a:lstStyle/>
          <a:p>
            <a:fld id="{31A0DC62-F792-419E-9599-454A67565114}" type="slidenum">
              <a:rPr lang="en-GB" smtClean="0"/>
              <a:t>27</a:t>
            </a:fld>
            <a:endParaRPr lang="en-GB"/>
          </a:p>
        </p:txBody>
      </p:sp>
    </p:spTree>
    <p:extLst>
      <p:ext uri="{BB962C8B-B14F-4D97-AF65-F5344CB8AC3E}">
        <p14:creationId xmlns:p14="http://schemas.microsoft.com/office/powerpoint/2010/main" val="10873330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a:latin typeface="Arial" panose="020B0604020202020204" pitchFamily="34" charset="0"/>
                <a:ea typeface="MS PGothic" panose="020B0600070205080204" pitchFamily="34" charset="-128"/>
                <a:cs typeface="Geneva"/>
              </a:rPr>
              <a:t>Always keep in touch with other pension providers so you can plan your retirement income effectively</a:t>
            </a:r>
          </a:p>
        </p:txBody>
      </p:sp>
      <p:sp>
        <p:nvSpPr>
          <p:cNvPr id="4" name="Slide Number Placeholder 3"/>
          <p:cNvSpPr>
            <a:spLocks noGrp="1"/>
          </p:cNvSpPr>
          <p:nvPr>
            <p:ph type="sldNum" sz="quarter" idx="5"/>
          </p:nvPr>
        </p:nvSpPr>
        <p:spPr/>
        <p:txBody>
          <a:bodyPr/>
          <a:lstStyle/>
          <a:p>
            <a:fld id="{1371FD45-73FC-5247-A17C-7CFBD94F9911}" type="slidenum">
              <a:rPr lang="en-US" smtClean="0"/>
              <a:t>28</a:t>
            </a:fld>
            <a:endParaRPr lang="en-US"/>
          </a:p>
        </p:txBody>
      </p:sp>
    </p:spTree>
    <p:extLst>
      <p:ext uri="{BB962C8B-B14F-4D97-AF65-F5344CB8AC3E}">
        <p14:creationId xmlns:p14="http://schemas.microsoft.com/office/powerpoint/2010/main" val="20581103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88A87F-9A67-0C43-3004-3BB620A522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184DDF-5884-7EA9-D6FF-5D601B68B9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D7B45C-DB11-762D-29D8-897EB621A7BC}"/>
              </a:ext>
            </a:extLst>
          </p:cNvPr>
          <p:cNvSpPr>
            <a:spLocks noGrp="1"/>
          </p:cNvSpPr>
          <p:nvPr>
            <p:ph type="body" idx="1"/>
          </p:nvPr>
        </p:nvSpPr>
        <p:spPr/>
        <p:txBody>
          <a:bodyPr/>
          <a:lstStyle/>
          <a:p>
            <a:r>
              <a:rPr lang="en-GB" dirty="0"/>
              <a:t>Your finances may look very different after you retire</a:t>
            </a:r>
          </a:p>
          <a:p>
            <a:r>
              <a:rPr lang="en-GB" dirty="0"/>
              <a:t>Looking at our example member, their annual income after retirement will be £4,640 less than their current salary</a:t>
            </a:r>
          </a:p>
          <a:p>
            <a:r>
              <a:rPr lang="en-GB" dirty="0"/>
              <a:t>If you are old enough, remember to factor in your State Pension when you work out your expected income. We have shown the full State Pension here, but not everyone gets the full rate. More to come on State pension later.</a:t>
            </a:r>
          </a:p>
          <a:p>
            <a:r>
              <a:rPr lang="en-GB" dirty="0"/>
              <a:t>Your outgoings will also change – travel costs might drop when you stop working, but your household bills might increase</a:t>
            </a:r>
          </a:p>
          <a:p>
            <a:r>
              <a:rPr lang="en-GB" dirty="0"/>
              <a:t>These figures will look very different for all of you. Your LGPS pension may be lower than the amount shown, you might have other pensions that are already being paid or that you plan to take</a:t>
            </a:r>
          </a:p>
          <a:p>
            <a:r>
              <a:rPr lang="en-GB" dirty="0"/>
              <a:t>Look at your own figures and see what the difference is between your in-work income and your retirement income. </a:t>
            </a:r>
          </a:p>
          <a:p>
            <a:endParaRPr lang="en-GB" dirty="0"/>
          </a:p>
        </p:txBody>
      </p:sp>
      <p:sp>
        <p:nvSpPr>
          <p:cNvPr id="4" name="Slide Number Placeholder 3">
            <a:extLst>
              <a:ext uri="{FF2B5EF4-FFF2-40B4-BE49-F238E27FC236}">
                <a16:creationId xmlns:a16="http://schemas.microsoft.com/office/drawing/2014/main" id="{2F434AA3-0410-CA36-FB15-8917178B9DF3}"/>
              </a:ext>
            </a:extLst>
          </p:cNvPr>
          <p:cNvSpPr>
            <a:spLocks noGrp="1"/>
          </p:cNvSpPr>
          <p:nvPr>
            <p:ph type="sldNum" sz="quarter" idx="5"/>
          </p:nvPr>
        </p:nvSpPr>
        <p:spPr/>
        <p:txBody>
          <a:bodyPr/>
          <a:lstStyle/>
          <a:p>
            <a:fld id="{31A0DC62-F792-419E-9599-454A67565114}" type="slidenum">
              <a:rPr lang="en-GB" smtClean="0"/>
              <a:t>29</a:t>
            </a:fld>
            <a:endParaRPr lang="en-GB"/>
          </a:p>
        </p:txBody>
      </p:sp>
    </p:spTree>
    <p:extLst>
      <p:ext uri="{BB962C8B-B14F-4D97-AF65-F5344CB8AC3E}">
        <p14:creationId xmlns:p14="http://schemas.microsoft.com/office/powerpoint/2010/main" val="40196272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AD9A9F-9814-8B09-66F5-678D820039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A2E0C2-BC08-D0D4-089D-89C85954DF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B32816-B5CF-73D3-4EF8-60D2B248327A}"/>
              </a:ext>
            </a:extLst>
          </p:cNvPr>
          <p:cNvSpPr>
            <a:spLocks noGrp="1"/>
          </p:cNvSpPr>
          <p:nvPr>
            <p:ph type="body" idx="1"/>
          </p:nvPr>
        </p:nvSpPr>
        <p:spPr/>
        <p:txBody>
          <a:bodyPr/>
          <a:lstStyle/>
          <a:p>
            <a:r>
              <a:rPr lang="en-GB" dirty="0"/>
              <a:t>You might have other pensions, savings or investments that will increase your income in later life. </a:t>
            </a:r>
          </a:p>
          <a:p>
            <a:r>
              <a:rPr lang="en-GB" dirty="0"/>
              <a:t>But what can you do in the LGPS to boost your income in retirement?</a:t>
            </a:r>
          </a:p>
          <a:p>
            <a:r>
              <a:rPr lang="en-GB" dirty="0"/>
              <a:t>You might have started buying added years before April 2009, or paying additional regular contributions before April 2015</a:t>
            </a:r>
          </a:p>
          <a:p>
            <a:r>
              <a:rPr lang="en-GB" dirty="0"/>
              <a:t>Any existing contracts can continue, but no new ones can start</a:t>
            </a:r>
          </a:p>
          <a:p>
            <a:r>
              <a:rPr lang="en-GB" dirty="0"/>
              <a:t>We are going to look at options that you can start now</a:t>
            </a:r>
          </a:p>
          <a:p>
            <a:r>
              <a:rPr lang="en-GB" dirty="0"/>
              <a:t>You can pay additional pension contributions, known as APCs to buy extra LGPS pension</a:t>
            </a:r>
          </a:p>
          <a:p>
            <a:r>
              <a:rPr lang="en-GB" dirty="0"/>
              <a:t>Pay by lump sum or make regular payments from your salary</a:t>
            </a:r>
          </a:p>
          <a:p>
            <a:r>
              <a:rPr lang="en-GB" dirty="0"/>
              <a:t>The cost depends on your age, how much extra pension you buy and the payment period</a:t>
            </a:r>
          </a:p>
          <a:p>
            <a:r>
              <a:rPr lang="en-GB" dirty="0"/>
              <a:t>You must take the additional pension at the same time as the rest of your LGPS benefits</a:t>
            </a:r>
          </a:p>
          <a:p>
            <a:endParaRPr lang="en-GB" dirty="0"/>
          </a:p>
        </p:txBody>
      </p:sp>
      <p:sp>
        <p:nvSpPr>
          <p:cNvPr id="4" name="Slide Number Placeholder 3">
            <a:extLst>
              <a:ext uri="{FF2B5EF4-FFF2-40B4-BE49-F238E27FC236}">
                <a16:creationId xmlns:a16="http://schemas.microsoft.com/office/drawing/2014/main" id="{1D5EDD67-92C7-EFF8-3479-F5B03843DC44}"/>
              </a:ext>
            </a:extLst>
          </p:cNvPr>
          <p:cNvSpPr>
            <a:spLocks noGrp="1"/>
          </p:cNvSpPr>
          <p:nvPr>
            <p:ph type="sldNum" sz="quarter" idx="5"/>
          </p:nvPr>
        </p:nvSpPr>
        <p:spPr/>
        <p:txBody>
          <a:bodyPr/>
          <a:lstStyle/>
          <a:p>
            <a:fld id="{31A0DC62-F792-419E-9599-454A67565114}" type="slidenum">
              <a:rPr lang="en-GB" smtClean="0"/>
              <a:t>30</a:t>
            </a:fld>
            <a:endParaRPr lang="en-GB"/>
          </a:p>
        </p:txBody>
      </p:sp>
    </p:spTree>
    <p:extLst>
      <p:ext uri="{BB962C8B-B14F-4D97-AF65-F5344CB8AC3E}">
        <p14:creationId xmlns:p14="http://schemas.microsoft.com/office/powerpoint/2010/main" val="15283750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0B923-77AE-362A-A322-A1B22AA66C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8C0766-9E46-C60F-348A-2ADD87C429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CF848D-7CEB-94DC-7192-FF64485298D3}"/>
              </a:ext>
            </a:extLst>
          </p:cNvPr>
          <p:cNvSpPr>
            <a:spLocks noGrp="1"/>
          </p:cNvSpPr>
          <p:nvPr>
            <p:ph type="body" idx="1"/>
          </p:nvPr>
        </p:nvSpPr>
        <p:spPr/>
        <p:txBody>
          <a:bodyPr/>
          <a:lstStyle/>
          <a:p>
            <a:r>
              <a:rPr lang="en-GB" dirty="0"/>
              <a:t>This example gives you an idea of the different options when you are buying extra pension. </a:t>
            </a:r>
          </a:p>
          <a:p>
            <a:r>
              <a:rPr lang="en-GB" dirty="0"/>
              <a:t>These figures are based on a 50 year old woman buying £1,000 of pension payable from NPA – 67.</a:t>
            </a:r>
          </a:p>
          <a:p>
            <a:r>
              <a:rPr lang="en-GB" dirty="0"/>
              <a:t>The extra pension would be increased if she retires after 67 and reduced if she retires before then.</a:t>
            </a:r>
          </a:p>
          <a:p>
            <a:r>
              <a:rPr lang="en-GB" dirty="0"/>
              <a:t>Cheaper in total to buy over a shorter period. But certainly not cheap! </a:t>
            </a:r>
          </a:p>
          <a:p>
            <a:r>
              <a:rPr lang="en-GB" dirty="0"/>
              <a:t>Remember that tax relief will reduce the actual cost to you – we have assumed that this member is an intermediate rate taxpayer.</a:t>
            </a:r>
          </a:p>
          <a:p>
            <a:r>
              <a:rPr lang="en-GB" dirty="0"/>
              <a:t>Extra pension increases with CPI in the same way that your pension does as an active member.</a:t>
            </a:r>
          </a:p>
          <a:p>
            <a:r>
              <a:rPr lang="en-GB" dirty="0"/>
              <a:t>Paying by lump sum or over 1 year in this example, add 16 or 17 years of inflationary increases to that £1,000 figure</a:t>
            </a:r>
          </a:p>
          <a:p>
            <a:r>
              <a:rPr lang="en-GB" dirty="0"/>
              <a:t>Inflationary increases only apply to the pension you have bought, so they are lower if you pay over a longer period</a:t>
            </a:r>
          </a:p>
          <a:p>
            <a:r>
              <a:rPr lang="en-GB" dirty="0"/>
              <a:t>Cost of buying extra pension is reviewed roughly every four years. </a:t>
            </a:r>
          </a:p>
          <a:p>
            <a:r>
              <a:rPr lang="en-GB" dirty="0"/>
              <a:t>So members paying over 10 or 15 years are likely to see a different monthly cost later in their contract. </a:t>
            </a:r>
          </a:p>
          <a:p>
            <a:r>
              <a:rPr lang="en-GB" dirty="0"/>
              <a:t>Is it worth it? Ignoring inflation and assuming this member takes her pension at age 67:</a:t>
            </a:r>
          </a:p>
          <a:p>
            <a:r>
              <a:rPr lang="en-GB" dirty="0"/>
              <a:t>In simple terms, if she paid by lump sum, after just under 10 years she would have got her money back (based on the cost after tax relief).  </a:t>
            </a:r>
          </a:p>
          <a:p>
            <a:r>
              <a:rPr lang="en-GB" dirty="0"/>
              <a:t>How many years will the pension be paid for?</a:t>
            </a:r>
            <a:br>
              <a:rPr lang="en-GB" dirty="0"/>
            </a:br>
            <a:r>
              <a:rPr lang="en-GB" dirty="0"/>
              <a:t>How much tax will she pay on her pension payments?</a:t>
            </a:r>
          </a:p>
          <a:p>
            <a:r>
              <a:rPr lang="en-GB" dirty="0"/>
              <a:t>Different for everybody. </a:t>
            </a:r>
          </a:p>
          <a:p>
            <a:endParaRPr lang="en-GB" dirty="0"/>
          </a:p>
        </p:txBody>
      </p:sp>
      <p:sp>
        <p:nvSpPr>
          <p:cNvPr id="4" name="Slide Number Placeholder 3">
            <a:extLst>
              <a:ext uri="{FF2B5EF4-FFF2-40B4-BE49-F238E27FC236}">
                <a16:creationId xmlns:a16="http://schemas.microsoft.com/office/drawing/2014/main" id="{DB364F64-ABE5-2534-59B5-F46E8F198EA1}"/>
              </a:ext>
            </a:extLst>
          </p:cNvPr>
          <p:cNvSpPr>
            <a:spLocks noGrp="1"/>
          </p:cNvSpPr>
          <p:nvPr>
            <p:ph type="sldNum" sz="quarter" idx="5"/>
          </p:nvPr>
        </p:nvSpPr>
        <p:spPr/>
        <p:txBody>
          <a:bodyPr/>
          <a:lstStyle/>
          <a:p>
            <a:fld id="{31A0DC62-F792-419E-9599-454A67565114}" type="slidenum">
              <a:rPr lang="en-GB" smtClean="0"/>
              <a:t>31</a:t>
            </a:fld>
            <a:endParaRPr lang="en-GB"/>
          </a:p>
        </p:txBody>
      </p:sp>
    </p:spTree>
    <p:extLst>
      <p:ext uri="{BB962C8B-B14F-4D97-AF65-F5344CB8AC3E}">
        <p14:creationId xmlns:p14="http://schemas.microsoft.com/office/powerpoint/2010/main" val="5096423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92E52F-04C8-EE93-E303-0763112262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B4E414-B6D3-FDEA-8572-39BC5156B8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15AE2B-8280-7FBE-BA38-481DC75E2703}"/>
              </a:ext>
            </a:extLst>
          </p:cNvPr>
          <p:cNvSpPr>
            <a:spLocks noGrp="1"/>
          </p:cNvSpPr>
          <p:nvPr>
            <p:ph type="body" idx="1"/>
          </p:nvPr>
        </p:nvSpPr>
        <p:spPr/>
        <p:txBody>
          <a:bodyPr/>
          <a:lstStyle/>
          <a:p>
            <a:r>
              <a:rPr lang="en-GB" dirty="0"/>
              <a:t>Using an older member as an example – in this case a man age 61 buying the same amount of yearly pension - £1,000.</a:t>
            </a:r>
          </a:p>
          <a:p>
            <a:r>
              <a:rPr lang="en-GB" dirty="0"/>
              <a:t>The total cost is higher than the previous example</a:t>
            </a:r>
          </a:p>
          <a:p>
            <a:r>
              <a:rPr lang="en-GB" dirty="0"/>
              <a:t>No option to pay over 10 or 15 years because the contract must end before he reaches his NPA of 67</a:t>
            </a:r>
          </a:p>
          <a:p>
            <a:r>
              <a:rPr lang="en-GB" dirty="0"/>
              <a:t>Again, we have assumed the member is an intermediate rate taxpayer</a:t>
            </a:r>
          </a:p>
          <a:p>
            <a:r>
              <a:rPr lang="en-GB" dirty="0"/>
              <a:t>Scan the QR code to visit the extra pension calculator on the national member website www.scotlgpsmember.org to find out what it would cost you to buy extra pension</a:t>
            </a:r>
          </a:p>
          <a:p>
            <a:endParaRPr lang="en-GB" dirty="0"/>
          </a:p>
        </p:txBody>
      </p:sp>
      <p:sp>
        <p:nvSpPr>
          <p:cNvPr id="4" name="Slide Number Placeholder 3">
            <a:extLst>
              <a:ext uri="{FF2B5EF4-FFF2-40B4-BE49-F238E27FC236}">
                <a16:creationId xmlns:a16="http://schemas.microsoft.com/office/drawing/2014/main" id="{F5A3228E-42C8-6181-574C-2B856FE6CC38}"/>
              </a:ext>
            </a:extLst>
          </p:cNvPr>
          <p:cNvSpPr>
            <a:spLocks noGrp="1"/>
          </p:cNvSpPr>
          <p:nvPr>
            <p:ph type="sldNum" sz="quarter" idx="5"/>
          </p:nvPr>
        </p:nvSpPr>
        <p:spPr/>
        <p:txBody>
          <a:bodyPr/>
          <a:lstStyle/>
          <a:p>
            <a:fld id="{31A0DC62-F792-419E-9599-454A67565114}" type="slidenum">
              <a:rPr lang="en-GB" smtClean="0"/>
              <a:t>32</a:t>
            </a:fld>
            <a:endParaRPr lang="en-GB"/>
          </a:p>
        </p:txBody>
      </p:sp>
    </p:spTree>
    <p:extLst>
      <p:ext uri="{BB962C8B-B14F-4D97-AF65-F5344CB8AC3E}">
        <p14:creationId xmlns:p14="http://schemas.microsoft.com/office/powerpoint/2010/main" val="4834116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EAA02-FA38-A9D0-D668-E1F6895EFE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B2DCF6-2FBA-1AAC-E1FC-8BD1DCBA4F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ECFA9B-6F60-B247-5FDC-E0787539894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Another way to boost your LGPS pension is to pay additional voluntary contributions or AVCs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[Administering authorities to add information about their AVC arrangement(s) – provider, how to find out more, whether employers offer a salary sacrifice AVC option]</a:t>
            </a:r>
          </a:p>
          <a:p>
            <a:endParaRPr lang="en-GB" dirty="0"/>
          </a:p>
        </p:txBody>
      </p:sp>
      <p:sp>
        <p:nvSpPr>
          <p:cNvPr id="4" name="Slide Number Placeholder 3">
            <a:extLst>
              <a:ext uri="{FF2B5EF4-FFF2-40B4-BE49-F238E27FC236}">
                <a16:creationId xmlns:a16="http://schemas.microsoft.com/office/drawing/2014/main" id="{8FBE1D1F-26FB-54F7-23AB-C4ED9E7485BA}"/>
              </a:ext>
            </a:extLst>
          </p:cNvPr>
          <p:cNvSpPr>
            <a:spLocks noGrp="1"/>
          </p:cNvSpPr>
          <p:nvPr>
            <p:ph type="sldNum" sz="quarter" idx="5"/>
          </p:nvPr>
        </p:nvSpPr>
        <p:spPr/>
        <p:txBody>
          <a:bodyPr/>
          <a:lstStyle/>
          <a:p>
            <a:fld id="{31A0DC62-F792-419E-9599-454A67565114}" type="slidenum">
              <a:rPr lang="en-GB" smtClean="0"/>
              <a:t>33</a:t>
            </a:fld>
            <a:endParaRPr lang="en-GB"/>
          </a:p>
        </p:txBody>
      </p:sp>
    </p:spTree>
    <p:extLst>
      <p:ext uri="{BB962C8B-B14F-4D97-AF65-F5344CB8AC3E}">
        <p14:creationId xmlns:p14="http://schemas.microsoft.com/office/powerpoint/2010/main" val="7507512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7DF86-9CFE-D6AA-3EE5-BCFEE9E9AA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8EF099-68B8-B75B-6936-02E301262E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A3DC9F-D747-8AA3-11BD-DE087D70755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amount of tax relief depends on your marginal tax rate.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example is a member paying basic rate tax.</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[Administering authorities to add information about their AVC arrangement(s) – provider, how to find out more, whether employers offer a salary sacrifice AVC option]</a:t>
            </a:r>
          </a:p>
        </p:txBody>
      </p:sp>
      <p:sp>
        <p:nvSpPr>
          <p:cNvPr id="4" name="Slide Number Placeholder 3">
            <a:extLst>
              <a:ext uri="{FF2B5EF4-FFF2-40B4-BE49-F238E27FC236}">
                <a16:creationId xmlns:a16="http://schemas.microsoft.com/office/drawing/2014/main" id="{0F47E533-643F-B317-8E6D-64F1428065D2}"/>
              </a:ext>
            </a:extLst>
          </p:cNvPr>
          <p:cNvSpPr>
            <a:spLocks noGrp="1"/>
          </p:cNvSpPr>
          <p:nvPr>
            <p:ph type="sldNum" sz="quarter" idx="5"/>
          </p:nvPr>
        </p:nvSpPr>
        <p:spPr/>
        <p:txBody>
          <a:bodyPr/>
          <a:lstStyle/>
          <a:p>
            <a:fld id="{31A0DC62-F792-419E-9599-454A67565114}" type="slidenum">
              <a:rPr lang="en-GB" smtClean="0"/>
              <a:t>34</a:t>
            </a:fld>
            <a:endParaRPr lang="en-GB"/>
          </a:p>
        </p:txBody>
      </p:sp>
    </p:spTree>
    <p:extLst>
      <p:ext uri="{BB962C8B-B14F-4D97-AF65-F5344CB8AC3E}">
        <p14:creationId xmlns:p14="http://schemas.microsoft.com/office/powerpoint/2010/main" val="22147763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63B5F-9866-52E9-8FC0-C23E6038AF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6B9E13-BDEE-C737-6301-26259FBFF1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EE7801-1429-353F-E03B-4FB86E1994E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If you are more than a year below your NPA, you can transfer your LGPS pension to another pension scheme (subject to certain conditions)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If you are thinking of transferring your pension to a scheme that is not a public service pension scheme, think very carefully. You would lose the guaranteed benefits offered by the LGPS.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 transfer may not be in your best interest. Even worse, you could fall victim to a pension scam.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Unfortunately, Pension scams are on the rise across the pensions industry. Scammers are clever and will do what ever they can to disguise themselves and get their hands on your pension.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Be cautious. Particularly if anyone encourages you to transfer your benefits out of the LGPS.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To prevent scams, your pension fund must check lots of information before you can transfer out.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If there is a serious warning – a red flag – the transfer cannot go ahead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If there is a less serious warning sign – an amber flag – you will need to get free guidance at a </a:t>
            </a:r>
            <a:r>
              <a:rPr lang="en-GB" sz="1200" b="1" i="0" kern="1200" dirty="0" err="1">
                <a:solidFill>
                  <a:schemeClr val="tx1"/>
                </a:solidFill>
                <a:effectLst/>
                <a:latin typeface="+mn-lt"/>
                <a:ea typeface="+mn-ea"/>
                <a:cs typeface="+mn-cs"/>
              </a:rPr>
              <a:t>MoneyHelper</a:t>
            </a:r>
            <a:r>
              <a:rPr lang="en-GB" sz="1200" b="1" i="0" kern="1200" dirty="0">
                <a:solidFill>
                  <a:schemeClr val="tx1"/>
                </a:solidFill>
                <a:effectLst/>
                <a:latin typeface="+mn-lt"/>
                <a:ea typeface="+mn-ea"/>
                <a:cs typeface="+mn-cs"/>
              </a:rPr>
              <a:t> Pension Safeguarding Guidance appointment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Depending on the amount to be transferred, you may also need to pay for independent financial advice from a suitably qualified adviser before you can transfer</a:t>
            </a:r>
            <a:endParaRPr lang="en-GB" sz="1200" b="1" i="1" kern="1200" dirty="0">
              <a:solidFill>
                <a:schemeClr val="tx1"/>
              </a:solidFill>
              <a:effectLst/>
              <a:latin typeface="+mn-lt"/>
              <a:ea typeface="+mn-ea"/>
              <a:cs typeface="+mn-cs"/>
            </a:endParaRPr>
          </a:p>
          <a:p>
            <a:endParaRPr lang="en-GB" dirty="0"/>
          </a:p>
        </p:txBody>
      </p:sp>
      <p:sp>
        <p:nvSpPr>
          <p:cNvPr id="4" name="Slide Number Placeholder 3">
            <a:extLst>
              <a:ext uri="{FF2B5EF4-FFF2-40B4-BE49-F238E27FC236}">
                <a16:creationId xmlns:a16="http://schemas.microsoft.com/office/drawing/2014/main" id="{9BC8AF1E-46DD-A00D-1607-74CD7AABB226}"/>
              </a:ext>
            </a:extLst>
          </p:cNvPr>
          <p:cNvSpPr>
            <a:spLocks noGrp="1"/>
          </p:cNvSpPr>
          <p:nvPr>
            <p:ph type="sldNum" sz="quarter" idx="5"/>
          </p:nvPr>
        </p:nvSpPr>
        <p:spPr/>
        <p:txBody>
          <a:bodyPr/>
          <a:lstStyle/>
          <a:p>
            <a:fld id="{31A0DC62-F792-419E-9599-454A67565114}" type="slidenum">
              <a:rPr lang="en-GB" smtClean="0"/>
              <a:t>35</a:t>
            </a:fld>
            <a:endParaRPr lang="en-GB"/>
          </a:p>
        </p:txBody>
      </p:sp>
    </p:spTree>
    <p:extLst>
      <p:ext uri="{BB962C8B-B14F-4D97-AF65-F5344CB8AC3E}">
        <p14:creationId xmlns:p14="http://schemas.microsoft.com/office/powerpoint/2010/main" val="15149491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42BBD0-6A74-892D-1BF1-E61D12C203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CF4297-8A27-E281-3BBD-F1AD2092E3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03F68B-D4EB-AC7E-B0DF-CA64E8106A7D}"/>
              </a:ext>
            </a:extLst>
          </p:cNvPr>
          <p:cNvSpPr>
            <a:spLocks noGrp="1"/>
          </p:cNvSpPr>
          <p:nvPr>
            <p:ph type="body" idx="1"/>
          </p:nvPr>
        </p:nvSpPr>
        <p:spPr/>
        <p:txBody>
          <a:bodyPr/>
          <a:lstStyle/>
          <a:p>
            <a:pPr eaLnBrk="1" fontAlgn="auto" hangingPunct="1">
              <a:spcBef>
                <a:spcPts val="0"/>
              </a:spcBef>
              <a:spcAft>
                <a:spcPts val="0"/>
              </a:spcAft>
              <a:defRPr/>
            </a:pPr>
            <a:r>
              <a:rPr lang="en-GB" dirty="0">
                <a:ea typeface="+mn-ea"/>
                <a:cs typeface="+mn-cs"/>
              </a:rPr>
              <a:t>Some warning signs to look out for: </a:t>
            </a:r>
          </a:p>
          <a:p>
            <a:pPr eaLnBrk="1" fontAlgn="auto" hangingPunct="1">
              <a:spcBef>
                <a:spcPts val="0"/>
              </a:spcBef>
              <a:spcAft>
                <a:spcPts val="0"/>
              </a:spcAft>
              <a:defRPr/>
            </a:pPr>
            <a:r>
              <a:rPr lang="en-GB" dirty="0">
                <a:ea typeface="+mn-ea"/>
                <a:cs typeface="+mn-cs"/>
              </a:rPr>
              <a:t>Promises of higher returns or h</a:t>
            </a:r>
            <a:r>
              <a:rPr lang="en-GB" dirty="0"/>
              <a:t>elp to release cash from your pension, even before age 55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Unusual investments - which tend to be unregulated and high risk, or complicated structures where it isn’t clear where your money will end up.</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Scammers might set limited time offers and send couriers to your door for you to sign paperwork while they wait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Contact from out of the blue from an adviser or company you have not dealt with before</a:t>
            </a:r>
          </a:p>
          <a:p>
            <a:endParaRPr lang="en-GB" dirty="0"/>
          </a:p>
        </p:txBody>
      </p:sp>
      <p:sp>
        <p:nvSpPr>
          <p:cNvPr id="4" name="Slide Number Placeholder 3">
            <a:extLst>
              <a:ext uri="{FF2B5EF4-FFF2-40B4-BE49-F238E27FC236}">
                <a16:creationId xmlns:a16="http://schemas.microsoft.com/office/drawing/2014/main" id="{EC62D42E-7C1D-DAD7-C1D2-DF8FED30678E}"/>
              </a:ext>
            </a:extLst>
          </p:cNvPr>
          <p:cNvSpPr>
            <a:spLocks noGrp="1"/>
          </p:cNvSpPr>
          <p:nvPr>
            <p:ph type="sldNum" sz="quarter" idx="5"/>
          </p:nvPr>
        </p:nvSpPr>
        <p:spPr/>
        <p:txBody>
          <a:bodyPr/>
          <a:lstStyle/>
          <a:p>
            <a:fld id="{31A0DC62-F792-419E-9599-454A67565114}" type="slidenum">
              <a:rPr lang="en-GB" smtClean="0"/>
              <a:t>36</a:t>
            </a:fld>
            <a:endParaRPr lang="en-GB"/>
          </a:p>
        </p:txBody>
      </p:sp>
    </p:spTree>
    <p:extLst>
      <p:ext uri="{BB962C8B-B14F-4D97-AF65-F5344CB8AC3E}">
        <p14:creationId xmlns:p14="http://schemas.microsoft.com/office/powerpoint/2010/main" val="34722096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EB1A13-6A56-3BB0-F571-F091DC4A31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573C58-CC65-C7B1-5DA0-EE60074795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C6F351-6540-FC40-8544-A5E160171B97}"/>
              </a:ext>
            </a:extLst>
          </p:cNvPr>
          <p:cNvSpPr>
            <a:spLocks noGrp="1"/>
          </p:cNvSpPr>
          <p:nvPr>
            <p:ph type="body" idx="1"/>
          </p:nvPr>
        </p:nvSpPr>
        <p:spPr/>
        <p:txBody>
          <a:bodyPr/>
          <a:lstStyle/>
          <a:p>
            <a:r>
              <a:rPr lang="en-GB" altLang="en-US" dirty="0">
                <a:ea typeface="Geneva"/>
                <a:cs typeface="Geneva"/>
              </a:rPr>
              <a:t>Looking at the State Pension - When will you start to receive the State pension? Depends on when you were born</a:t>
            </a:r>
          </a:p>
          <a:p>
            <a:r>
              <a:rPr lang="en-GB" altLang="en-US" dirty="0">
                <a:ea typeface="Geneva"/>
                <a:cs typeface="Geneva"/>
              </a:rPr>
              <a:t>Men and women have the same SPA now</a:t>
            </a:r>
          </a:p>
          <a:p>
            <a:r>
              <a:rPr lang="en-GB" dirty="0"/>
              <a:t>The table shows the state pension age timetable for those who have not yet reached State Pension age. </a:t>
            </a:r>
          </a:p>
          <a:p>
            <a:r>
              <a:rPr lang="en-GB" dirty="0"/>
              <a:t>Pension Commission is currently reviewing the State Pension and so the timetable to increase the state pension could change</a:t>
            </a:r>
          </a:p>
          <a:p>
            <a:endParaRPr lang="en-GB" dirty="0"/>
          </a:p>
        </p:txBody>
      </p:sp>
      <p:sp>
        <p:nvSpPr>
          <p:cNvPr id="4" name="Slide Number Placeholder 3">
            <a:extLst>
              <a:ext uri="{FF2B5EF4-FFF2-40B4-BE49-F238E27FC236}">
                <a16:creationId xmlns:a16="http://schemas.microsoft.com/office/drawing/2014/main" id="{89986190-04F0-92D8-C711-AEB646ECA7B5}"/>
              </a:ext>
            </a:extLst>
          </p:cNvPr>
          <p:cNvSpPr>
            <a:spLocks noGrp="1"/>
          </p:cNvSpPr>
          <p:nvPr>
            <p:ph type="sldNum" sz="quarter" idx="5"/>
          </p:nvPr>
        </p:nvSpPr>
        <p:spPr/>
        <p:txBody>
          <a:bodyPr/>
          <a:lstStyle/>
          <a:p>
            <a:fld id="{31A0DC62-F792-419E-9599-454A67565114}" type="slidenum">
              <a:rPr lang="en-GB" smtClean="0"/>
              <a:t>37</a:t>
            </a:fld>
            <a:endParaRPr lang="en-GB"/>
          </a:p>
        </p:txBody>
      </p:sp>
    </p:spTree>
    <p:extLst>
      <p:ext uri="{BB962C8B-B14F-4D97-AF65-F5344CB8AC3E}">
        <p14:creationId xmlns:p14="http://schemas.microsoft.com/office/powerpoint/2010/main" val="5643075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AE47DF-F789-EC46-B605-E4614B9BBB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BFE029-CD02-EDBB-B3EF-0E671D4802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95BC0D-43E1-1C45-7F17-72538F554843}"/>
              </a:ext>
            </a:extLst>
          </p:cNvPr>
          <p:cNvSpPr>
            <a:spLocks noGrp="1"/>
          </p:cNvSpPr>
          <p:nvPr>
            <p:ph type="body" idx="1"/>
          </p:nvPr>
        </p:nvSpPr>
        <p:spPr/>
        <p:txBody>
          <a:bodyPr/>
          <a:lstStyle/>
          <a:p>
            <a:pPr eaLnBrk="1" hangingPunct="1">
              <a:lnSpc>
                <a:spcPct val="80000"/>
              </a:lnSpc>
              <a:spcBef>
                <a:spcPct val="0"/>
              </a:spcBef>
              <a:tabLst>
                <a:tab pos="209550" algn="l"/>
              </a:tabLst>
            </a:pPr>
            <a:r>
              <a:rPr lang="en-GB" altLang="en-US" sz="1200" dirty="0">
                <a:ea typeface="Geneva"/>
                <a:cs typeface="Geneva"/>
              </a:rPr>
              <a:t>You can claim your state pension By phone, online or by downloading a form.</a:t>
            </a:r>
          </a:p>
          <a:p>
            <a:pPr eaLnBrk="1" hangingPunct="1">
              <a:lnSpc>
                <a:spcPct val="80000"/>
              </a:lnSpc>
              <a:spcBef>
                <a:spcPct val="0"/>
              </a:spcBef>
              <a:tabLst>
                <a:tab pos="209550" algn="l"/>
              </a:tabLst>
            </a:pPr>
            <a:r>
              <a:rPr lang="en-GB" altLang="en-US" sz="1200" dirty="0">
                <a:ea typeface="Geneva"/>
                <a:cs typeface="Geneva"/>
              </a:rPr>
              <a:t>You will be contacted 2 months before state pension age (SPA) If not Call 0800 731 7898</a:t>
            </a:r>
          </a:p>
          <a:p>
            <a:pPr eaLnBrk="1" hangingPunct="1">
              <a:lnSpc>
                <a:spcPct val="80000"/>
              </a:lnSpc>
              <a:spcBef>
                <a:spcPct val="0"/>
              </a:spcBef>
              <a:tabLst>
                <a:tab pos="209550" algn="l"/>
              </a:tabLst>
            </a:pPr>
            <a:r>
              <a:rPr lang="en-GB" altLang="en-US" sz="1200" dirty="0">
                <a:ea typeface="Geneva"/>
                <a:cs typeface="Geneva"/>
              </a:rPr>
              <a:t>Most people can defer taking their state pension, </a:t>
            </a:r>
          </a:p>
          <a:p>
            <a:pPr eaLnBrk="1" hangingPunct="1">
              <a:lnSpc>
                <a:spcPct val="80000"/>
              </a:lnSpc>
              <a:spcBef>
                <a:spcPct val="0"/>
              </a:spcBef>
              <a:tabLst>
                <a:tab pos="209550" algn="l"/>
              </a:tabLst>
            </a:pPr>
            <a:r>
              <a:rPr lang="en-GB" altLang="en-US" sz="1200" dirty="0">
                <a:ea typeface="Geneva"/>
                <a:cs typeface="Geneva"/>
              </a:rPr>
              <a:t>For every 9 weeks you defer it will be increased by 1%, this works out at just under 5.8% for every full year. </a:t>
            </a:r>
          </a:p>
          <a:p>
            <a:pPr eaLnBrk="1" hangingPunct="1">
              <a:lnSpc>
                <a:spcPct val="80000"/>
              </a:lnSpc>
              <a:spcBef>
                <a:spcPct val="0"/>
              </a:spcBef>
              <a:tabLst>
                <a:tab pos="209550" algn="l"/>
              </a:tabLst>
            </a:pPr>
            <a:r>
              <a:rPr lang="en-GB" altLang="en-US" sz="1200" dirty="0">
                <a:ea typeface="Geneva"/>
                <a:cs typeface="Geneva"/>
              </a:rPr>
              <a:t>If you want to defer, you don’t need to do anything, it will automatically be deferred until you claim it. Any extra payments you get from deferring could be taxed when you take your state pension</a:t>
            </a:r>
          </a:p>
          <a:p>
            <a:endParaRPr lang="en-GB" dirty="0"/>
          </a:p>
        </p:txBody>
      </p:sp>
      <p:sp>
        <p:nvSpPr>
          <p:cNvPr id="4" name="Slide Number Placeholder 3">
            <a:extLst>
              <a:ext uri="{FF2B5EF4-FFF2-40B4-BE49-F238E27FC236}">
                <a16:creationId xmlns:a16="http://schemas.microsoft.com/office/drawing/2014/main" id="{3F65E0CF-D7B1-1F91-9DA8-9D2071A58C97}"/>
              </a:ext>
            </a:extLst>
          </p:cNvPr>
          <p:cNvSpPr>
            <a:spLocks noGrp="1"/>
          </p:cNvSpPr>
          <p:nvPr>
            <p:ph type="sldNum" sz="quarter" idx="5"/>
          </p:nvPr>
        </p:nvSpPr>
        <p:spPr/>
        <p:txBody>
          <a:bodyPr/>
          <a:lstStyle/>
          <a:p>
            <a:fld id="{31A0DC62-F792-419E-9599-454A67565114}" type="slidenum">
              <a:rPr lang="en-GB" smtClean="0"/>
              <a:t>38</a:t>
            </a:fld>
            <a:endParaRPr lang="en-GB"/>
          </a:p>
        </p:txBody>
      </p:sp>
    </p:spTree>
    <p:extLst>
      <p:ext uri="{BB962C8B-B14F-4D97-AF65-F5344CB8AC3E}">
        <p14:creationId xmlns:p14="http://schemas.microsoft.com/office/powerpoint/2010/main" val="4486692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EACE62-9987-66B4-3CD8-0D53C9982B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431BED-4B2A-21EA-CE5E-C5F219CB06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7CACB2-23D3-E25D-FB84-7D293B3F3EF6}"/>
              </a:ext>
            </a:extLst>
          </p:cNvPr>
          <p:cNvSpPr>
            <a:spLocks noGrp="1"/>
          </p:cNvSpPr>
          <p:nvPr>
            <p:ph type="body" idx="1"/>
          </p:nvPr>
        </p:nvSpPr>
        <p:spPr/>
        <p:txBody>
          <a:bodyPr/>
          <a:lstStyle/>
          <a:p>
            <a:pPr eaLnBrk="1" hangingPunct="1">
              <a:lnSpc>
                <a:spcPct val="80000"/>
              </a:lnSpc>
              <a:spcBef>
                <a:spcPct val="0"/>
              </a:spcBef>
              <a:tabLst>
                <a:tab pos="209550" algn="l"/>
              </a:tabLst>
            </a:pPr>
            <a:r>
              <a:rPr lang="en-GB" altLang="en-US" sz="1200" dirty="0">
                <a:ea typeface="Geneva"/>
                <a:cs typeface="Geneva"/>
              </a:rPr>
              <a:t>As a member of the LGPS you were contracted out of the State Second Pension also known as Additional pension or SERPS. Before 6 April 2016, you paid lower national insurance contributions. </a:t>
            </a:r>
          </a:p>
          <a:p>
            <a:pPr eaLnBrk="1" hangingPunct="1">
              <a:lnSpc>
                <a:spcPct val="80000"/>
              </a:lnSpc>
              <a:spcBef>
                <a:spcPct val="0"/>
              </a:spcBef>
              <a:tabLst>
                <a:tab pos="209550" algn="l"/>
              </a:tabLst>
            </a:pPr>
            <a:r>
              <a:rPr lang="en-GB" altLang="en-US" sz="1200" dirty="0">
                <a:ea typeface="Geneva"/>
                <a:cs typeface="Geneva"/>
              </a:rPr>
              <a:t>Contracted out status ended on 6th April 2016 and you started to pay full national insurance contributions. </a:t>
            </a:r>
          </a:p>
          <a:p>
            <a:pPr eaLnBrk="1" hangingPunct="1">
              <a:lnSpc>
                <a:spcPct val="80000"/>
              </a:lnSpc>
              <a:spcBef>
                <a:spcPct val="0"/>
              </a:spcBef>
              <a:tabLst>
                <a:tab pos="209550" algn="l"/>
              </a:tabLst>
            </a:pPr>
            <a:r>
              <a:rPr lang="en-GB" altLang="en-US" sz="1200" dirty="0">
                <a:ea typeface="Geneva"/>
                <a:cs typeface="Geneva"/>
              </a:rPr>
              <a:t>As the LGPS is a far better arrangement than the State additional pension, the LGPS pension is normally greater than the additional state pension you would have received</a:t>
            </a:r>
          </a:p>
          <a:p>
            <a:pPr eaLnBrk="1" hangingPunct="1">
              <a:lnSpc>
                <a:spcPct val="80000"/>
              </a:lnSpc>
              <a:spcBef>
                <a:spcPct val="0"/>
              </a:spcBef>
              <a:tabLst>
                <a:tab pos="209550" algn="l"/>
              </a:tabLst>
            </a:pPr>
            <a:r>
              <a:rPr lang="en-GB" altLang="en-US" sz="1200" dirty="0">
                <a:ea typeface="Geneva"/>
                <a:cs typeface="Geneva"/>
              </a:rPr>
              <a:t>Contracting out could mean you do not get the full State pension [more info and useful links on Gov.uk </a:t>
            </a:r>
            <a:r>
              <a:rPr lang="en-GB" dirty="0">
                <a:hlinkClick r:id="rId3"/>
              </a:rPr>
              <a:t>Contracted out of the Additional State Pension: How contracting out affects your amount - GOV.UK</a:t>
            </a:r>
            <a:r>
              <a:rPr lang="en-GB" dirty="0"/>
              <a:t> if anyone has questions]</a:t>
            </a:r>
            <a:endParaRPr lang="en-GB" altLang="en-US" sz="1200" dirty="0">
              <a:ea typeface="Geneva"/>
              <a:cs typeface="Geneva"/>
            </a:endParaRPr>
          </a:p>
          <a:p>
            <a:pPr eaLnBrk="1" hangingPunct="1">
              <a:lnSpc>
                <a:spcPct val="80000"/>
              </a:lnSpc>
              <a:spcBef>
                <a:spcPct val="0"/>
              </a:spcBef>
              <a:tabLst>
                <a:tab pos="209550" algn="l"/>
              </a:tabLst>
            </a:pPr>
            <a:r>
              <a:rPr lang="en-GB" altLang="en-US" sz="1200" dirty="0">
                <a:ea typeface="Geneva"/>
                <a:cs typeface="Geneva"/>
              </a:rPr>
              <a:t>Go online to obtain a state pension forecast – when you can claim it and how much it will be</a:t>
            </a:r>
          </a:p>
          <a:p>
            <a:pPr eaLnBrk="1" hangingPunct="1">
              <a:lnSpc>
                <a:spcPct val="80000"/>
              </a:lnSpc>
              <a:spcBef>
                <a:spcPct val="0"/>
              </a:spcBef>
              <a:tabLst>
                <a:tab pos="209550" algn="l"/>
              </a:tabLst>
            </a:pPr>
            <a:r>
              <a:rPr lang="en-GB" altLang="en-US" sz="1200" dirty="0">
                <a:ea typeface="Geneva"/>
                <a:cs typeface="Geneva"/>
              </a:rPr>
              <a:t>Some people can increase their State Pension by paying to fill gaps in their National Insurance record.</a:t>
            </a:r>
          </a:p>
          <a:p>
            <a:endParaRPr lang="en-GB" dirty="0"/>
          </a:p>
        </p:txBody>
      </p:sp>
      <p:sp>
        <p:nvSpPr>
          <p:cNvPr id="4" name="Slide Number Placeholder 3">
            <a:extLst>
              <a:ext uri="{FF2B5EF4-FFF2-40B4-BE49-F238E27FC236}">
                <a16:creationId xmlns:a16="http://schemas.microsoft.com/office/drawing/2014/main" id="{B12EBD5C-2872-E7F3-4009-0C67C9A434DD}"/>
              </a:ext>
            </a:extLst>
          </p:cNvPr>
          <p:cNvSpPr>
            <a:spLocks noGrp="1"/>
          </p:cNvSpPr>
          <p:nvPr>
            <p:ph type="sldNum" sz="quarter" idx="5"/>
          </p:nvPr>
        </p:nvSpPr>
        <p:spPr/>
        <p:txBody>
          <a:bodyPr/>
          <a:lstStyle/>
          <a:p>
            <a:fld id="{31A0DC62-F792-419E-9599-454A67565114}" type="slidenum">
              <a:rPr lang="en-GB" smtClean="0"/>
              <a:t>39</a:t>
            </a:fld>
            <a:endParaRPr lang="en-GB"/>
          </a:p>
        </p:txBody>
      </p:sp>
    </p:spTree>
    <p:extLst>
      <p:ext uri="{BB962C8B-B14F-4D97-AF65-F5344CB8AC3E}">
        <p14:creationId xmlns:p14="http://schemas.microsoft.com/office/powerpoint/2010/main" val="810369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3CE7A2-3F60-F897-BB0C-89604B8A4D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01E544-4A78-F54E-DE97-5F620B9BA0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440762-5202-5CD0-B20B-91895C30B851}"/>
              </a:ext>
            </a:extLst>
          </p:cNvPr>
          <p:cNvSpPr>
            <a:spLocks noGrp="1"/>
          </p:cNvSpPr>
          <p:nvPr>
            <p:ph type="body" idx="1"/>
          </p:nvPr>
        </p:nvSpPr>
        <p:spPr/>
        <p:txBody>
          <a:bodyPr/>
          <a:lstStyle/>
          <a:p>
            <a:r>
              <a:rPr lang="en-GB" dirty="0"/>
              <a:t>[Administering authority to amend to fit their retirement process]</a:t>
            </a:r>
          </a:p>
          <a:p>
            <a:r>
              <a:rPr lang="en-GB" dirty="0"/>
              <a:t>1. Get an estimate from your LGPS pension fund. If you have paid for added years, or extra pension by paying additional regular contributions or additional pension contributions, these extra benefits will be included in the figures the pension fund gives you. </a:t>
            </a:r>
          </a:p>
          <a:p>
            <a:r>
              <a:rPr lang="en-GB" dirty="0"/>
              <a:t>Think about other sources of income and whether you can afford to retire. </a:t>
            </a:r>
          </a:p>
          <a:p>
            <a:r>
              <a:rPr lang="en-GB" dirty="0"/>
              <a:t>2. If you decide to retire, give your notice and ask about the retirement process</a:t>
            </a:r>
          </a:p>
          <a:p>
            <a:r>
              <a:rPr lang="en-GB" dirty="0"/>
              <a:t>3. Pension fund sends you pension claim forms – check them carefully and ask any questions before making a final decision.  </a:t>
            </a:r>
          </a:p>
          <a:p>
            <a:r>
              <a:rPr lang="en-GB" dirty="0"/>
              <a:t>If you have an AVC, you have more options about how to use it when you retire. There will be a separate letter and form about your AVC, if you have one.</a:t>
            </a:r>
          </a:p>
          <a:p>
            <a:r>
              <a:rPr lang="en-GB" dirty="0"/>
              <a:t>4. Think carefully about your options – how to use your AVC, whether to swap pension for a one-off lump sum – as once you have made your decisions, you cannot change them. </a:t>
            </a:r>
          </a:p>
          <a:p>
            <a:r>
              <a:rPr lang="en-GB" dirty="0"/>
              <a:t>5. Your pension fund will arrange to pay your pension, any lump sum and AVC as you have requested and let you know when to expect payment. They will also give you some information about how your pension will be taxed, which we will cover next</a:t>
            </a:r>
          </a:p>
          <a:p>
            <a:endParaRPr lang="en-GB" dirty="0"/>
          </a:p>
        </p:txBody>
      </p:sp>
      <p:sp>
        <p:nvSpPr>
          <p:cNvPr id="4" name="Slide Number Placeholder 3">
            <a:extLst>
              <a:ext uri="{FF2B5EF4-FFF2-40B4-BE49-F238E27FC236}">
                <a16:creationId xmlns:a16="http://schemas.microsoft.com/office/drawing/2014/main" id="{89627109-DCBE-0970-A936-8845A9523FA3}"/>
              </a:ext>
            </a:extLst>
          </p:cNvPr>
          <p:cNvSpPr>
            <a:spLocks noGrp="1"/>
          </p:cNvSpPr>
          <p:nvPr>
            <p:ph type="sldNum" sz="quarter" idx="5"/>
          </p:nvPr>
        </p:nvSpPr>
        <p:spPr/>
        <p:txBody>
          <a:bodyPr/>
          <a:lstStyle/>
          <a:p>
            <a:fld id="{31A0DC62-F792-419E-9599-454A67565114}" type="slidenum">
              <a:rPr lang="en-GB" smtClean="0"/>
              <a:t>40</a:t>
            </a:fld>
            <a:endParaRPr lang="en-GB"/>
          </a:p>
        </p:txBody>
      </p:sp>
    </p:spTree>
    <p:extLst>
      <p:ext uri="{BB962C8B-B14F-4D97-AF65-F5344CB8AC3E}">
        <p14:creationId xmlns:p14="http://schemas.microsoft.com/office/powerpoint/2010/main" val="115909909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F40D5D-3464-DDDC-5052-0FD2630C54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1B593A-A94F-26AD-749C-B9F00B8EF5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3E587C-9846-7914-18FE-954BE75CF3C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D9F76E0-CD54-D0AC-0614-5E673F25E28B}"/>
              </a:ext>
            </a:extLst>
          </p:cNvPr>
          <p:cNvSpPr>
            <a:spLocks noGrp="1"/>
          </p:cNvSpPr>
          <p:nvPr>
            <p:ph type="sldNum" sz="quarter" idx="5"/>
          </p:nvPr>
        </p:nvSpPr>
        <p:spPr/>
        <p:txBody>
          <a:bodyPr/>
          <a:lstStyle/>
          <a:p>
            <a:fld id="{31A0DC62-F792-419E-9599-454A67565114}" type="slidenum">
              <a:rPr lang="en-GB" smtClean="0"/>
              <a:t>41</a:t>
            </a:fld>
            <a:endParaRPr lang="en-GB"/>
          </a:p>
        </p:txBody>
      </p:sp>
    </p:spTree>
    <p:extLst>
      <p:ext uri="{BB962C8B-B14F-4D97-AF65-F5344CB8AC3E}">
        <p14:creationId xmlns:p14="http://schemas.microsoft.com/office/powerpoint/2010/main" val="35424324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03E0FA-CCCB-0BF4-6AC8-E9C0E95EEC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30693E-4110-0DD4-8C2A-DD78069E7A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1EA0FE-6159-6DA6-EBA3-708ADD82BCB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dirty="0">
                <a:ea typeface="Geneva"/>
                <a:cs typeface="Geneva"/>
              </a:rPr>
              <a:t>Your pension payments are subject to income tax if your income exceeds your personal allowance, £12,570 (Tax year 2026/27)</a:t>
            </a:r>
          </a:p>
          <a:p>
            <a:endParaRPr lang="en-GB" dirty="0"/>
          </a:p>
        </p:txBody>
      </p:sp>
      <p:sp>
        <p:nvSpPr>
          <p:cNvPr id="4" name="Slide Number Placeholder 3">
            <a:extLst>
              <a:ext uri="{FF2B5EF4-FFF2-40B4-BE49-F238E27FC236}">
                <a16:creationId xmlns:a16="http://schemas.microsoft.com/office/drawing/2014/main" id="{2EF33FF7-1F78-AFBA-DF8C-CB337426E2BB}"/>
              </a:ext>
            </a:extLst>
          </p:cNvPr>
          <p:cNvSpPr>
            <a:spLocks noGrp="1"/>
          </p:cNvSpPr>
          <p:nvPr>
            <p:ph type="sldNum" sz="quarter" idx="5"/>
          </p:nvPr>
        </p:nvSpPr>
        <p:spPr/>
        <p:txBody>
          <a:bodyPr/>
          <a:lstStyle/>
          <a:p>
            <a:fld id="{31A0DC62-F792-419E-9599-454A67565114}" type="slidenum">
              <a:rPr lang="en-GB" smtClean="0"/>
              <a:t>42</a:t>
            </a:fld>
            <a:endParaRPr lang="en-GB"/>
          </a:p>
        </p:txBody>
      </p:sp>
    </p:spTree>
    <p:extLst>
      <p:ext uri="{BB962C8B-B14F-4D97-AF65-F5344CB8AC3E}">
        <p14:creationId xmlns:p14="http://schemas.microsoft.com/office/powerpoint/2010/main" val="348254223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73BD4-8DCF-3D19-FEC9-348FC04194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926375-2A65-68CD-C570-F1DECE03FE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2C5B41-3BE6-B3E8-3746-D477FECF640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ea typeface="Geneva"/>
                <a:cs typeface="Geneva"/>
              </a:rPr>
              <a:t>However, please note your pension will automatically be taxed using a basic rate code until further instructions are received from the tax office, and any refund will be paid to you </a:t>
            </a:r>
            <a:r>
              <a:rPr lang="en-GB" altLang="en-US" b="1" dirty="0">
                <a:ea typeface="Geneva"/>
                <a:cs typeface="Geneva"/>
              </a:rPr>
              <a:t>at a later date </a:t>
            </a:r>
            <a:r>
              <a:rPr lang="en-GB" altLang="en-US" dirty="0">
                <a:ea typeface="Geneva"/>
                <a:cs typeface="Geneva"/>
              </a:rPr>
              <a:t>if applicable.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ea typeface="Geneva"/>
                <a:cs typeface="Geneva"/>
              </a:rPr>
              <a:t>[Admin authority to include any instructions about P45s as appropriate]</a:t>
            </a:r>
          </a:p>
          <a:p>
            <a:endParaRPr lang="en-GB" dirty="0"/>
          </a:p>
        </p:txBody>
      </p:sp>
      <p:sp>
        <p:nvSpPr>
          <p:cNvPr id="4" name="Slide Number Placeholder 3">
            <a:extLst>
              <a:ext uri="{FF2B5EF4-FFF2-40B4-BE49-F238E27FC236}">
                <a16:creationId xmlns:a16="http://schemas.microsoft.com/office/drawing/2014/main" id="{08CA9695-1DC1-4771-F8F7-7788C3098C17}"/>
              </a:ext>
            </a:extLst>
          </p:cNvPr>
          <p:cNvSpPr>
            <a:spLocks noGrp="1"/>
          </p:cNvSpPr>
          <p:nvPr>
            <p:ph type="sldNum" sz="quarter" idx="5"/>
          </p:nvPr>
        </p:nvSpPr>
        <p:spPr/>
        <p:txBody>
          <a:bodyPr/>
          <a:lstStyle/>
          <a:p>
            <a:fld id="{31A0DC62-F792-419E-9599-454A67565114}" type="slidenum">
              <a:rPr lang="en-GB" smtClean="0"/>
              <a:t>43</a:t>
            </a:fld>
            <a:endParaRPr lang="en-GB"/>
          </a:p>
        </p:txBody>
      </p:sp>
    </p:spTree>
    <p:extLst>
      <p:ext uri="{BB962C8B-B14F-4D97-AF65-F5344CB8AC3E}">
        <p14:creationId xmlns:p14="http://schemas.microsoft.com/office/powerpoint/2010/main" val="415486301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E667DC-8E2C-0539-E542-4A030582C1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34DE28-DB39-8A19-4990-62631B7E26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82D82D-911C-0564-846C-62C0AA3309A7}"/>
              </a:ext>
            </a:extLst>
          </p:cNvPr>
          <p:cNvSpPr>
            <a:spLocks noGrp="1"/>
          </p:cNvSpPr>
          <p:nvPr>
            <p:ph type="body" idx="1"/>
          </p:nvPr>
        </p:nvSpPr>
        <p:spPr/>
        <p:txBody>
          <a:bodyPr/>
          <a:lstStyle/>
          <a:p>
            <a:r>
              <a:rPr lang="en-GB" altLang="en-US" dirty="0">
                <a:ea typeface="Geneva"/>
                <a:cs typeface="Geneva"/>
              </a:rPr>
              <a:t>Once your LGPS pension is being paid to you, it will increase yearly in line with the Consumer Prices Index. The increase in April 2026 was 3.8%</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ea typeface="Geneva"/>
                <a:cs typeface="Geneva"/>
              </a:rPr>
              <a:t>CPI is a measure of inflation. The increase is based on the year up to the previous 30</a:t>
            </a:r>
            <a:r>
              <a:rPr lang="en-GB" altLang="en-US" baseline="30000" dirty="0">
                <a:ea typeface="Geneva"/>
                <a:cs typeface="Geneva"/>
              </a:rPr>
              <a:t>th</a:t>
            </a:r>
            <a:r>
              <a:rPr lang="en-GB" altLang="en-US" dirty="0">
                <a:ea typeface="Geneva"/>
                <a:cs typeface="Geneva"/>
              </a:rPr>
              <a:t> September and applies from the first Monday after 5 April</a:t>
            </a:r>
          </a:p>
          <a:p>
            <a:r>
              <a:rPr lang="en-GB" altLang="en-US" dirty="0">
                <a:ea typeface="Geneva"/>
                <a:cs typeface="Geneva"/>
              </a:rPr>
              <a:t>if you retire mid year, you will only get part of the increase for that year</a:t>
            </a:r>
          </a:p>
          <a:p>
            <a:endParaRPr lang="en-GB" dirty="0"/>
          </a:p>
        </p:txBody>
      </p:sp>
      <p:sp>
        <p:nvSpPr>
          <p:cNvPr id="4" name="Slide Number Placeholder 3">
            <a:extLst>
              <a:ext uri="{FF2B5EF4-FFF2-40B4-BE49-F238E27FC236}">
                <a16:creationId xmlns:a16="http://schemas.microsoft.com/office/drawing/2014/main" id="{552561C5-515A-9004-EE64-8364A8DBBDC3}"/>
              </a:ext>
            </a:extLst>
          </p:cNvPr>
          <p:cNvSpPr>
            <a:spLocks noGrp="1"/>
          </p:cNvSpPr>
          <p:nvPr>
            <p:ph type="sldNum" sz="quarter" idx="5"/>
          </p:nvPr>
        </p:nvSpPr>
        <p:spPr/>
        <p:txBody>
          <a:bodyPr/>
          <a:lstStyle/>
          <a:p>
            <a:fld id="{31A0DC62-F792-419E-9599-454A67565114}" type="slidenum">
              <a:rPr lang="en-GB" smtClean="0"/>
              <a:t>44</a:t>
            </a:fld>
            <a:endParaRPr lang="en-GB"/>
          </a:p>
        </p:txBody>
      </p:sp>
    </p:spTree>
    <p:extLst>
      <p:ext uri="{BB962C8B-B14F-4D97-AF65-F5344CB8AC3E}">
        <p14:creationId xmlns:p14="http://schemas.microsoft.com/office/powerpoint/2010/main" val="157577754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0C2A70-A8DF-08E5-01EF-D36DA5375C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07D21D-4136-BF9F-DC56-D887644ED1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C150C0-3D21-42D6-271A-985231C5427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[Fund to add their own information about abatement, address/bank changes, changes in marital status and paying a pension to an overseas bank account.]</a:t>
            </a:r>
          </a:p>
        </p:txBody>
      </p:sp>
      <p:sp>
        <p:nvSpPr>
          <p:cNvPr id="4" name="Slide Number Placeholder 3">
            <a:extLst>
              <a:ext uri="{FF2B5EF4-FFF2-40B4-BE49-F238E27FC236}">
                <a16:creationId xmlns:a16="http://schemas.microsoft.com/office/drawing/2014/main" id="{8120C2C6-FD2A-D1F9-C4AC-F94DD1DEB9CE}"/>
              </a:ext>
            </a:extLst>
          </p:cNvPr>
          <p:cNvSpPr>
            <a:spLocks noGrp="1"/>
          </p:cNvSpPr>
          <p:nvPr>
            <p:ph type="sldNum" sz="quarter" idx="5"/>
          </p:nvPr>
        </p:nvSpPr>
        <p:spPr/>
        <p:txBody>
          <a:bodyPr/>
          <a:lstStyle/>
          <a:p>
            <a:fld id="{31A0DC62-F792-419E-9599-454A67565114}" type="slidenum">
              <a:rPr lang="en-GB" smtClean="0"/>
              <a:t>45</a:t>
            </a:fld>
            <a:endParaRPr lang="en-GB"/>
          </a:p>
        </p:txBody>
      </p:sp>
    </p:spTree>
    <p:extLst>
      <p:ext uri="{BB962C8B-B14F-4D97-AF65-F5344CB8AC3E}">
        <p14:creationId xmlns:p14="http://schemas.microsoft.com/office/powerpoint/2010/main" val="223420835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D3B1C8-C7E8-F5C0-531F-02F604B689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5677CE-41DE-8EF6-1C69-FEC43E3B5C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75BA2C-5FA2-812D-7AD9-1C43C363F2A0}"/>
              </a:ext>
            </a:extLst>
          </p:cNvPr>
          <p:cNvSpPr>
            <a:spLocks noGrp="1"/>
          </p:cNvSpPr>
          <p:nvPr>
            <p:ph type="body" idx="1"/>
          </p:nvPr>
        </p:nvSpPr>
        <p:spPr/>
        <p:txBody>
          <a:bodyPr/>
          <a:lstStyle/>
          <a:p>
            <a:r>
              <a:rPr lang="en-GB" dirty="0"/>
              <a:t>Broadly, your pension has a ten year guarantee</a:t>
            </a:r>
          </a:p>
          <a:p>
            <a:r>
              <a:rPr lang="en-GB" dirty="0"/>
              <a:t>If you die less than 10 years after taking your pension, the balance of 10 years’ payments will be paid as a death grant</a:t>
            </a:r>
          </a:p>
          <a:p>
            <a:r>
              <a:rPr lang="en-GB" dirty="0"/>
              <a:t>There is an adjustment to the </a:t>
            </a:r>
            <a:r>
              <a:rPr lang="en-GB"/>
              <a:t>amount paid if </a:t>
            </a:r>
            <a:r>
              <a:rPr lang="en-GB" dirty="0"/>
              <a:t>you have exchanged pension for lump sum</a:t>
            </a:r>
          </a:p>
          <a:p>
            <a:r>
              <a:rPr lang="en-GB" dirty="0"/>
              <a:t>A different amount may be paid if you re-join the LGPS after taking your pension</a:t>
            </a:r>
          </a:p>
          <a:p>
            <a:r>
              <a:rPr lang="en-GB" dirty="0"/>
              <a:t>No death grant is paid if you die after age 75, but there are indications that the Scottish Government is looking to remove that upper limit, so that the 10 year guarantee protects all members in the same way, not just those who retired before age 65.</a:t>
            </a:r>
          </a:p>
          <a:p>
            <a:r>
              <a:rPr lang="en-GB" dirty="0"/>
              <a:t>Pension fund decides who to pay the one-off death grant to - expression of wish form to let them know your wishes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ea typeface="Geneva"/>
                <a:cs typeface="Geneva"/>
              </a:rPr>
              <a:t>A survivor’s pension is payable for life. A survivor can be a husband/wife/civil partner or a cohabiting partner. </a:t>
            </a:r>
          </a:p>
          <a:p>
            <a:pPr eaLnBrk="1" hangingPunct="1">
              <a:spcBef>
                <a:spcPct val="0"/>
              </a:spcBef>
            </a:pPr>
            <a:r>
              <a:rPr lang="en-GB" altLang="en-US" b="0" dirty="0">
                <a:ea typeface="Geneva"/>
                <a:cs typeface="Geneva"/>
              </a:rPr>
              <a:t>A child’s pension for children under 18, or under age 23 and in full time education</a:t>
            </a:r>
          </a:p>
          <a:p>
            <a:pPr eaLnBrk="1" hangingPunct="1">
              <a:spcBef>
                <a:spcPct val="0"/>
              </a:spcBef>
            </a:pPr>
            <a:r>
              <a:rPr lang="en-GB" altLang="en-US" b="0" dirty="0">
                <a:ea typeface="Geneva"/>
                <a:cs typeface="Geneva"/>
              </a:rPr>
              <a:t>If you have a child who is permanently disabled (physically or mentally) and is fully dependent on you, then the fund can pay a pension at any age for the rest of their life.</a:t>
            </a:r>
          </a:p>
          <a:p>
            <a:endParaRPr lang="en-GB" dirty="0"/>
          </a:p>
          <a:p>
            <a:endParaRPr lang="en-GB" dirty="0"/>
          </a:p>
        </p:txBody>
      </p:sp>
      <p:sp>
        <p:nvSpPr>
          <p:cNvPr id="4" name="Slide Number Placeholder 3">
            <a:extLst>
              <a:ext uri="{FF2B5EF4-FFF2-40B4-BE49-F238E27FC236}">
                <a16:creationId xmlns:a16="http://schemas.microsoft.com/office/drawing/2014/main" id="{B9BC866B-0182-B5FE-0701-A125AECD899A}"/>
              </a:ext>
            </a:extLst>
          </p:cNvPr>
          <p:cNvSpPr>
            <a:spLocks noGrp="1"/>
          </p:cNvSpPr>
          <p:nvPr>
            <p:ph type="sldNum" sz="quarter" idx="5"/>
          </p:nvPr>
        </p:nvSpPr>
        <p:spPr/>
        <p:txBody>
          <a:bodyPr/>
          <a:lstStyle/>
          <a:p>
            <a:fld id="{31A0DC62-F792-419E-9599-454A67565114}" type="slidenum">
              <a:rPr lang="en-GB" smtClean="0"/>
              <a:t>46</a:t>
            </a:fld>
            <a:endParaRPr lang="en-GB"/>
          </a:p>
        </p:txBody>
      </p:sp>
    </p:spTree>
    <p:extLst>
      <p:ext uri="{BB962C8B-B14F-4D97-AF65-F5344CB8AC3E}">
        <p14:creationId xmlns:p14="http://schemas.microsoft.com/office/powerpoint/2010/main" val="53891550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1C3591-C9ED-2868-16A7-E4C0F69E98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138806-93B9-87E7-8453-03F6ECFA6F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45ED29-41B8-306E-C26A-DAAA88A699D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ea typeface="Geneva"/>
                <a:cs typeface="Geneva"/>
              </a:rPr>
              <a:t>We cannot give advice but there are several websites where you can find useful information</a:t>
            </a:r>
          </a:p>
          <a:p>
            <a:endParaRPr lang="en-GB" dirty="0"/>
          </a:p>
        </p:txBody>
      </p:sp>
      <p:sp>
        <p:nvSpPr>
          <p:cNvPr id="4" name="Slide Number Placeholder 3">
            <a:extLst>
              <a:ext uri="{FF2B5EF4-FFF2-40B4-BE49-F238E27FC236}">
                <a16:creationId xmlns:a16="http://schemas.microsoft.com/office/drawing/2014/main" id="{411285FF-E857-D459-00A4-3475015589CA}"/>
              </a:ext>
            </a:extLst>
          </p:cNvPr>
          <p:cNvSpPr>
            <a:spLocks noGrp="1"/>
          </p:cNvSpPr>
          <p:nvPr>
            <p:ph type="sldNum" sz="quarter" idx="5"/>
          </p:nvPr>
        </p:nvSpPr>
        <p:spPr/>
        <p:txBody>
          <a:bodyPr/>
          <a:lstStyle/>
          <a:p>
            <a:fld id="{31A0DC62-F792-419E-9599-454A67565114}" type="slidenum">
              <a:rPr lang="en-GB" smtClean="0"/>
              <a:t>47</a:t>
            </a:fld>
            <a:endParaRPr lang="en-GB"/>
          </a:p>
        </p:txBody>
      </p:sp>
    </p:spTree>
    <p:extLst>
      <p:ext uri="{BB962C8B-B14F-4D97-AF65-F5344CB8AC3E}">
        <p14:creationId xmlns:p14="http://schemas.microsoft.com/office/powerpoint/2010/main" val="397044610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1A1DCD-7B6A-5353-8038-8DEDDEC611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9ECF84-E855-7113-C66E-46368F09F7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8351C5-1A4D-3AF4-4ABB-2E1439B122AF}"/>
              </a:ext>
            </a:extLst>
          </p:cNvPr>
          <p:cNvSpPr>
            <a:spLocks noGrp="1"/>
          </p:cNvSpPr>
          <p:nvPr>
            <p:ph type="body" idx="1"/>
          </p:nvPr>
        </p:nvSpPr>
        <p:spPr/>
        <p:txBody>
          <a:bodyPr/>
          <a:lstStyle/>
          <a:p>
            <a:pPr eaLnBrk="1" hangingPunct="1">
              <a:defRPr/>
            </a:pPr>
            <a:r>
              <a:rPr lang="en-GB" dirty="0">
                <a:latin typeface="Arial" charset="0"/>
                <a:ea typeface="MS PGothic" charset="0"/>
                <a:cs typeface="MS PGothic" charset="0"/>
              </a:rPr>
              <a:t>So what to do next - Most importantly… start planning</a:t>
            </a:r>
          </a:p>
          <a:p>
            <a:pPr eaLnBrk="1" hangingPunct="1">
              <a:defRPr/>
            </a:pPr>
            <a:r>
              <a:rPr lang="en-GB" dirty="0">
                <a:latin typeface="Arial" charset="0"/>
                <a:ea typeface="MS PGothic" charset="0"/>
                <a:cs typeface="MS PGothic" charset="0"/>
              </a:rPr>
              <a:t>Find out what income you will have when you retire by:</a:t>
            </a:r>
          </a:p>
          <a:p>
            <a:pPr marL="171450" indent="-171450" eaLnBrk="1" hangingPunct="1">
              <a:buFont typeface="Arial" panose="020B0604020202020204" pitchFamily="34" charset="0"/>
              <a:buChar char="•"/>
              <a:defRPr/>
            </a:pPr>
            <a:r>
              <a:rPr lang="en-GB" dirty="0">
                <a:latin typeface="Arial" charset="0"/>
                <a:ea typeface="MS PGothic" charset="0"/>
                <a:cs typeface="MS PGothic" charset="0"/>
              </a:rPr>
              <a:t>Engaging with your LGPS benefits</a:t>
            </a:r>
          </a:p>
          <a:p>
            <a:pPr marL="171450" indent="-171450" eaLnBrk="1" hangingPunct="1">
              <a:buFont typeface="Arial" panose="020B0604020202020204" pitchFamily="34" charset="0"/>
              <a:buChar char="•"/>
              <a:defRPr/>
            </a:pPr>
            <a:r>
              <a:rPr lang="en-GB" dirty="0">
                <a:latin typeface="Arial" charset="0"/>
                <a:ea typeface="MS PGothic" charset="0"/>
                <a:cs typeface="MS PGothic" charset="0"/>
              </a:rPr>
              <a:t>And any other pensions you have, including the State pension</a:t>
            </a:r>
          </a:p>
          <a:p>
            <a:pPr marL="171450" indent="-171450" eaLnBrk="1" hangingPunct="1">
              <a:buFont typeface="Arial" panose="020B0604020202020204" pitchFamily="34" charset="0"/>
              <a:buChar char="•"/>
              <a:defRPr/>
            </a:pPr>
            <a:r>
              <a:rPr lang="en-GB" dirty="0">
                <a:latin typeface="Arial" charset="0"/>
                <a:ea typeface="MS PGothic" charset="0"/>
                <a:cs typeface="MS PGothic" charset="0"/>
              </a:rPr>
              <a:t>Savings &amp; investments</a:t>
            </a:r>
          </a:p>
          <a:p>
            <a:pPr marL="171450" indent="-171450" eaLnBrk="1" hangingPunct="1">
              <a:buFont typeface="Arial" panose="020B0604020202020204" pitchFamily="34" charset="0"/>
              <a:buChar char="•"/>
              <a:defRPr/>
            </a:pPr>
            <a:r>
              <a:rPr lang="en-GB" dirty="0">
                <a:latin typeface="Arial" charset="0"/>
                <a:ea typeface="MS PGothic" charset="0"/>
                <a:cs typeface="MS PGothic" charset="0"/>
              </a:rPr>
              <a:t>Think about what you will spend your money on</a:t>
            </a:r>
          </a:p>
          <a:p>
            <a:pPr marL="171450" indent="-171450" eaLnBrk="1" hangingPunct="1">
              <a:buFont typeface="Arial" panose="020B0604020202020204" pitchFamily="34" charset="0"/>
              <a:buChar char="•"/>
              <a:defRPr/>
            </a:pPr>
            <a:r>
              <a:rPr lang="en-GB" dirty="0">
                <a:latin typeface="Arial" charset="0"/>
                <a:ea typeface="MS PGothic" charset="0"/>
                <a:cs typeface="MS PGothic" charset="0"/>
              </a:rPr>
              <a:t>And use the information and links you have learned today to get as much information as possible so you can be fully informed to make your decisions </a:t>
            </a:r>
          </a:p>
          <a:p>
            <a:endParaRPr lang="en-GB" dirty="0"/>
          </a:p>
        </p:txBody>
      </p:sp>
      <p:sp>
        <p:nvSpPr>
          <p:cNvPr id="4" name="Slide Number Placeholder 3">
            <a:extLst>
              <a:ext uri="{FF2B5EF4-FFF2-40B4-BE49-F238E27FC236}">
                <a16:creationId xmlns:a16="http://schemas.microsoft.com/office/drawing/2014/main" id="{A83BD9B4-D27B-728C-319F-52AAB6C836AE}"/>
              </a:ext>
            </a:extLst>
          </p:cNvPr>
          <p:cNvSpPr>
            <a:spLocks noGrp="1"/>
          </p:cNvSpPr>
          <p:nvPr>
            <p:ph type="sldNum" sz="quarter" idx="5"/>
          </p:nvPr>
        </p:nvSpPr>
        <p:spPr/>
        <p:txBody>
          <a:bodyPr/>
          <a:lstStyle/>
          <a:p>
            <a:fld id="{31A0DC62-F792-419E-9599-454A67565114}" type="slidenum">
              <a:rPr lang="en-GB" smtClean="0"/>
              <a:t>48</a:t>
            </a:fld>
            <a:endParaRPr lang="en-GB"/>
          </a:p>
        </p:txBody>
      </p:sp>
    </p:spTree>
    <p:extLst>
      <p:ext uri="{BB962C8B-B14F-4D97-AF65-F5344CB8AC3E}">
        <p14:creationId xmlns:p14="http://schemas.microsoft.com/office/powerpoint/2010/main" val="389248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49</a:t>
            </a:fld>
            <a:endParaRPr lang="en-GB"/>
          </a:p>
        </p:txBody>
      </p:sp>
    </p:spTree>
    <p:extLst>
      <p:ext uri="{BB962C8B-B14F-4D97-AF65-F5344CB8AC3E}">
        <p14:creationId xmlns:p14="http://schemas.microsoft.com/office/powerpoint/2010/main" val="362995134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5B9D5-7421-9C6B-1908-552242AF8A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037EC5-23D9-84D0-E96A-4BE6A6B85C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E0C8F3-AFBA-D758-BE95-C2C83596C2C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SPARE SLIDE FOR INDIVIDUAL FUND USE</a:t>
            </a:r>
          </a:p>
        </p:txBody>
      </p:sp>
      <p:sp>
        <p:nvSpPr>
          <p:cNvPr id="4" name="Slide Number Placeholder 3">
            <a:extLst>
              <a:ext uri="{FF2B5EF4-FFF2-40B4-BE49-F238E27FC236}">
                <a16:creationId xmlns:a16="http://schemas.microsoft.com/office/drawing/2014/main" id="{B7E2D09B-6B20-D5D8-4259-E9EBB5256AF5}"/>
              </a:ext>
            </a:extLst>
          </p:cNvPr>
          <p:cNvSpPr>
            <a:spLocks noGrp="1"/>
          </p:cNvSpPr>
          <p:nvPr>
            <p:ph type="sldNum" sz="quarter" idx="5"/>
          </p:nvPr>
        </p:nvSpPr>
        <p:spPr/>
        <p:txBody>
          <a:bodyPr/>
          <a:lstStyle/>
          <a:p>
            <a:fld id="{31A0DC62-F792-419E-9599-454A67565114}" type="slidenum">
              <a:rPr lang="en-GB" smtClean="0"/>
              <a:t>50</a:t>
            </a:fld>
            <a:endParaRPr lang="en-GB"/>
          </a:p>
        </p:txBody>
      </p:sp>
    </p:spTree>
    <p:extLst>
      <p:ext uri="{BB962C8B-B14F-4D97-AF65-F5344CB8AC3E}">
        <p14:creationId xmlns:p14="http://schemas.microsoft.com/office/powerpoint/2010/main" val="20466041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ABEDDBD-CE6C-4170-8016-5F012B3A3424}" type="datetimeFigureOut">
              <a:rPr lang="en-GB" smtClean="0"/>
              <a:t>25/08/2026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8D97E5-BADB-422D-9CC6-911AB6538096}" type="slidenum">
              <a:rPr lang="en-GB" smtClean="0"/>
              <a:t>‹#›</a:t>
            </a:fld>
            <a:endParaRPr lang="en-GB"/>
          </a:p>
        </p:txBody>
      </p:sp>
      <p:sp>
        <p:nvSpPr>
          <p:cNvPr id="9" name="Rectangle 8">
            <a:extLst>
              <a:ext uri="{FF2B5EF4-FFF2-40B4-BE49-F238E27FC236}">
                <a16:creationId xmlns:a16="http://schemas.microsoft.com/office/drawing/2014/main" id="{165163FF-0DF0-A267-8380-535E6B7583B2}"/>
              </a:ext>
            </a:extLst>
          </p:cNvPr>
          <p:cNvSpPr/>
          <p:nvPr userDrawn="1"/>
        </p:nvSpPr>
        <p:spPr>
          <a:xfrm>
            <a:off x="0" y="5967053"/>
            <a:ext cx="9144000" cy="890947"/>
          </a:xfrm>
          <a:prstGeom prst="rect">
            <a:avLst/>
          </a:prstGeom>
          <a:solidFill>
            <a:srgbClr val="633B71"/>
          </a:solidFill>
          <a:ln>
            <a:solidFill>
              <a:srgbClr val="633B7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3D4EC055-08E5-9F88-DFA2-740757733DC3}"/>
              </a:ext>
            </a:extLst>
          </p:cNvPr>
          <p:cNvPicPr>
            <a:picLocks noChangeAspect="1"/>
          </p:cNvPicPr>
          <p:nvPr userDrawn="1"/>
        </p:nvPicPr>
        <p:blipFill>
          <a:blip r:embed="rId2"/>
          <a:stretch>
            <a:fillRect/>
          </a:stretch>
        </p:blipFill>
        <p:spPr>
          <a:xfrm>
            <a:off x="6668344" y="5396857"/>
            <a:ext cx="2013539" cy="531995"/>
          </a:xfrm>
          <a:prstGeom prst="rect">
            <a:avLst/>
          </a:prstGeom>
        </p:spPr>
      </p:pic>
    </p:spTree>
    <p:extLst>
      <p:ext uri="{BB962C8B-B14F-4D97-AF65-F5344CB8AC3E}">
        <p14:creationId xmlns:p14="http://schemas.microsoft.com/office/powerpoint/2010/main" val="2625688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6ABEDDBD-CE6C-4170-8016-5F012B3A3424}" type="datetimeFigureOut">
              <a:rPr lang="en-GB" smtClean="0"/>
              <a:t>25/08/2026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4269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BEDDBD-CE6C-4170-8016-5F012B3A3424}" type="datetimeFigureOut">
              <a:rPr lang="en-GB" smtClean="0"/>
              <a:t>25/08/2026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18415226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ABEDDBD-CE6C-4170-8016-5F012B3A3424}" type="datetimeFigureOut">
              <a:rPr lang="en-GB" smtClean="0"/>
              <a:t>25/08/2026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33558271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ABEDDBD-CE6C-4170-8016-5F012B3A3424}" type="datetimeFigureOut">
              <a:rPr lang="en-GB" smtClean="0"/>
              <a:t>25/08/2026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3770683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ABEDDBD-CE6C-4170-8016-5F012B3A3424}" type="datetimeFigureOut">
              <a:rPr lang="en-GB" smtClean="0"/>
              <a:t>25/08/2026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30161224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BEDDBD-CE6C-4170-8016-5F012B3A3424}" type="datetimeFigureOut">
              <a:rPr lang="en-GB" smtClean="0"/>
              <a:t>25/08/2026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2021722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BEDDBD-CE6C-4170-8016-5F012B3A3424}" type="datetimeFigureOut">
              <a:rPr lang="en-GB" smtClean="0"/>
              <a:t>25/08/2026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3478533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BEDDBD-CE6C-4170-8016-5F012B3A3424}" type="datetimeFigureOut">
              <a:rPr lang="en-GB" smtClean="0"/>
              <a:t>25/08/2026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3344320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BEDDBD-CE6C-4170-8016-5F012B3A3424}" type="datetimeFigureOut">
              <a:rPr lang="en-GB" smtClean="0"/>
              <a:t>25/08/2026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1001780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BEDDBD-CE6C-4170-8016-5F012B3A3424}" type="datetimeFigureOut">
              <a:rPr lang="en-GB" smtClean="0"/>
              <a:t>25/08/2026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20820747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and Two Sectio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29896-6EBC-9E4F-9E5F-C080AD9C6B27}"/>
              </a:ext>
            </a:extLst>
          </p:cNvPr>
          <p:cNvSpPr>
            <a:spLocks noGrp="1"/>
          </p:cNvSpPr>
          <p:nvPr>
            <p:ph type="title"/>
          </p:nvPr>
        </p:nvSpPr>
        <p:spPr>
          <a:xfrm>
            <a:off x="428119" y="584295"/>
            <a:ext cx="8280400" cy="896824"/>
          </a:xfrm>
        </p:spPr>
        <p:txBody>
          <a:bodyPr lIns="0" tIns="0" rIns="0" bIns="0" anchor="t">
            <a:noAutofit/>
          </a:bodyPr>
          <a:lstStyle>
            <a:lvl1pPr>
              <a:lnSpc>
                <a:spcPts val="3300"/>
              </a:lnSpc>
              <a:defRPr cap="all" baseline="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D816F85-89C5-C647-A5EB-1BFC5B18A739}"/>
              </a:ext>
            </a:extLst>
          </p:cNvPr>
          <p:cNvSpPr>
            <a:spLocks noGrp="1"/>
          </p:cNvSpPr>
          <p:nvPr>
            <p:ph idx="1"/>
          </p:nvPr>
        </p:nvSpPr>
        <p:spPr>
          <a:xfrm>
            <a:off x="431800" y="1595039"/>
            <a:ext cx="4050823" cy="3652824"/>
          </a:xfrm>
        </p:spPr>
        <p:txBody>
          <a:bodyPr lIns="0" tIns="0" rIns="0" anchor="ctr"/>
          <a:lstStyle>
            <a:lvl1pPr marL="171450" indent="-171450">
              <a:buClr>
                <a:schemeClr val="tx2"/>
              </a:buClr>
              <a:buFont typeface="Wingdings" pitchFamily="2" charset="2"/>
              <a:buChar char="§"/>
              <a:defRPr/>
            </a:lvl1pPr>
            <a:lvl2pPr marL="514350" indent="-171450">
              <a:buClr>
                <a:schemeClr val="tx2"/>
              </a:buClr>
              <a:buFont typeface="Wingdings" pitchFamily="2" charset="2"/>
              <a:buChar char="§"/>
              <a:defRPr/>
            </a:lvl2pPr>
            <a:lvl3pPr marL="857250" indent="-171450">
              <a:buClr>
                <a:schemeClr val="tx2"/>
              </a:buClr>
              <a:buFont typeface="Wingdings" pitchFamily="2" charset="2"/>
              <a:buChar char="§"/>
              <a:defRPr/>
            </a:lvl3pPr>
            <a:lvl4pPr marL="1200150" indent="-171450">
              <a:buClr>
                <a:schemeClr val="tx2"/>
              </a:buClr>
              <a:buFont typeface="Wingdings" pitchFamily="2" charset="2"/>
              <a:buChar char="§"/>
              <a:defRPr/>
            </a:lvl4pPr>
            <a:lvl5pPr marL="1543050" indent="-171450">
              <a:buClr>
                <a:schemeClr val="tx2"/>
              </a:buClr>
              <a:buFont typeface="Wingdings" pitchFamily="2" charset="2"/>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Slide Number Placeholder 5">
            <a:extLst>
              <a:ext uri="{FF2B5EF4-FFF2-40B4-BE49-F238E27FC236}">
                <a16:creationId xmlns:a16="http://schemas.microsoft.com/office/drawing/2014/main" id="{35B1ECAD-9838-3948-8FC1-78561173482F}"/>
              </a:ext>
            </a:extLst>
          </p:cNvPr>
          <p:cNvSpPr>
            <a:spLocks noGrp="1"/>
          </p:cNvSpPr>
          <p:nvPr>
            <p:ph type="sldNum" sz="quarter" idx="12"/>
          </p:nvPr>
        </p:nvSpPr>
        <p:spPr>
          <a:xfrm>
            <a:off x="7863840" y="246489"/>
            <a:ext cx="848360" cy="228921"/>
          </a:xfrm>
        </p:spPr>
        <p:txBody>
          <a:bodyPr lIns="0" tIns="0" rIns="0" bIns="0" anchor="b"/>
          <a:lstStyle>
            <a:lvl1pPr algn="r">
              <a:defRPr>
                <a:solidFill>
                  <a:schemeClr val="tx2"/>
                </a:solidFill>
              </a:defRPr>
            </a:lvl1pPr>
          </a:lstStyle>
          <a:p>
            <a:fld id="{5266CB8C-80E5-504C-B9DC-BFDA890D0F1E}" type="slidenum">
              <a:rPr lang="en-US" smtClean="0"/>
              <a:pPr/>
              <a:t>‹#›</a:t>
            </a:fld>
            <a:endParaRPr lang="en-US"/>
          </a:p>
        </p:txBody>
      </p:sp>
      <p:cxnSp>
        <p:nvCxnSpPr>
          <p:cNvPr id="10" name="Straight Connector 9">
            <a:extLst>
              <a:ext uri="{FF2B5EF4-FFF2-40B4-BE49-F238E27FC236}">
                <a16:creationId xmlns:a16="http://schemas.microsoft.com/office/drawing/2014/main" id="{EF23F09A-31A6-A44E-BCDB-C604423881B4}"/>
              </a:ext>
            </a:extLst>
          </p:cNvPr>
          <p:cNvCxnSpPr/>
          <p:nvPr userDrawn="1"/>
        </p:nvCxnSpPr>
        <p:spPr>
          <a:xfrm>
            <a:off x="431800" y="531067"/>
            <a:ext cx="82804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4" name="Content Placeholder 13">
            <a:extLst>
              <a:ext uri="{FF2B5EF4-FFF2-40B4-BE49-F238E27FC236}">
                <a16:creationId xmlns:a16="http://schemas.microsoft.com/office/drawing/2014/main" id="{9E406A65-0A1A-7740-8596-4DD78D5DF858}"/>
              </a:ext>
            </a:extLst>
          </p:cNvPr>
          <p:cNvSpPr>
            <a:spLocks noGrp="1"/>
          </p:cNvSpPr>
          <p:nvPr>
            <p:ph sz="quarter" idx="14" hasCustomPrompt="1"/>
          </p:nvPr>
        </p:nvSpPr>
        <p:spPr>
          <a:xfrm>
            <a:off x="431800" y="246486"/>
            <a:ext cx="5953125" cy="228921"/>
          </a:xfrm>
        </p:spPr>
        <p:txBody>
          <a:bodyPr lIns="0" tIns="0" rIns="0" bIns="0" anchor="b">
            <a:noAutofit/>
          </a:bodyPr>
          <a:lstStyle>
            <a:lvl1pPr marL="0" indent="0" algn="l">
              <a:buNone/>
              <a:defRPr sz="1200" cap="all" baseline="0">
                <a:solidFill>
                  <a:schemeClr val="tx2"/>
                </a:solidFill>
              </a:defRPr>
            </a:lvl1pPr>
            <a:lvl2pPr marL="342900" indent="0" algn="l">
              <a:buNone/>
              <a:defRPr sz="900">
                <a:solidFill>
                  <a:schemeClr val="tx2"/>
                </a:solidFill>
              </a:defRPr>
            </a:lvl2pPr>
            <a:lvl3pPr marL="685800" indent="0" algn="l">
              <a:buNone/>
              <a:defRPr sz="900">
                <a:solidFill>
                  <a:schemeClr val="tx2"/>
                </a:solidFill>
              </a:defRPr>
            </a:lvl3pPr>
            <a:lvl4pPr marL="1028700" indent="0" algn="l">
              <a:buNone/>
              <a:defRPr sz="900">
                <a:solidFill>
                  <a:schemeClr val="tx2"/>
                </a:solidFill>
              </a:defRPr>
            </a:lvl4pPr>
            <a:lvl5pPr marL="1371600" indent="0" algn="l">
              <a:buNone/>
              <a:defRPr sz="900">
                <a:solidFill>
                  <a:schemeClr val="tx2"/>
                </a:solidFill>
              </a:defRPr>
            </a:lvl5pPr>
          </a:lstStyle>
          <a:p>
            <a:pPr lvl="0"/>
            <a:r>
              <a:rPr lang="en-GB"/>
              <a:t>Topic Title</a:t>
            </a:r>
            <a:endParaRPr lang="en-US"/>
          </a:p>
        </p:txBody>
      </p:sp>
      <p:sp>
        <p:nvSpPr>
          <p:cNvPr id="9" name="Content Placeholder 2">
            <a:extLst>
              <a:ext uri="{FF2B5EF4-FFF2-40B4-BE49-F238E27FC236}">
                <a16:creationId xmlns:a16="http://schemas.microsoft.com/office/drawing/2014/main" id="{A973D6AA-20D4-DF45-955E-33C1D7A66A4D}"/>
              </a:ext>
            </a:extLst>
          </p:cNvPr>
          <p:cNvSpPr>
            <a:spLocks noGrp="1"/>
          </p:cNvSpPr>
          <p:nvPr>
            <p:ph idx="15"/>
          </p:nvPr>
        </p:nvSpPr>
        <p:spPr>
          <a:xfrm>
            <a:off x="4660040" y="1595039"/>
            <a:ext cx="4050823" cy="3652824"/>
          </a:xfrm>
        </p:spPr>
        <p:txBody>
          <a:bodyPr lIns="0" tIns="0" rIns="0" anchor="ctr"/>
          <a:lstStyle>
            <a:lvl1pPr marL="171450" indent="-171450">
              <a:buClr>
                <a:schemeClr val="tx2"/>
              </a:buClr>
              <a:buFont typeface="Wingdings" pitchFamily="2" charset="2"/>
              <a:buChar char="§"/>
              <a:defRPr/>
            </a:lvl1pPr>
            <a:lvl2pPr marL="514350" indent="-171450">
              <a:buClr>
                <a:schemeClr val="tx2"/>
              </a:buClr>
              <a:buFont typeface="Wingdings" pitchFamily="2" charset="2"/>
              <a:buChar char="§"/>
              <a:defRPr/>
            </a:lvl2pPr>
            <a:lvl3pPr marL="857250" indent="-171450">
              <a:buClr>
                <a:schemeClr val="tx2"/>
              </a:buClr>
              <a:buFont typeface="Wingdings" pitchFamily="2" charset="2"/>
              <a:buChar char="§"/>
              <a:defRPr/>
            </a:lvl3pPr>
            <a:lvl4pPr marL="1200150" indent="-171450">
              <a:buClr>
                <a:schemeClr val="tx2"/>
              </a:buClr>
              <a:buFont typeface="Wingdings" pitchFamily="2" charset="2"/>
              <a:buChar char="§"/>
              <a:defRPr/>
            </a:lvl4pPr>
            <a:lvl5pPr marL="1543050" indent="-171450">
              <a:buClr>
                <a:schemeClr val="tx2"/>
              </a:buClr>
              <a:buFont typeface="Wingdings" pitchFamily="2" charset="2"/>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79579899"/>
      </p:ext>
    </p:extLst>
  </p:cSld>
  <p:clrMapOvr>
    <a:masterClrMapping/>
  </p:clrMapOvr>
  <p:extLst>
    <p:ext uri="{DCECCB84-F9BA-43D5-87BE-67443E8EF086}">
      <p15:sldGuideLst xmlns:p15="http://schemas.microsoft.com/office/powerpoint/2012/main">
        <p15:guide id="1" orient="horz" pos="1003">
          <p15:clr>
            <a:srgbClr val="FBAE40"/>
          </p15:clr>
        </p15:guide>
        <p15:guide id="2" pos="272">
          <p15:clr>
            <a:srgbClr val="FBAE40"/>
          </p15:clr>
        </p15:guide>
        <p15:guide id="3" orient="horz" pos="3997">
          <p15:clr>
            <a:srgbClr val="FBAE40"/>
          </p15:clr>
        </p15:guide>
        <p15:guide id="4" pos="5488">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BEDDBD-CE6C-4170-8016-5F012B3A3424}" type="datetimeFigureOut">
              <a:rPr lang="en-GB" smtClean="0"/>
              <a:t>25/08/2026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8D97E5-BADB-422D-9CC6-911AB6538096}" type="slidenum">
              <a:rPr lang="en-GB" smtClean="0"/>
              <a:t>‹#›</a:t>
            </a:fld>
            <a:endParaRPr lang="en-GB"/>
          </a:p>
        </p:txBody>
      </p:sp>
      <p:sp>
        <p:nvSpPr>
          <p:cNvPr id="11" name="Rectangle 10">
            <a:extLst>
              <a:ext uri="{FF2B5EF4-FFF2-40B4-BE49-F238E27FC236}">
                <a16:creationId xmlns:a16="http://schemas.microsoft.com/office/drawing/2014/main" id="{79A434B6-EBE5-2464-37FB-6F998CFA2E1A}"/>
              </a:ext>
            </a:extLst>
          </p:cNvPr>
          <p:cNvSpPr/>
          <p:nvPr userDrawn="1"/>
        </p:nvSpPr>
        <p:spPr>
          <a:xfrm>
            <a:off x="0" y="5967053"/>
            <a:ext cx="9144000" cy="890947"/>
          </a:xfrm>
          <a:prstGeom prst="rect">
            <a:avLst/>
          </a:prstGeom>
          <a:solidFill>
            <a:srgbClr val="633B71"/>
          </a:solidFill>
          <a:ln>
            <a:solidFill>
              <a:srgbClr val="633B7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108569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microsoft.com/office/2018/10/relationships/comments" Target="../comments/modernComment_62A_26CFAAEA.xml"/><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jpg"/><Relationship Id="rId7" Type="http://schemas.openxmlformats.org/officeDocument/2006/relationships/image" Target="../media/image8.jp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7.jpg"/><Relationship Id="rId5" Type="http://schemas.microsoft.com/office/2007/relationships/hdphoto" Target="../media/hdphoto1.wdp"/><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3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hyperlink" Target="http://www.gov.uk/check-state-pension" TargetMode="External"/><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hyperlink" Target="http://www.gov.uk/voluntary-national-insurance-contributions" TargetMode="Externa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0.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21.jp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9.png"/><Relationship Id="rId7" Type="http://schemas.openxmlformats.org/officeDocument/2006/relationships/image" Target="../media/image29.png"/><Relationship Id="rId2" Type="http://schemas.openxmlformats.org/officeDocument/2006/relationships/notesSlide" Target="../notesSlides/notesSlide47.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s/_rels/slide4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91C9FF-3E69-224C-D530-44DB50AE2E24}"/>
              </a:ext>
            </a:extLst>
          </p:cNvPr>
          <p:cNvSpPr>
            <a:spLocks noGrp="1"/>
          </p:cNvSpPr>
          <p:nvPr>
            <p:ph idx="1"/>
          </p:nvPr>
        </p:nvSpPr>
        <p:spPr>
          <a:xfrm>
            <a:off x="4267255" y="5332936"/>
            <a:ext cx="4453988" cy="522514"/>
          </a:xfrm>
        </p:spPr>
        <p:txBody>
          <a:bodyPr/>
          <a:lstStyle/>
          <a:p>
            <a:pPr marL="0" indent="0">
              <a:buNone/>
            </a:pPr>
            <a:r>
              <a:rPr lang="en-GB" dirty="0">
                <a:highlight>
                  <a:srgbClr val="FFFF00"/>
                </a:highlight>
              </a:rPr>
              <a:t>Fund details</a:t>
            </a:r>
          </a:p>
        </p:txBody>
      </p:sp>
      <p:sp>
        <p:nvSpPr>
          <p:cNvPr id="2" name="TextBox 1">
            <a:extLst>
              <a:ext uri="{FF2B5EF4-FFF2-40B4-BE49-F238E27FC236}">
                <a16:creationId xmlns:a16="http://schemas.microsoft.com/office/drawing/2014/main" id="{E982BD0A-CE8A-1AEE-3FEA-7A7AC38AD8CE}"/>
              </a:ext>
            </a:extLst>
          </p:cNvPr>
          <p:cNvSpPr txBox="1"/>
          <p:nvPr/>
        </p:nvSpPr>
        <p:spPr>
          <a:xfrm>
            <a:off x="422756" y="557139"/>
            <a:ext cx="4835044" cy="1569660"/>
          </a:xfrm>
          <a:prstGeom prst="rect">
            <a:avLst/>
          </a:prstGeom>
          <a:noFill/>
        </p:spPr>
        <p:txBody>
          <a:bodyPr wrap="square">
            <a:spAutoFit/>
          </a:bodyPr>
          <a:lstStyle/>
          <a:p>
            <a:r>
              <a:rPr lang="en-GB" sz="9600" b="1" i="0" u="none" strike="noStrike" baseline="0" dirty="0">
                <a:solidFill>
                  <a:srgbClr val="ED7D31"/>
                </a:solidFill>
                <a:latin typeface="GothamNarrow-Bold"/>
              </a:rPr>
              <a:t>PENSION</a:t>
            </a:r>
            <a:endParaRPr lang="en-GB" sz="9600" dirty="0"/>
          </a:p>
        </p:txBody>
      </p:sp>
      <p:sp>
        <p:nvSpPr>
          <p:cNvPr id="5" name="TextBox 4">
            <a:extLst>
              <a:ext uri="{FF2B5EF4-FFF2-40B4-BE49-F238E27FC236}">
                <a16:creationId xmlns:a16="http://schemas.microsoft.com/office/drawing/2014/main" id="{17E063ED-85B9-3D07-31C7-1E81B738DBC0}"/>
              </a:ext>
            </a:extLst>
          </p:cNvPr>
          <p:cNvSpPr txBox="1"/>
          <p:nvPr/>
        </p:nvSpPr>
        <p:spPr>
          <a:xfrm>
            <a:off x="3451899" y="1889486"/>
            <a:ext cx="5090746" cy="1384995"/>
          </a:xfrm>
          <a:prstGeom prst="rect">
            <a:avLst/>
          </a:prstGeom>
          <a:noFill/>
        </p:spPr>
        <p:txBody>
          <a:bodyPr wrap="square">
            <a:spAutoFit/>
          </a:bodyPr>
          <a:lstStyle/>
          <a:p>
            <a:r>
              <a:rPr lang="en-GB" sz="4800" b="1" dirty="0">
                <a:solidFill>
                  <a:srgbClr val="4F7040"/>
                </a:solidFill>
                <a:latin typeface="GothamNarrow-Book"/>
              </a:rPr>
              <a:t>AWARENESS WEEK</a:t>
            </a:r>
            <a:endParaRPr lang="en-GB" sz="4800" b="1" i="0" u="none" strike="noStrike" baseline="0" dirty="0">
              <a:solidFill>
                <a:srgbClr val="4F7040"/>
              </a:solidFill>
              <a:latin typeface="GothamNarrow-Book"/>
            </a:endParaRPr>
          </a:p>
          <a:p>
            <a:r>
              <a:rPr lang="en-GB" sz="3600" b="0" i="0" u="none" strike="noStrike" baseline="0" dirty="0">
                <a:solidFill>
                  <a:srgbClr val="B94F3F"/>
                </a:solidFill>
                <a:latin typeface="GothamNarrow-Book"/>
              </a:rPr>
              <a:t>14 - 18 SEPTEMBER 2026</a:t>
            </a:r>
            <a:endParaRPr lang="en-GB" sz="3600" dirty="0"/>
          </a:p>
        </p:txBody>
      </p:sp>
      <p:pic>
        <p:nvPicPr>
          <p:cNvPr id="6" name="Picture 5">
            <a:extLst>
              <a:ext uri="{FF2B5EF4-FFF2-40B4-BE49-F238E27FC236}">
                <a16:creationId xmlns:a16="http://schemas.microsoft.com/office/drawing/2014/main" id="{866DCCC2-34AD-C0B9-AAB1-635C6DCAEFE5}"/>
              </a:ext>
            </a:extLst>
          </p:cNvPr>
          <p:cNvPicPr>
            <a:picLocks noChangeAspect="1"/>
          </p:cNvPicPr>
          <p:nvPr/>
        </p:nvPicPr>
        <p:blipFill>
          <a:blip r:embed="rId3"/>
          <a:stretch>
            <a:fillRect/>
          </a:stretch>
        </p:blipFill>
        <p:spPr>
          <a:xfrm>
            <a:off x="5911581" y="576983"/>
            <a:ext cx="1716135" cy="1124068"/>
          </a:xfrm>
          <a:prstGeom prst="rect">
            <a:avLst/>
          </a:prstGeom>
        </p:spPr>
      </p:pic>
      <p:pic>
        <p:nvPicPr>
          <p:cNvPr id="8" name="Picture 7">
            <a:extLst>
              <a:ext uri="{FF2B5EF4-FFF2-40B4-BE49-F238E27FC236}">
                <a16:creationId xmlns:a16="http://schemas.microsoft.com/office/drawing/2014/main" id="{97B4FA10-635E-2B3E-7BDA-999FE204F32B}"/>
              </a:ext>
            </a:extLst>
          </p:cNvPr>
          <p:cNvPicPr>
            <a:picLocks noChangeAspect="1"/>
          </p:cNvPicPr>
          <p:nvPr/>
        </p:nvPicPr>
        <p:blipFill>
          <a:blip r:embed="rId4"/>
          <a:stretch>
            <a:fillRect/>
          </a:stretch>
        </p:blipFill>
        <p:spPr>
          <a:xfrm>
            <a:off x="422756" y="2009934"/>
            <a:ext cx="2743525" cy="1419066"/>
          </a:xfrm>
          <a:prstGeom prst="rect">
            <a:avLst/>
          </a:prstGeom>
        </p:spPr>
      </p:pic>
      <p:sp>
        <p:nvSpPr>
          <p:cNvPr id="7" name="TextBox 6">
            <a:extLst>
              <a:ext uri="{FF2B5EF4-FFF2-40B4-BE49-F238E27FC236}">
                <a16:creationId xmlns:a16="http://schemas.microsoft.com/office/drawing/2014/main" id="{2B85B0F4-426A-DC3A-F9AD-343BD6038317}"/>
              </a:ext>
            </a:extLst>
          </p:cNvPr>
          <p:cNvSpPr txBox="1"/>
          <p:nvPr/>
        </p:nvSpPr>
        <p:spPr>
          <a:xfrm>
            <a:off x="601354" y="3842043"/>
            <a:ext cx="8119889" cy="923330"/>
          </a:xfrm>
          <a:prstGeom prst="rect">
            <a:avLst/>
          </a:prstGeom>
          <a:noFill/>
        </p:spPr>
        <p:txBody>
          <a:bodyPr wrap="square">
            <a:spAutoFit/>
          </a:bodyPr>
          <a:lstStyle/>
          <a:p>
            <a:r>
              <a:rPr lang="en-GB" sz="5400" b="1" i="0" u="none" strike="noStrike" baseline="0" dirty="0">
                <a:solidFill>
                  <a:srgbClr val="044D85"/>
                </a:solidFill>
                <a:latin typeface="GothamNarrow-Bold"/>
              </a:rPr>
              <a:t>Planning your retirement</a:t>
            </a:r>
            <a:endParaRPr lang="en-GB" sz="5400" dirty="0">
              <a:solidFill>
                <a:srgbClr val="044D85"/>
              </a:solidFill>
            </a:endParaRPr>
          </a:p>
        </p:txBody>
      </p:sp>
    </p:spTree>
    <p:extLst>
      <p:ext uri="{BB962C8B-B14F-4D97-AF65-F5344CB8AC3E}">
        <p14:creationId xmlns:p14="http://schemas.microsoft.com/office/powerpoint/2010/main" val="25389998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73E1B-638C-27DF-FCC2-A51060701021}"/>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D8B24603-13BF-DDFB-F45B-98A0733B8691}"/>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9CDC07A0-C2C1-57C7-22B5-A688D9074000}"/>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6ED83122-E7DC-332B-82F6-1269DB099D10}"/>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Did you know…?</a:t>
            </a:r>
            <a:endParaRPr lang="en-GB" sz="3200" b="1" dirty="0">
              <a:solidFill>
                <a:srgbClr val="044D85"/>
              </a:solidFill>
              <a:latin typeface="Franklin Gothic Medium" panose="020B0603020102020204" pitchFamily="34" charset="0"/>
            </a:endParaRPr>
          </a:p>
        </p:txBody>
      </p:sp>
      <p:sp>
        <p:nvSpPr>
          <p:cNvPr id="5" name="TextBox 4">
            <a:extLst>
              <a:ext uri="{FF2B5EF4-FFF2-40B4-BE49-F238E27FC236}">
                <a16:creationId xmlns:a16="http://schemas.microsoft.com/office/drawing/2014/main" id="{60D72CE7-D4B5-BFCD-B1A8-3E4BA69DCBB4}"/>
              </a:ext>
            </a:extLst>
          </p:cNvPr>
          <p:cNvSpPr txBox="1"/>
          <p:nvPr/>
        </p:nvSpPr>
        <p:spPr>
          <a:xfrm>
            <a:off x="431801" y="1579074"/>
            <a:ext cx="4524022" cy="1477328"/>
          </a:xfrm>
          <a:prstGeom prst="rect">
            <a:avLst/>
          </a:prstGeom>
          <a:noFill/>
        </p:spPr>
        <p:txBody>
          <a:bodyPr wrap="square">
            <a:spAutoFit/>
          </a:bodyPr>
          <a:lstStyle/>
          <a:p>
            <a:pPr marL="285750" indent="-285750">
              <a:buFont typeface="Arial" panose="020B0604020202020204" pitchFamily="34" charset="0"/>
              <a:buChar char="•"/>
            </a:pPr>
            <a:endParaRPr lang="en-GB" sz="1800" b="1" dirty="0">
              <a:solidFill>
                <a:schemeClr val="accent2"/>
              </a:solidFill>
              <a:latin typeface="Franklin Gothic Medium" panose="020B0603020102020204" pitchFamily="34" charset="0"/>
            </a:endParaRPr>
          </a:p>
          <a:p>
            <a:pPr marL="285750" indent="-285750">
              <a:buFont typeface="Arial" panose="020B0604020202020204" pitchFamily="34" charset="0"/>
              <a:buChar char="•"/>
            </a:pPr>
            <a:endParaRPr lang="en-GB" sz="1800" b="1" dirty="0">
              <a:latin typeface="Nunito" pitchFamily="2" charset="0"/>
              <a:cs typeface="Times New Roman" panose="02020603050405020304" pitchFamily="18" charset="0"/>
            </a:endParaRPr>
          </a:p>
          <a:p>
            <a:pPr marL="285750" indent="-285750">
              <a:buFont typeface="Arial" panose="020B0604020202020204" pitchFamily="34" charset="0"/>
              <a:buChar char="•"/>
            </a:pPr>
            <a:endParaRPr lang="en-GB" sz="1800" b="1" dirty="0">
              <a:latin typeface="Nunito" pitchFamily="2" charset="0"/>
              <a:cs typeface="Times New Roman" panose="02020603050405020304" pitchFamily="18" charset="0"/>
            </a:endParaRPr>
          </a:p>
          <a:p>
            <a:pPr marL="285750" indent="-285750">
              <a:buFont typeface="Arial" panose="020B0604020202020204" pitchFamily="34" charset="0"/>
              <a:buChar char="•"/>
            </a:pPr>
            <a:endParaRPr lang="en-GB" b="1" dirty="0">
              <a:latin typeface="Nunito" pitchFamily="2" charset="0"/>
              <a:cs typeface="Times New Roman" panose="02020603050405020304" pitchFamily="18" charset="0"/>
            </a:endParaRPr>
          </a:p>
          <a:p>
            <a:pPr marL="285750" indent="-285750">
              <a:buFont typeface="Arial" panose="020B0604020202020204" pitchFamily="34" charset="0"/>
              <a:buChar char="•"/>
            </a:pPr>
            <a:endParaRPr lang="en-GB" sz="1800" b="1" dirty="0">
              <a:latin typeface="Franklin Gothic Medium" panose="020B0603020102020204" pitchFamily="34" charset="0"/>
            </a:endParaRPr>
          </a:p>
        </p:txBody>
      </p:sp>
      <p:sp>
        <p:nvSpPr>
          <p:cNvPr id="6" name="Title 1">
            <a:extLst>
              <a:ext uri="{FF2B5EF4-FFF2-40B4-BE49-F238E27FC236}">
                <a16:creationId xmlns:a16="http://schemas.microsoft.com/office/drawing/2014/main" id="{BA86FC52-A729-1495-6243-025DF0CFB151}"/>
              </a:ext>
            </a:extLst>
          </p:cNvPr>
          <p:cNvSpPr txBox="1">
            <a:spLocks/>
          </p:cNvSpPr>
          <p:nvPr/>
        </p:nvSpPr>
        <p:spPr bwMode="auto">
          <a:xfrm>
            <a:off x="1381212" y="1646480"/>
            <a:ext cx="3240000" cy="1800000"/>
          </a:xfrm>
          <a:prstGeom prst="rect">
            <a:avLst/>
          </a:prstGeom>
          <a:solidFill>
            <a:schemeClr val="accent4">
              <a:lumMod val="75000"/>
            </a:schemeClr>
          </a:solidFill>
          <a:ln>
            <a:noFill/>
          </a:ln>
          <a:effectLst>
            <a:reflection blurRad="6350" stA="52000" endA="300" endPos="35000" dir="5400000" sy="-100000" algn="bl" rotWithShape="0"/>
          </a:effectLst>
          <a:scene3d>
            <a:camera prst="orthographicFront"/>
            <a:lightRig rig="threePt" dir="t"/>
          </a:scene3d>
          <a:sp3d extrusionH="25400" prstMaterial="matte"/>
        </p:spPr>
        <p:txBody>
          <a:bodyPr lIns="180000" tIns="180000" rIns="180000" bIns="144000" anchor="ctr" anchorCtr="0"/>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80000"/>
              </a:lnSpc>
              <a:spcBef>
                <a:spcPct val="0"/>
              </a:spcBef>
              <a:buFontTx/>
              <a:buNone/>
              <a:defRPr/>
            </a:pPr>
            <a:r>
              <a:rPr lang="en-GB" altLang="en-US" sz="2400" dirty="0">
                <a:solidFill>
                  <a:schemeClr val="bg1"/>
                </a:solidFill>
                <a:latin typeface="Nunito" pitchFamily="2" charset="0"/>
                <a:ea typeface="MS PGothic" panose="020B0600070205080204" pitchFamily="34" charset="-128"/>
                <a:cs typeface="Calibri"/>
              </a:rPr>
              <a:t>The LGPS is tax efficient - y</a:t>
            </a:r>
            <a:r>
              <a:rPr lang="en-GB" altLang="en-US" sz="2400" dirty="0">
                <a:solidFill>
                  <a:schemeClr val="bg1"/>
                </a:solidFill>
                <a:latin typeface="Nunito" pitchFamily="2" charset="0"/>
                <a:cs typeface="Calibri" panose="020F0502020204030204" pitchFamily="34" charset="0"/>
              </a:rPr>
              <a:t>ou get tax relief on your pension contributions</a:t>
            </a:r>
          </a:p>
        </p:txBody>
      </p:sp>
      <p:sp>
        <p:nvSpPr>
          <p:cNvPr id="7" name="TextBox 12">
            <a:extLst>
              <a:ext uri="{FF2B5EF4-FFF2-40B4-BE49-F238E27FC236}">
                <a16:creationId xmlns:a16="http://schemas.microsoft.com/office/drawing/2014/main" id="{B617B442-FE82-8C2F-FE48-EC606CE25B26}"/>
              </a:ext>
            </a:extLst>
          </p:cNvPr>
          <p:cNvSpPr txBox="1">
            <a:spLocks noChangeArrowheads="1"/>
          </p:cNvSpPr>
          <p:nvPr/>
        </p:nvSpPr>
        <p:spPr bwMode="auto">
          <a:xfrm>
            <a:off x="4764925" y="1646480"/>
            <a:ext cx="3240000" cy="1800000"/>
          </a:xfrm>
          <a:prstGeom prst="rect">
            <a:avLst/>
          </a:prstGeom>
          <a:solidFill>
            <a:schemeClr val="accent5">
              <a:lumMod val="75000"/>
            </a:schemeClr>
          </a:solidFill>
          <a:ln>
            <a:noFill/>
          </a:ln>
          <a:effectLst>
            <a:reflection blurRad="6350" stA="52000" endA="300" endPos="35000" dir="5400000" sy="-100000" algn="bl" rotWithShape="0"/>
          </a:effectLst>
          <a:scene3d>
            <a:camera prst="orthographicFront"/>
            <a:lightRig rig="threePt" dir="t"/>
          </a:scene3d>
          <a:sp3d extrusionH="25400" prstMaterial="matte"/>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180000" tIns="180000" rIns="180000" bIns="144000" anchor="ctr" anchorCtr="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80000"/>
              </a:lnSpc>
              <a:spcBef>
                <a:spcPct val="0"/>
              </a:spcBef>
              <a:buFontTx/>
              <a:buNone/>
            </a:pPr>
            <a:r>
              <a:rPr lang="en-GB" altLang="en-US" sz="2400" dirty="0">
                <a:solidFill>
                  <a:schemeClr val="bg1"/>
                </a:solidFill>
                <a:latin typeface="Nunito" pitchFamily="2" charset="0"/>
              </a:rPr>
              <a:t>Members of the Scheme before </a:t>
            </a:r>
            <a:br>
              <a:rPr lang="en-GB" altLang="en-US" sz="2400" dirty="0">
                <a:solidFill>
                  <a:schemeClr val="bg1"/>
                </a:solidFill>
                <a:latin typeface="Nunito" pitchFamily="2" charset="0"/>
              </a:rPr>
            </a:br>
            <a:r>
              <a:rPr lang="en-GB" altLang="en-US" sz="2400" dirty="0">
                <a:solidFill>
                  <a:schemeClr val="bg1"/>
                </a:solidFill>
                <a:latin typeface="Nunito" pitchFamily="2" charset="0"/>
              </a:rPr>
              <a:t>1</a:t>
            </a:r>
            <a:r>
              <a:rPr lang="en-GB" altLang="en-US" sz="2400" baseline="30000" dirty="0">
                <a:solidFill>
                  <a:schemeClr val="bg1"/>
                </a:solidFill>
                <a:latin typeface="Nunito" pitchFamily="2" charset="0"/>
              </a:rPr>
              <a:t> </a:t>
            </a:r>
            <a:r>
              <a:rPr lang="en-GB" altLang="en-US" sz="2400" dirty="0">
                <a:solidFill>
                  <a:schemeClr val="bg1"/>
                </a:solidFill>
                <a:latin typeface="Nunito" pitchFamily="2" charset="0"/>
              </a:rPr>
              <a:t>April 2008 receive an automatic </a:t>
            </a:r>
            <a:br>
              <a:rPr lang="en-GB" altLang="en-US" sz="2400" dirty="0">
                <a:solidFill>
                  <a:schemeClr val="bg1"/>
                </a:solidFill>
                <a:latin typeface="Nunito" pitchFamily="2" charset="0"/>
              </a:rPr>
            </a:br>
            <a:r>
              <a:rPr lang="en-GB" altLang="en-US" sz="2400" dirty="0">
                <a:solidFill>
                  <a:schemeClr val="bg1"/>
                </a:solidFill>
                <a:latin typeface="Nunito" pitchFamily="2" charset="0"/>
              </a:rPr>
              <a:t>tax-free lump sum</a:t>
            </a:r>
          </a:p>
        </p:txBody>
      </p:sp>
      <p:sp>
        <p:nvSpPr>
          <p:cNvPr id="11" name="TextBox 10">
            <a:extLst>
              <a:ext uri="{FF2B5EF4-FFF2-40B4-BE49-F238E27FC236}">
                <a16:creationId xmlns:a16="http://schemas.microsoft.com/office/drawing/2014/main" id="{87E2E9D9-30F5-9207-DEE5-936333B02BA6}"/>
              </a:ext>
            </a:extLst>
          </p:cNvPr>
          <p:cNvSpPr txBox="1">
            <a:spLocks noChangeArrowheads="1"/>
          </p:cNvSpPr>
          <p:nvPr/>
        </p:nvSpPr>
        <p:spPr bwMode="auto">
          <a:xfrm>
            <a:off x="3144925" y="3627971"/>
            <a:ext cx="3240000" cy="1985611"/>
          </a:xfrm>
          <a:prstGeom prst="rect">
            <a:avLst/>
          </a:prstGeom>
          <a:solidFill>
            <a:schemeClr val="accent6">
              <a:lumMod val="75000"/>
            </a:schemeClr>
          </a:solidFill>
          <a:ln>
            <a:noFill/>
          </a:ln>
          <a:effectLst/>
          <a:scene3d>
            <a:camera prst="orthographicFront"/>
            <a:lightRig rig="threePt" dir="t"/>
          </a:scene3d>
          <a:sp3d extrusionH="25400" prstMaterial="matte"/>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180000" tIns="180000" rIns="180000" bIns="144000" anchor="ctr" anchorCtr="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80000"/>
              </a:lnSpc>
              <a:spcBef>
                <a:spcPct val="0"/>
              </a:spcBef>
              <a:buFontTx/>
              <a:buNone/>
            </a:pPr>
            <a:r>
              <a:rPr lang="en-GB" altLang="en-US" sz="2400" dirty="0">
                <a:solidFill>
                  <a:schemeClr val="bg1"/>
                </a:solidFill>
                <a:latin typeface="Nunito" pitchFamily="2" charset="0"/>
              </a:rPr>
              <a:t>You can exchange up to 25% of your pension pot for a tax-free lump sum – for every £1 you give up, you get £12 back</a:t>
            </a:r>
          </a:p>
        </p:txBody>
      </p:sp>
    </p:spTree>
    <p:extLst>
      <p:ext uri="{BB962C8B-B14F-4D97-AF65-F5344CB8AC3E}">
        <p14:creationId xmlns:p14="http://schemas.microsoft.com/office/powerpoint/2010/main" val="2519065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B5307F-90F3-88DD-4F8B-873CD65A515B}"/>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C17E3AB-7BFF-7BA5-EFFD-F3239116948A}"/>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8FA5B617-52CA-F6A9-BBF1-6F508305C41F}"/>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B945FC49-EA99-E907-176A-418E47ABCF1C}"/>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Key benefits of the LGPS</a:t>
            </a:r>
            <a:endParaRPr lang="en-GB" sz="3200" b="1" dirty="0">
              <a:solidFill>
                <a:srgbClr val="044D85"/>
              </a:solidFill>
              <a:latin typeface="Franklin Gothic Medium" panose="020B0603020102020204" pitchFamily="34" charset="0"/>
            </a:endParaRPr>
          </a:p>
        </p:txBody>
      </p:sp>
      <p:sp>
        <p:nvSpPr>
          <p:cNvPr id="5" name="TextBox 4">
            <a:extLst>
              <a:ext uri="{FF2B5EF4-FFF2-40B4-BE49-F238E27FC236}">
                <a16:creationId xmlns:a16="http://schemas.microsoft.com/office/drawing/2014/main" id="{BF64548B-0300-4E1F-C93F-BF54D866B36E}"/>
              </a:ext>
            </a:extLst>
          </p:cNvPr>
          <p:cNvSpPr txBox="1"/>
          <p:nvPr/>
        </p:nvSpPr>
        <p:spPr>
          <a:xfrm>
            <a:off x="431801" y="1579074"/>
            <a:ext cx="4524022" cy="1477328"/>
          </a:xfrm>
          <a:prstGeom prst="rect">
            <a:avLst/>
          </a:prstGeom>
          <a:noFill/>
        </p:spPr>
        <p:txBody>
          <a:bodyPr wrap="square">
            <a:spAutoFit/>
          </a:bodyPr>
          <a:lstStyle/>
          <a:p>
            <a:pPr marL="285750" indent="-285750">
              <a:buFont typeface="Arial" panose="020B0604020202020204" pitchFamily="34" charset="0"/>
              <a:buChar char="•"/>
            </a:pPr>
            <a:endParaRPr lang="en-GB" sz="1800" b="1" dirty="0">
              <a:solidFill>
                <a:schemeClr val="accent2"/>
              </a:solidFill>
              <a:latin typeface="Franklin Gothic Medium" panose="020B0603020102020204" pitchFamily="34" charset="0"/>
            </a:endParaRPr>
          </a:p>
          <a:p>
            <a:pPr marL="285750" indent="-285750">
              <a:buFont typeface="Arial" panose="020B0604020202020204" pitchFamily="34" charset="0"/>
              <a:buChar char="•"/>
            </a:pPr>
            <a:endParaRPr lang="en-GB" sz="1800" b="1" dirty="0">
              <a:latin typeface="Nunito" pitchFamily="2" charset="0"/>
              <a:cs typeface="Times New Roman" panose="02020603050405020304" pitchFamily="18" charset="0"/>
            </a:endParaRPr>
          </a:p>
          <a:p>
            <a:pPr marL="285750" indent="-285750">
              <a:buFont typeface="Arial" panose="020B0604020202020204" pitchFamily="34" charset="0"/>
              <a:buChar char="•"/>
            </a:pPr>
            <a:endParaRPr lang="en-GB" sz="1800" b="1" dirty="0">
              <a:latin typeface="Nunito" pitchFamily="2" charset="0"/>
              <a:cs typeface="Times New Roman" panose="02020603050405020304" pitchFamily="18" charset="0"/>
            </a:endParaRPr>
          </a:p>
          <a:p>
            <a:pPr marL="285750" indent="-285750">
              <a:buFont typeface="Arial" panose="020B0604020202020204" pitchFamily="34" charset="0"/>
              <a:buChar char="•"/>
            </a:pPr>
            <a:endParaRPr lang="en-GB" b="1" dirty="0">
              <a:latin typeface="Nunito" pitchFamily="2" charset="0"/>
              <a:cs typeface="Times New Roman" panose="02020603050405020304" pitchFamily="18" charset="0"/>
            </a:endParaRPr>
          </a:p>
          <a:p>
            <a:pPr marL="285750" indent="-285750">
              <a:buFont typeface="Arial" panose="020B0604020202020204" pitchFamily="34" charset="0"/>
              <a:buChar char="•"/>
            </a:pPr>
            <a:endParaRPr lang="en-GB" sz="1800" b="1" dirty="0">
              <a:latin typeface="Franklin Gothic Medium" panose="020B0603020102020204" pitchFamily="34" charset="0"/>
            </a:endParaRPr>
          </a:p>
        </p:txBody>
      </p:sp>
      <p:sp>
        <p:nvSpPr>
          <p:cNvPr id="4" name="Content Placeholder 2">
            <a:extLst>
              <a:ext uri="{FF2B5EF4-FFF2-40B4-BE49-F238E27FC236}">
                <a16:creationId xmlns:a16="http://schemas.microsoft.com/office/drawing/2014/main" id="{BC46F574-A252-7869-51A5-B2347F5DFC52}"/>
              </a:ext>
            </a:extLst>
          </p:cNvPr>
          <p:cNvSpPr txBox="1">
            <a:spLocks/>
          </p:cNvSpPr>
          <p:nvPr/>
        </p:nvSpPr>
        <p:spPr>
          <a:xfrm>
            <a:off x="431800" y="1473455"/>
            <a:ext cx="7886700" cy="3798573"/>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GB" sz="1800" dirty="0">
                <a:latin typeface="Nunito" pitchFamily="2" charset="0"/>
              </a:rPr>
              <a:t>Occupational scheme paid in addition to your state pension</a:t>
            </a:r>
          </a:p>
          <a:p>
            <a:pPr marL="342900" indent="-342900" algn="l">
              <a:buFont typeface="Arial" panose="020B0604020202020204" pitchFamily="34" charset="0"/>
              <a:buChar char="•"/>
            </a:pPr>
            <a:r>
              <a:rPr lang="en-GB" sz="1800" dirty="0">
                <a:latin typeface="Nunito" pitchFamily="2" charset="0"/>
              </a:rPr>
              <a:t>Employer pays in</a:t>
            </a:r>
          </a:p>
          <a:p>
            <a:pPr marL="342900" indent="-342900" algn="l">
              <a:buFont typeface="Arial" panose="020B0604020202020204" pitchFamily="34" charset="0"/>
              <a:buChar char="•"/>
            </a:pPr>
            <a:r>
              <a:rPr lang="en-GB" sz="1800" dirty="0">
                <a:latin typeface="Nunito" pitchFamily="2" charset="0"/>
              </a:rPr>
              <a:t>Defined benefit scheme </a:t>
            </a:r>
          </a:p>
          <a:p>
            <a:pPr marL="342900" indent="-342900" algn="l">
              <a:buFont typeface="Arial" panose="020B0604020202020204" pitchFamily="34" charset="0"/>
              <a:buChar char="•"/>
            </a:pPr>
            <a:r>
              <a:rPr lang="en-GB" sz="1800" dirty="0">
                <a:latin typeface="Nunito" pitchFamily="2" charset="0"/>
              </a:rPr>
              <a:t>Guaranteed pension</a:t>
            </a:r>
          </a:p>
          <a:p>
            <a:pPr marL="342900" indent="-342900" algn="l">
              <a:buFont typeface="Arial" panose="020B0604020202020204" pitchFamily="34" charset="0"/>
              <a:buChar char="•"/>
            </a:pPr>
            <a:r>
              <a:rPr lang="en-GB" sz="1800" dirty="0">
                <a:latin typeface="Nunito" pitchFamily="2" charset="0"/>
              </a:rPr>
              <a:t>Pension is indexed linked</a:t>
            </a:r>
          </a:p>
          <a:p>
            <a:pPr marL="342900" indent="-342900" algn="l">
              <a:buFont typeface="Arial" panose="020B0604020202020204" pitchFamily="34" charset="0"/>
              <a:buChar char="•"/>
            </a:pPr>
            <a:r>
              <a:rPr lang="en-GB" sz="1800" dirty="0">
                <a:latin typeface="Nunito" pitchFamily="2" charset="0"/>
              </a:rPr>
              <a:t>Tax relief on your contributions (subject to HMRC limits)</a:t>
            </a:r>
          </a:p>
          <a:p>
            <a:pPr marL="342900" indent="-342900" algn="l">
              <a:buFont typeface="Arial" panose="020B0604020202020204" pitchFamily="34" charset="0"/>
              <a:buChar char="•"/>
            </a:pPr>
            <a:r>
              <a:rPr lang="en-GB" sz="1800" dirty="0">
                <a:latin typeface="Nunito" pitchFamily="2" charset="0"/>
              </a:rPr>
              <a:t>Tax-free lump sum at retirement </a:t>
            </a:r>
          </a:p>
          <a:p>
            <a:pPr marL="342900" indent="-342900" algn="l">
              <a:buFont typeface="Arial" panose="020B0604020202020204" pitchFamily="34" charset="0"/>
              <a:buChar char="•"/>
            </a:pPr>
            <a:r>
              <a:rPr lang="en-GB" sz="1800" dirty="0">
                <a:latin typeface="Nunito" pitchFamily="2" charset="0"/>
              </a:rPr>
              <a:t>Protection for your loved ones - Death benefits </a:t>
            </a:r>
          </a:p>
          <a:p>
            <a:pPr marL="342900" indent="-342900" algn="l">
              <a:buFont typeface="Arial" panose="020B0604020202020204" pitchFamily="34" charset="0"/>
              <a:buChar char="•"/>
            </a:pPr>
            <a:r>
              <a:rPr lang="en-GB" sz="1800" dirty="0">
                <a:latin typeface="Nunito" pitchFamily="2" charset="0"/>
              </a:rPr>
              <a:t>Protection for you - Ill health protection </a:t>
            </a:r>
          </a:p>
          <a:p>
            <a:pPr marL="342900" indent="-342900" algn="l">
              <a:buFont typeface="Arial" panose="020B0604020202020204" pitchFamily="34" charset="0"/>
              <a:buChar char="•"/>
            </a:pPr>
            <a:r>
              <a:rPr lang="en-GB" sz="1800" dirty="0">
                <a:latin typeface="Nunito" pitchFamily="2" charset="0"/>
              </a:rPr>
              <a:t>Contribution flexibility – pay more or less! </a:t>
            </a:r>
          </a:p>
        </p:txBody>
      </p:sp>
    </p:spTree>
    <p:extLst>
      <p:ext uri="{BB962C8B-B14F-4D97-AF65-F5344CB8AC3E}">
        <p14:creationId xmlns:p14="http://schemas.microsoft.com/office/powerpoint/2010/main" val="32645167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197629C4-2041-1040-8A0A-64DFB8481196}"/>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55EB707C-5C74-5D27-005E-59BBB592B182}"/>
              </a:ext>
            </a:extLst>
          </p:cNvPr>
          <p:cNvSpPr txBox="1"/>
          <p:nvPr/>
        </p:nvSpPr>
        <p:spPr>
          <a:xfrm>
            <a:off x="553944" y="2231939"/>
            <a:ext cx="7243169" cy="2123658"/>
          </a:xfrm>
          <a:prstGeom prst="rect">
            <a:avLst/>
          </a:prstGeom>
          <a:noFill/>
        </p:spPr>
        <p:txBody>
          <a:bodyPr wrap="square">
            <a:spAutoFit/>
          </a:bodyPr>
          <a:lstStyle/>
          <a:p>
            <a:r>
              <a:rPr lang="en-GB" sz="4400" b="1" dirty="0">
                <a:solidFill>
                  <a:schemeClr val="accent2"/>
                </a:solidFill>
                <a:latin typeface="Nunito" pitchFamily="2" charset="0"/>
              </a:rPr>
              <a:t>Career Average Revalued Earnings scheme</a:t>
            </a:r>
          </a:p>
          <a:p>
            <a:r>
              <a:rPr lang="en-GB" sz="4400" b="1" dirty="0">
                <a:solidFill>
                  <a:schemeClr val="accent2"/>
                </a:solidFill>
                <a:latin typeface="Nunito" pitchFamily="2" charset="0"/>
              </a:rPr>
              <a:t>(CARE)</a:t>
            </a:r>
          </a:p>
        </p:txBody>
      </p:sp>
      <p:sp>
        <p:nvSpPr>
          <p:cNvPr id="5" name="TextBox 4">
            <a:extLst>
              <a:ext uri="{FF2B5EF4-FFF2-40B4-BE49-F238E27FC236}">
                <a16:creationId xmlns:a16="http://schemas.microsoft.com/office/drawing/2014/main" id="{520638FB-9263-E6F1-A55E-9CE2CE2BDB31}"/>
              </a:ext>
            </a:extLst>
          </p:cNvPr>
          <p:cNvSpPr txBox="1"/>
          <p:nvPr/>
        </p:nvSpPr>
        <p:spPr>
          <a:xfrm>
            <a:off x="431801" y="1579074"/>
            <a:ext cx="4524022" cy="1477328"/>
          </a:xfrm>
          <a:prstGeom prst="rect">
            <a:avLst/>
          </a:prstGeom>
          <a:noFill/>
        </p:spPr>
        <p:txBody>
          <a:bodyPr wrap="square">
            <a:spAutoFit/>
          </a:bodyPr>
          <a:lstStyle/>
          <a:p>
            <a:pPr marL="285750" indent="-285750">
              <a:buFont typeface="Arial" panose="020B0604020202020204" pitchFamily="34" charset="0"/>
              <a:buChar char="•"/>
            </a:pPr>
            <a:endParaRPr lang="en-GB" sz="1800" b="1" dirty="0">
              <a:solidFill>
                <a:schemeClr val="accent2"/>
              </a:solidFill>
              <a:latin typeface="Franklin Gothic Medium" panose="020B0603020102020204" pitchFamily="34" charset="0"/>
            </a:endParaRPr>
          </a:p>
          <a:p>
            <a:pPr marL="285750" indent="-285750">
              <a:buFont typeface="Arial" panose="020B0604020202020204" pitchFamily="34" charset="0"/>
              <a:buChar char="•"/>
            </a:pPr>
            <a:endParaRPr lang="en-GB" sz="1800" b="1" dirty="0">
              <a:latin typeface="Nunito" pitchFamily="2" charset="0"/>
              <a:cs typeface="Times New Roman" panose="02020603050405020304" pitchFamily="18" charset="0"/>
            </a:endParaRPr>
          </a:p>
          <a:p>
            <a:pPr marL="285750" indent="-285750">
              <a:buFont typeface="Arial" panose="020B0604020202020204" pitchFamily="34" charset="0"/>
              <a:buChar char="•"/>
            </a:pPr>
            <a:endParaRPr lang="en-GB" sz="1800" b="1" dirty="0">
              <a:latin typeface="Nunito" pitchFamily="2" charset="0"/>
              <a:cs typeface="Times New Roman" panose="02020603050405020304" pitchFamily="18" charset="0"/>
            </a:endParaRPr>
          </a:p>
          <a:p>
            <a:pPr marL="285750" indent="-285750">
              <a:buFont typeface="Arial" panose="020B0604020202020204" pitchFamily="34" charset="0"/>
              <a:buChar char="•"/>
            </a:pPr>
            <a:endParaRPr lang="en-GB" b="1" dirty="0">
              <a:latin typeface="Nunito" pitchFamily="2" charset="0"/>
              <a:cs typeface="Times New Roman" panose="02020603050405020304" pitchFamily="18" charset="0"/>
            </a:endParaRPr>
          </a:p>
          <a:p>
            <a:pPr marL="285750" indent="-285750">
              <a:buFont typeface="Arial" panose="020B0604020202020204" pitchFamily="34" charset="0"/>
              <a:buChar char="•"/>
            </a:pPr>
            <a:endParaRPr lang="en-GB" sz="1800" b="1" dirty="0">
              <a:latin typeface="Franklin Gothic Medium" panose="020B0603020102020204" pitchFamily="34" charset="0"/>
            </a:endParaRPr>
          </a:p>
        </p:txBody>
      </p:sp>
    </p:spTree>
    <p:extLst>
      <p:ext uri="{BB962C8B-B14F-4D97-AF65-F5344CB8AC3E}">
        <p14:creationId xmlns:p14="http://schemas.microsoft.com/office/powerpoint/2010/main" val="2518987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99CE4-F40C-CB9F-B17F-E94250F2E03D}"/>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58F053A0-7119-6BAD-FDF0-3F1328845D8D}"/>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EA19287F-11F8-A242-1A9E-C03503FF04D0}"/>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3ACE8FA1-0CFF-F986-9C19-4FA5B1FB3D5F}"/>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From 1 April 2015</a:t>
            </a:r>
            <a:endParaRPr lang="en-GB" sz="3200" b="1" dirty="0">
              <a:solidFill>
                <a:srgbClr val="044D85"/>
              </a:solidFill>
              <a:latin typeface="Franklin Gothic Medium" panose="020B0603020102020204" pitchFamily="34" charset="0"/>
            </a:endParaRPr>
          </a:p>
        </p:txBody>
      </p:sp>
      <p:sp>
        <p:nvSpPr>
          <p:cNvPr id="5" name="TextBox 4">
            <a:extLst>
              <a:ext uri="{FF2B5EF4-FFF2-40B4-BE49-F238E27FC236}">
                <a16:creationId xmlns:a16="http://schemas.microsoft.com/office/drawing/2014/main" id="{19FF9F60-0368-CC78-D69C-85E542F75CF3}"/>
              </a:ext>
            </a:extLst>
          </p:cNvPr>
          <p:cNvSpPr txBox="1"/>
          <p:nvPr/>
        </p:nvSpPr>
        <p:spPr>
          <a:xfrm>
            <a:off x="431801" y="1579074"/>
            <a:ext cx="4524022" cy="1477328"/>
          </a:xfrm>
          <a:prstGeom prst="rect">
            <a:avLst/>
          </a:prstGeom>
          <a:noFill/>
        </p:spPr>
        <p:txBody>
          <a:bodyPr wrap="square">
            <a:spAutoFit/>
          </a:bodyPr>
          <a:lstStyle/>
          <a:p>
            <a:pPr marL="285750" indent="-285750">
              <a:buFont typeface="Arial" panose="020B0604020202020204" pitchFamily="34" charset="0"/>
              <a:buChar char="•"/>
            </a:pPr>
            <a:endParaRPr lang="en-GB" sz="1800" b="1" dirty="0">
              <a:solidFill>
                <a:schemeClr val="accent2"/>
              </a:solidFill>
              <a:latin typeface="Franklin Gothic Medium" panose="020B0603020102020204" pitchFamily="34" charset="0"/>
            </a:endParaRPr>
          </a:p>
          <a:p>
            <a:pPr marL="285750" indent="-285750">
              <a:buFont typeface="Arial" panose="020B0604020202020204" pitchFamily="34" charset="0"/>
              <a:buChar char="•"/>
            </a:pPr>
            <a:endParaRPr lang="en-GB" sz="1800" b="1" dirty="0">
              <a:latin typeface="Nunito" pitchFamily="2" charset="0"/>
              <a:cs typeface="Times New Roman" panose="02020603050405020304" pitchFamily="18" charset="0"/>
            </a:endParaRPr>
          </a:p>
          <a:p>
            <a:pPr marL="285750" indent="-285750">
              <a:buFont typeface="Arial" panose="020B0604020202020204" pitchFamily="34" charset="0"/>
              <a:buChar char="•"/>
            </a:pPr>
            <a:endParaRPr lang="en-GB" sz="1800" b="1" dirty="0">
              <a:latin typeface="Nunito" pitchFamily="2" charset="0"/>
              <a:cs typeface="Times New Roman" panose="02020603050405020304" pitchFamily="18" charset="0"/>
            </a:endParaRPr>
          </a:p>
          <a:p>
            <a:pPr marL="285750" indent="-285750">
              <a:buFont typeface="Arial" panose="020B0604020202020204" pitchFamily="34" charset="0"/>
              <a:buChar char="•"/>
            </a:pPr>
            <a:endParaRPr lang="en-GB" b="1" dirty="0">
              <a:latin typeface="Nunito" pitchFamily="2" charset="0"/>
              <a:cs typeface="Times New Roman" panose="02020603050405020304" pitchFamily="18" charset="0"/>
            </a:endParaRPr>
          </a:p>
          <a:p>
            <a:pPr marL="285750" indent="-285750">
              <a:buFont typeface="Arial" panose="020B0604020202020204" pitchFamily="34" charset="0"/>
              <a:buChar char="•"/>
            </a:pPr>
            <a:endParaRPr lang="en-GB" sz="1800" b="1" dirty="0">
              <a:latin typeface="Franklin Gothic Medium" panose="020B0603020102020204" pitchFamily="34" charset="0"/>
            </a:endParaRPr>
          </a:p>
        </p:txBody>
      </p:sp>
      <p:sp>
        <p:nvSpPr>
          <p:cNvPr id="4" name="Content Placeholder 4">
            <a:extLst>
              <a:ext uri="{FF2B5EF4-FFF2-40B4-BE49-F238E27FC236}">
                <a16:creationId xmlns:a16="http://schemas.microsoft.com/office/drawing/2014/main" id="{19995E7B-92CE-D878-FC80-10EA7EAA406F}"/>
              </a:ext>
            </a:extLst>
          </p:cNvPr>
          <p:cNvSpPr txBox="1">
            <a:spLocks/>
          </p:cNvSpPr>
          <p:nvPr/>
        </p:nvSpPr>
        <p:spPr>
          <a:xfrm>
            <a:off x="431800" y="1579074"/>
            <a:ext cx="7886700" cy="3512622"/>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spcAft>
                <a:spcPts val="1800"/>
              </a:spcAft>
              <a:buFont typeface="Arial" panose="020B0604020202020204" pitchFamily="34" charset="0"/>
              <a:buChar char="•"/>
            </a:pPr>
            <a:r>
              <a:rPr lang="en-GB" altLang="en-US" dirty="0">
                <a:latin typeface="Nunito" pitchFamily="2" charset="0"/>
              </a:rPr>
              <a:t>All active members are in the </a:t>
            </a:r>
            <a:r>
              <a:rPr lang="en-GB" altLang="en-US" b="1" dirty="0">
                <a:latin typeface="Nunito" pitchFamily="2" charset="0"/>
              </a:rPr>
              <a:t>CARE scheme</a:t>
            </a:r>
            <a:endParaRPr lang="en-GB" altLang="en-US" dirty="0">
              <a:latin typeface="Nunito" pitchFamily="2" charset="0"/>
            </a:endParaRPr>
          </a:p>
          <a:p>
            <a:pPr marL="342900" indent="-342900" algn="l">
              <a:spcAft>
                <a:spcPts val="1800"/>
              </a:spcAft>
              <a:buFont typeface="Arial" panose="020B0604020202020204" pitchFamily="34" charset="0"/>
              <a:buChar char="•"/>
            </a:pPr>
            <a:r>
              <a:rPr lang="en-GB" altLang="en-US" dirty="0">
                <a:latin typeface="Nunito" pitchFamily="2" charset="0"/>
              </a:rPr>
              <a:t>Defined benefit</a:t>
            </a:r>
          </a:p>
          <a:p>
            <a:pPr marL="342900" indent="-342900" algn="l">
              <a:spcAft>
                <a:spcPts val="1800"/>
              </a:spcAft>
              <a:buFont typeface="Arial" panose="020B0604020202020204" pitchFamily="34" charset="0"/>
              <a:buChar char="•"/>
            </a:pPr>
            <a:r>
              <a:rPr lang="en-GB" altLang="en-US" dirty="0">
                <a:latin typeface="Nunito" pitchFamily="2" charset="0"/>
              </a:rPr>
              <a:t>1/49 accrual rate </a:t>
            </a:r>
          </a:p>
          <a:p>
            <a:pPr marL="342900" indent="-342900" algn="l">
              <a:spcAft>
                <a:spcPts val="1800"/>
              </a:spcAft>
              <a:buFont typeface="Arial" panose="020B0604020202020204" pitchFamily="34" charset="0"/>
              <a:buChar char="•"/>
            </a:pPr>
            <a:r>
              <a:rPr lang="en-GB" altLang="en-US" dirty="0">
                <a:latin typeface="Nunito" pitchFamily="2" charset="0"/>
              </a:rPr>
              <a:t>Revalued in line with inflation</a:t>
            </a:r>
          </a:p>
          <a:p>
            <a:pPr marL="342900" indent="-342900" algn="l">
              <a:spcAft>
                <a:spcPts val="1800"/>
              </a:spcAft>
              <a:buFont typeface="Arial" panose="020B0604020202020204" pitchFamily="34" charset="0"/>
              <a:buChar char="•"/>
            </a:pPr>
            <a:r>
              <a:rPr lang="en-GB" altLang="en-US" dirty="0">
                <a:latin typeface="Nunito" pitchFamily="2" charset="0"/>
              </a:rPr>
              <a:t>Normal pension age linked to State pension age </a:t>
            </a:r>
          </a:p>
          <a:p>
            <a:pPr marL="342900" indent="-342900" algn="l">
              <a:spcAft>
                <a:spcPts val="1800"/>
              </a:spcAft>
              <a:buFont typeface="Arial" panose="020B0604020202020204" pitchFamily="34" charset="0"/>
              <a:buChar char="•"/>
            </a:pPr>
            <a:r>
              <a:rPr lang="en-GB" altLang="en-US" dirty="0">
                <a:latin typeface="Nunito" pitchFamily="2" charset="0"/>
              </a:rPr>
              <a:t>Contribution flexibility (50/50 option)</a:t>
            </a:r>
            <a:endParaRPr lang="en-GB" altLang="en-US" i="1" dirty="0">
              <a:latin typeface="Nunito" pitchFamily="2" charset="0"/>
            </a:endParaRPr>
          </a:p>
        </p:txBody>
      </p:sp>
    </p:spTree>
    <p:extLst>
      <p:ext uri="{BB962C8B-B14F-4D97-AF65-F5344CB8AC3E}">
        <p14:creationId xmlns:p14="http://schemas.microsoft.com/office/powerpoint/2010/main" val="4177972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A1966-3B95-78B8-4B95-C71DC6D30C47}"/>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D67D9CEB-A31C-5866-48EA-93E95E89366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A0EF287F-F070-EA91-D2D7-739B04AAFE1B}"/>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11BBB8B2-0DB5-826B-C076-B43CB1AF19BC}"/>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CARE pension calculation</a:t>
            </a:r>
            <a:endParaRPr lang="en-GB" sz="3200" b="1" dirty="0">
              <a:solidFill>
                <a:srgbClr val="044D85"/>
              </a:solidFill>
              <a:latin typeface="Franklin Gothic Medium" panose="020B0603020102020204" pitchFamily="34" charset="0"/>
            </a:endParaRPr>
          </a:p>
        </p:txBody>
      </p:sp>
      <p:graphicFrame>
        <p:nvGraphicFramePr>
          <p:cNvPr id="4" name="Table 3">
            <a:extLst>
              <a:ext uri="{FF2B5EF4-FFF2-40B4-BE49-F238E27FC236}">
                <a16:creationId xmlns:a16="http://schemas.microsoft.com/office/drawing/2014/main" id="{71ED340C-CFFE-238B-9E88-142CD609DA9E}"/>
              </a:ext>
            </a:extLst>
          </p:cNvPr>
          <p:cNvGraphicFramePr>
            <a:graphicFrameLocks noGrp="1"/>
          </p:cNvGraphicFramePr>
          <p:nvPr>
            <p:extLst>
              <p:ext uri="{D42A27DB-BD31-4B8C-83A1-F6EECF244321}">
                <p14:modId xmlns:p14="http://schemas.microsoft.com/office/powerpoint/2010/main" val="1442235436"/>
              </p:ext>
            </p:extLst>
          </p:nvPr>
        </p:nvGraphicFramePr>
        <p:xfrm>
          <a:off x="612000" y="1819920"/>
          <a:ext cx="7920000" cy="3218160"/>
        </p:xfrm>
        <a:graphic>
          <a:graphicData uri="http://schemas.openxmlformats.org/drawingml/2006/table">
            <a:tbl>
              <a:tblPr firstRow="1" bandRow="1">
                <a:tableStyleId>{2D5ABB26-0587-4C30-8999-92F81FD0307C}</a:tableStyleId>
              </a:tblPr>
              <a:tblGrid>
                <a:gridCol w="2304000">
                  <a:extLst>
                    <a:ext uri="{9D8B030D-6E8A-4147-A177-3AD203B41FA5}">
                      <a16:colId xmlns:a16="http://schemas.microsoft.com/office/drawing/2014/main" val="2770330018"/>
                    </a:ext>
                  </a:extLst>
                </a:gridCol>
                <a:gridCol w="504000">
                  <a:extLst>
                    <a:ext uri="{9D8B030D-6E8A-4147-A177-3AD203B41FA5}">
                      <a16:colId xmlns:a16="http://schemas.microsoft.com/office/drawing/2014/main" val="880248611"/>
                    </a:ext>
                  </a:extLst>
                </a:gridCol>
                <a:gridCol w="2304000">
                  <a:extLst>
                    <a:ext uri="{9D8B030D-6E8A-4147-A177-3AD203B41FA5}">
                      <a16:colId xmlns:a16="http://schemas.microsoft.com/office/drawing/2014/main" val="2799617276"/>
                    </a:ext>
                  </a:extLst>
                </a:gridCol>
                <a:gridCol w="504000">
                  <a:extLst>
                    <a:ext uri="{9D8B030D-6E8A-4147-A177-3AD203B41FA5}">
                      <a16:colId xmlns:a16="http://schemas.microsoft.com/office/drawing/2014/main" val="891848865"/>
                    </a:ext>
                  </a:extLst>
                </a:gridCol>
                <a:gridCol w="2304000">
                  <a:extLst>
                    <a:ext uri="{9D8B030D-6E8A-4147-A177-3AD203B41FA5}">
                      <a16:colId xmlns:a16="http://schemas.microsoft.com/office/drawing/2014/main" val="2415931302"/>
                    </a:ext>
                  </a:extLst>
                </a:gridCol>
              </a:tblGrid>
              <a:tr h="1260000">
                <a:tc>
                  <a:txBody>
                    <a:bodyPr/>
                    <a:lstStyle/>
                    <a:p>
                      <a:pPr algn="ctr"/>
                      <a:r>
                        <a:rPr lang="en-GB" sz="2800" dirty="0">
                          <a:latin typeface="Nunito" pitchFamily="2" charset="0"/>
                        </a:rPr>
                        <a:t>Pensionable pay</a:t>
                      </a:r>
                    </a:p>
                  </a:txBody>
                  <a:tcPr anchor="ctr">
                    <a:solidFill>
                      <a:srgbClr val="8FB9B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0" i="0" dirty="0">
                          <a:solidFill>
                            <a:srgbClr val="1F1F1F"/>
                          </a:solidFill>
                          <a:effectLst/>
                          <a:latin typeface="Google Sans"/>
                        </a:rPr>
                        <a:t>÷</a:t>
                      </a:r>
                      <a:endParaRPr lang="en-GB" sz="3200" dirty="0"/>
                    </a:p>
                  </a:txBody>
                  <a:tcPr anchor="ctr"/>
                </a:tc>
                <a:tc>
                  <a:txBody>
                    <a:bodyPr/>
                    <a:lstStyle/>
                    <a:p>
                      <a:pPr algn="ctr"/>
                      <a:r>
                        <a:rPr lang="en-GB" sz="2800" dirty="0">
                          <a:latin typeface="Nunito" pitchFamily="2" charset="0"/>
                        </a:rPr>
                        <a:t>Accrual </a:t>
                      </a:r>
                      <a:br>
                        <a:rPr lang="en-GB" sz="2800" dirty="0">
                          <a:latin typeface="Nunito" pitchFamily="2" charset="0"/>
                        </a:rPr>
                      </a:br>
                      <a:r>
                        <a:rPr lang="en-GB" sz="2800" dirty="0">
                          <a:latin typeface="Nunito" pitchFamily="2" charset="0"/>
                        </a:rPr>
                        <a:t>rate</a:t>
                      </a:r>
                    </a:p>
                  </a:txBody>
                  <a:tcPr anchor="ctr">
                    <a:solidFill>
                      <a:srgbClr val="FBE5D6"/>
                    </a:solidFill>
                  </a:tcPr>
                </a:tc>
                <a:tc>
                  <a:txBody>
                    <a:bodyPr/>
                    <a:lstStyle/>
                    <a:p>
                      <a:pPr algn="ctr"/>
                      <a:r>
                        <a:rPr lang="en-GB" sz="2800" dirty="0">
                          <a:latin typeface="Nunito" pitchFamily="2" charset="0"/>
                        </a:rPr>
                        <a:t>=</a:t>
                      </a:r>
                    </a:p>
                  </a:txBody>
                  <a:tcPr anchor="ctr"/>
                </a:tc>
                <a:tc>
                  <a:txBody>
                    <a:bodyPr/>
                    <a:lstStyle/>
                    <a:p>
                      <a:pPr algn="ctr"/>
                      <a:r>
                        <a:rPr lang="en-GB" sz="2800" dirty="0">
                          <a:latin typeface="Nunito" pitchFamily="2" charset="0"/>
                        </a:rPr>
                        <a:t>Yearly CARE pension</a:t>
                      </a:r>
                    </a:p>
                  </a:txBody>
                  <a:tcPr anchor="ctr"/>
                </a:tc>
                <a:extLst>
                  <a:ext uri="{0D108BD9-81ED-4DB2-BD59-A6C34878D82A}">
                    <a16:rowId xmlns:a16="http://schemas.microsoft.com/office/drawing/2014/main" val="2205221641"/>
                  </a:ext>
                </a:extLst>
              </a:tr>
              <a:tr h="370840">
                <a:tc>
                  <a:txBody>
                    <a:bodyPr/>
                    <a:lstStyle/>
                    <a:p>
                      <a:pPr algn="ctr"/>
                      <a:endParaRPr lang="en-GB" sz="2800">
                        <a:latin typeface="Nunito" pitchFamily="2" charset="0"/>
                      </a:endParaRPr>
                    </a:p>
                  </a:txBody>
                  <a:tcPr anchor="ctr"/>
                </a:tc>
                <a:tc>
                  <a:txBody>
                    <a:bodyPr/>
                    <a:lstStyle/>
                    <a:p>
                      <a:pPr algn="ctr"/>
                      <a:endParaRPr lang="en-GB" sz="2800">
                        <a:latin typeface="Nunito" pitchFamily="2" charset="0"/>
                      </a:endParaRPr>
                    </a:p>
                  </a:txBody>
                  <a:tcPr anchor="ctr"/>
                </a:tc>
                <a:tc>
                  <a:txBody>
                    <a:bodyPr/>
                    <a:lstStyle/>
                    <a:p>
                      <a:pPr algn="ctr"/>
                      <a:endParaRPr lang="en-GB" sz="2800">
                        <a:latin typeface="Nunito" pitchFamily="2" charset="0"/>
                      </a:endParaRPr>
                    </a:p>
                  </a:txBody>
                  <a:tcPr anchor="ctr"/>
                </a:tc>
                <a:tc>
                  <a:txBody>
                    <a:bodyPr/>
                    <a:lstStyle/>
                    <a:p>
                      <a:pPr algn="ctr"/>
                      <a:endParaRPr lang="en-GB" sz="2800">
                        <a:latin typeface="Nunito" pitchFamily="2" charset="0"/>
                      </a:endParaRPr>
                    </a:p>
                  </a:txBody>
                  <a:tcPr anchor="ctr"/>
                </a:tc>
                <a:tc>
                  <a:txBody>
                    <a:bodyPr/>
                    <a:lstStyle/>
                    <a:p>
                      <a:pPr algn="ctr"/>
                      <a:endParaRPr lang="en-GB" sz="2800" dirty="0">
                        <a:latin typeface="Nunito" pitchFamily="2" charset="0"/>
                      </a:endParaRPr>
                    </a:p>
                  </a:txBody>
                  <a:tcPr anchor="ctr"/>
                </a:tc>
                <a:extLst>
                  <a:ext uri="{0D108BD9-81ED-4DB2-BD59-A6C34878D82A}">
                    <a16:rowId xmlns:a16="http://schemas.microsoft.com/office/drawing/2014/main" val="4183504437"/>
                  </a:ext>
                </a:extLst>
              </a:tr>
              <a:tr h="684000">
                <a:tc>
                  <a:txBody>
                    <a:bodyPr/>
                    <a:lstStyle/>
                    <a:p>
                      <a:pPr algn="ctr"/>
                      <a:r>
                        <a:rPr lang="en-GB" sz="2800" dirty="0">
                          <a:latin typeface="Nunito" pitchFamily="2" charset="0"/>
                        </a:rPr>
                        <a:t>£30,000</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0" i="0" dirty="0">
                          <a:solidFill>
                            <a:srgbClr val="1F1F1F"/>
                          </a:solidFill>
                          <a:effectLst/>
                          <a:latin typeface="Google Sans"/>
                        </a:rPr>
                        <a:t>÷</a:t>
                      </a:r>
                      <a:endParaRPr lang="en-GB" sz="3200" dirty="0"/>
                    </a:p>
                  </a:txBody>
                  <a:tcPr anchor="ctr"/>
                </a:tc>
                <a:tc>
                  <a:txBody>
                    <a:bodyPr/>
                    <a:lstStyle/>
                    <a:p>
                      <a:pPr algn="ctr"/>
                      <a:r>
                        <a:rPr lang="en-GB" sz="2800" dirty="0">
                          <a:latin typeface="Nunito" pitchFamily="2" charset="0"/>
                        </a:rPr>
                        <a:t>49</a:t>
                      </a:r>
                    </a:p>
                  </a:txBody>
                  <a:tcPr anchor="ctr"/>
                </a:tc>
                <a:tc>
                  <a:txBody>
                    <a:bodyPr/>
                    <a:lstStyle/>
                    <a:p>
                      <a:pPr algn="ctr"/>
                      <a:endParaRPr lang="en-GB" sz="2800" dirty="0">
                        <a:latin typeface="Nunito" pitchFamily="2" charset="0"/>
                      </a:endParaRPr>
                    </a:p>
                  </a:txBody>
                  <a:tcPr anchor="ctr"/>
                </a:tc>
                <a:tc>
                  <a:txBody>
                    <a:bodyPr/>
                    <a:lstStyle/>
                    <a:p>
                      <a:pPr algn="ctr"/>
                      <a:r>
                        <a:rPr lang="en-GB" sz="2800" dirty="0">
                          <a:latin typeface="Nunito" pitchFamily="2" charset="0"/>
                        </a:rPr>
                        <a:t>£612.24</a:t>
                      </a:r>
                    </a:p>
                  </a:txBody>
                  <a:tcPr anchor="ctr"/>
                </a:tc>
                <a:extLst>
                  <a:ext uri="{0D108BD9-81ED-4DB2-BD59-A6C34878D82A}">
                    <a16:rowId xmlns:a16="http://schemas.microsoft.com/office/drawing/2014/main" val="3184681667"/>
                  </a:ext>
                </a:extLst>
              </a:tr>
              <a:tr h="756000">
                <a:tc gridSpan="5">
                  <a:txBody>
                    <a:bodyPr/>
                    <a:lstStyle/>
                    <a:p>
                      <a:pPr algn="r"/>
                      <a:r>
                        <a:rPr lang="en-GB" sz="2000" dirty="0">
                          <a:latin typeface="Nunito" pitchFamily="2" charset="0"/>
                        </a:rPr>
                        <a:t>Revalued each year in line with inflation</a:t>
                      </a:r>
                    </a:p>
                  </a:txBody>
                  <a:tcPr anchor="b"/>
                </a:tc>
                <a:tc hMerge="1">
                  <a:txBody>
                    <a:bodyPr/>
                    <a:lstStyle/>
                    <a:p>
                      <a:endParaRPr lang="en-GB" sz="2800" dirty="0">
                        <a:latin typeface="Nunito" pitchFamily="2" charset="0"/>
                      </a:endParaRPr>
                    </a:p>
                  </a:txBody>
                  <a:tcPr/>
                </a:tc>
                <a:tc hMerge="1">
                  <a:txBody>
                    <a:bodyPr/>
                    <a:lstStyle/>
                    <a:p>
                      <a:endParaRPr lang="en-GB" sz="2800" dirty="0">
                        <a:latin typeface="Nunito" pitchFamily="2" charset="0"/>
                      </a:endParaRPr>
                    </a:p>
                  </a:txBody>
                  <a:tcPr/>
                </a:tc>
                <a:tc hMerge="1">
                  <a:txBody>
                    <a:bodyPr/>
                    <a:lstStyle/>
                    <a:p>
                      <a:endParaRPr lang="en-GB" sz="2800" dirty="0">
                        <a:latin typeface="Nunito" pitchFamily="2" charset="0"/>
                      </a:endParaRPr>
                    </a:p>
                  </a:txBody>
                  <a:tcPr/>
                </a:tc>
                <a:tc hMerge="1">
                  <a:txBody>
                    <a:bodyPr/>
                    <a:lstStyle/>
                    <a:p>
                      <a:endParaRPr lang="en-GB" sz="2800" dirty="0">
                        <a:latin typeface="Nunito" pitchFamily="2" charset="0"/>
                      </a:endParaRPr>
                    </a:p>
                  </a:txBody>
                  <a:tcPr/>
                </a:tc>
                <a:extLst>
                  <a:ext uri="{0D108BD9-81ED-4DB2-BD59-A6C34878D82A}">
                    <a16:rowId xmlns:a16="http://schemas.microsoft.com/office/drawing/2014/main" val="3268587697"/>
                  </a:ext>
                </a:extLst>
              </a:tr>
            </a:tbl>
          </a:graphicData>
        </a:graphic>
      </p:graphicFrame>
    </p:spTree>
    <p:extLst>
      <p:ext uri="{BB962C8B-B14F-4D97-AF65-F5344CB8AC3E}">
        <p14:creationId xmlns:p14="http://schemas.microsoft.com/office/powerpoint/2010/main" val="34658830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7D4DC-9671-425F-F93C-EA2AF8EB0BDF}"/>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F01214DF-BF20-90B7-7D7D-725BBEA09687}"/>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5FFC1BE1-F6D9-F6DE-5918-3C585F5A968E}"/>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A5A37557-857C-4872-CF73-3AA9AA34D1CD}"/>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Revaluation since 2016</a:t>
            </a:r>
            <a:endParaRPr lang="en-GB" sz="3200" b="1" dirty="0">
              <a:solidFill>
                <a:srgbClr val="044D85"/>
              </a:solidFill>
              <a:latin typeface="Franklin Gothic Medium" panose="020B0603020102020204" pitchFamily="34" charset="0"/>
            </a:endParaRPr>
          </a:p>
        </p:txBody>
      </p:sp>
      <p:sp>
        <p:nvSpPr>
          <p:cNvPr id="4" name="TextBox 3">
            <a:extLst>
              <a:ext uri="{FF2B5EF4-FFF2-40B4-BE49-F238E27FC236}">
                <a16:creationId xmlns:a16="http://schemas.microsoft.com/office/drawing/2014/main" id="{4554F0E6-3FED-2F64-5346-0C9E57BDB75E}"/>
              </a:ext>
            </a:extLst>
          </p:cNvPr>
          <p:cNvSpPr txBox="1"/>
          <p:nvPr/>
        </p:nvSpPr>
        <p:spPr>
          <a:xfrm>
            <a:off x="431800" y="1319628"/>
            <a:ext cx="8306857" cy="707886"/>
          </a:xfrm>
          <a:prstGeom prst="rect">
            <a:avLst/>
          </a:prstGeom>
          <a:noFill/>
        </p:spPr>
        <p:txBody>
          <a:bodyPr wrap="square" lIns="0" rtlCol="0">
            <a:spAutoFit/>
          </a:bodyPr>
          <a:lstStyle/>
          <a:p>
            <a:pPr marL="0" marR="0" lvl="0" indent="0" algn="l" defTabSz="914400" rtl="0" eaLnBrk="1" fontAlgn="auto" latinLnBrk="0" hangingPunct="1">
              <a:spcBef>
                <a:spcPts val="900"/>
              </a:spcBef>
              <a:spcAft>
                <a:spcPts val="0"/>
              </a:spcAft>
              <a:buClrTx/>
              <a:buSzTx/>
              <a:buFontTx/>
              <a:buNone/>
              <a:tabLst/>
              <a:defRPr/>
            </a:pPr>
            <a:r>
              <a:rPr kumimoji="0" lang="en-GB" sz="2000" b="0" i="0" u="none" strike="noStrike" kern="1200" cap="none" spc="0" normalizeH="0" baseline="0" noProof="0" dirty="0">
                <a:ln>
                  <a:noFill/>
                </a:ln>
                <a:solidFill>
                  <a:srgbClr val="000000"/>
                </a:solidFill>
                <a:effectLst/>
                <a:uLnTx/>
                <a:uFillTx/>
                <a:latin typeface="Nunito" pitchFamily="2" charset="0"/>
              </a:rPr>
              <a:t>Each year, your pension is adjusted to keep up with inflation - based on changes in the Consumer Prices Index</a:t>
            </a:r>
          </a:p>
        </p:txBody>
      </p:sp>
      <p:graphicFrame>
        <p:nvGraphicFramePr>
          <p:cNvPr id="5" name="Chart 4">
            <a:extLst>
              <a:ext uri="{FF2B5EF4-FFF2-40B4-BE49-F238E27FC236}">
                <a16:creationId xmlns:a16="http://schemas.microsoft.com/office/drawing/2014/main" id="{7CB95D2A-35D9-CB25-B0A8-319FB8430338}"/>
              </a:ext>
            </a:extLst>
          </p:cNvPr>
          <p:cNvGraphicFramePr>
            <a:graphicFrameLocks/>
          </p:cNvGraphicFramePr>
          <p:nvPr>
            <p:extLst>
              <p:ext uri="{D42A27DB-BD31-4B8C-83A1-F6EECF244321}">
                <p14:modId xmlns:p14="http://schemas.microsoft.com/office/powerpoint/2010/main" val="3665268163"/>
              </p:ext>
            </p:extLst>
          </p:nvPr>
        </p:nvGraphicFramePr>
        <p:xfrm>
          <a:off x="538618" y="1891430"/>
          <a:ext cx="7853819" cy="351981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87415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D410D-3877-C4E8-C6B9-21148178E39B}"/>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CA339FF3-4B36-C9C5-C96A-78A12C9F5C4E}"/>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476EAE05-0E37-7FAC-9ABD-B6E4E61369EE}"/>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B43B5693-AA5B-B0DB-0F43-FFC3CB1E4B61}"/>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CARE pension account - example</a:t>
            </a:r>
            <a:endParaRPr lang="en-GB" sz="3200" b="1" dirty="0">
              <a:solidFill>
                <a:srgbClr val="044D85"/>
              </a:solidFill>
              <a:latin typeface="Franklin Gothic Medium" panose="020B0603020102020204" pitchFamily="34" charset="0"/>
            </a:endParaRPr>
          </a:p>
        </p:txBody>
      </p:sp>
      <p:sp>
        <p:nvSpPr>
          <p:cNvPr id="4" name="Content Placeholder 4">
            <a:extLst>
              <a:ext uri="{FF2B5EF4-FFF2-40B4-BE49-F238E27FC236}">
                <a16:creationId xmlns:a16="http://schemas.microsoft.com/office/drawing/2014/main" id="{4B22DEFC-72CB-EC7F-1492-26706CDCDF73}"/>
              </a:ext>
            </a:extLst>
          </p:cNvPr>
          <p:cNvSpPr txBox="1">
            <a:spLocks/>
          </p:cNvSpPr>
          <p:nvPr/>
        </p:nvSpPr>
        <p:spPr>
          <a:xfrm>
            <a:off x="431800" y="1967528"/>
            <a:ext cx="7886700" cy="292294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Aft>
                <a:spcPts val="1800"/>
              </a:spcAft>
              <a:defRPr/>
            </a:pPr>
            <a:r>
              <a:rPr lang="en-GB" b="1" dirty="0">
                <a:latin typeface="Nunito" pitchFamily="2" charset="0"/>
              </a:rPr>
              <a:t>We have assumed:</a:t>
            </a:r>
          </a:p>
          <a:p>
            <a:pPr marL="342900" indent="-342900" algn="l">
              <a:spcAft>
                <a:spcPts val="1800"/>
              </a:spcAft>
              <a:buFont typeface="Arial" panose="020B0604020202020204" pitchFamily="34" charset="0"/>
              <a:buChar char="•"/>
              <a:defRPr/>
            </a:pPr>
            <a:r>
              <a:rPr lang="en-GB" sz="2100" dirty="0">
                <a:latin typeface="Nunito" pitchFamily="2" charset="0"/>
              </a:rPr>
              <a:t>£30,000 pay in first Scheme year</a:t>
            </a:r>
          </a:p>
          <a:p>
            <a:pPr marL="342900" indent="-342900" algn="l">
              <a:spcAft>
                <a:spcPts val="1800"/>
              </a:spcAft>
              <a:buFont typeface="Arial" panose="020B0604020202020204" pitchFamily="34" charset="0"/>
              <a:buChar char="•"/>
              <a:defRPr/>
            </a:pPr>
            <a:r>
              <a:rPr lang="en-GB" sz="2100" dirty="0">
                <a:latin typeface="Nunito" pitchFamily="2" charset="0"/>
              </a:rPr>
              <a:t>Steady pay increase each year of £500</a:t>
            </a:r>
          </a:p>
        </p:txBody>
      </p:sp>
    </p:spTree>
    <p:extLst>
      <p:ext uri="{BB962C8B-B14F-4D97-AF65-F5344CB8AC3E}">
        <p14:creationId xmlns:p14="http://schemas.microsoft.com/office/powerpoint/2010/main" val="38336909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D981A-52FF-F0F0-809A-4B01D3E99750}"/>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52FAB635-3A76-5802-CE09-7F58E29746F3}"/>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A9E8AEF5-1EC2-5E0F-9E0B-9CAB3F077337}"/>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5" name="TextBox 4">
            <a:extLst>
              <a:ext uri="{FF2B5EF4-FFF2-40B4-BE49-F238E27FC236}">
                <a16:creationId xmlns:a16="http://schemas.microsoft.com/office/drawing/2014/main" id="{CBDC1778-5BF6-17B2-E639-740227B5D81F}"/>
              </a:ext>
            </a:extLst>
          </p:cNvPr>
          <p:cNvSpPr txBox="1"/>
          <p:nvPr/>
        </p:nvSpPr>
        <p:spPr>
          <a:xfrm>
            <a:off x="431801" y="1579074"/>
            <a:ext cx="4524022" cy="1477328"/>
          </a:xfrm>
          <a:prstGeom prst="rect">
            <a:avLst/>
          </a:prstGeom>
          <a:noFill/>
        </p:spPr>
        <p:txBody>
          <a:bodyPr wrap="square">
            <a:spAutoFit/>
          </a:bodyPr>
          <a:lstStyle/>
          <a:p>
            <a:pPr marL="285750" indent="-285750">
              <a:buFont typeface="Arial" panose="020B0604020202020204" pitchFamily="34" charset="0"/>
              <a:buChar char="•"/>
            </a:pPr>
            <a:endParaRPr lang="en-GB" sz="1800" b="1" dirty="0">
              <a:solidFill>
                <a:schemeClr val="accent2"/>
              </a:solidFill>
              <a:latin typeface="Franklin Gothic Medium" panose="020B0603020102020204" pitchFamily="34" charset="0"/>
            </a:endParaRPr>
          </a:p>
          <a:p>
            <a:pPr marL="285750" indent="-285750">
              <a:buFont typeface="Arial" panose="020B0604020202020204" pitchFamily="34" charset="0"/>
              <a:buChar char="•"/>
            </a:pPr>
            <a:endParaRPr lang="en-GB" sz="1800" b="1" dirty="0">
              <a:latin typeface="Nunito" pitchFamily="2" charset="0"/>
              <a:cs typeface="Times New Roman" panose="02020603050405020304" pitchFamily="18" charset="0"/>
            </a:endParaRPr>
          </a:p>
          <a:p>
            <a:pPr marL="285750" indent="-285750">
              <a:buFont typeface="Arial" panose="020B0604020202020204" pitchFamily="34" charset="0"/>
              <a:buChar char="•"/>
            </a:pPr>
            <a:endParaRPr lang="en-GB" sz="1800" b="1" dirty="0">
              <a:latin typeface="Nunito" pitchFamily="2" charset="0"/>
              <a:cs typeface="Times New Roman" panose="02020603050405020304" pitchFamily="18" charset="0"/>
            </a:endParaRPr>
          </a:p>
          <a:p>
            <a:pPr marL="285750" indent="-285750">
              <a:buFont typeface="Arial" panose="020B0604020202020204" pitchFamily="34" charset="0"/>
              <a:buChar char="•"/>
            </a:pPr>
            <a:endParaRPr lang="en-GB" b="1" dirty="0">
              <a:latin typeface="Nunito" pitchFamily="2" charset="0"/>
              <a:cs typeface="Times New Roman" panose="02020603050405020304" pitchFamily="18" charset="0"/>
            </a:endParaRPr>
          </a:p>
          <a:p>
            <a:pPr marL="285750" indent="-285750">
              <a:buFont typeface="Arial" panose="020B0604020202020204" pitchFamily="34" charset="0"/>
              <a:buChar char="•"/>
            </a:pPr>
            <a:endParaRPr lang="en-GB" sz="1800" b="1" dirty="0">
              <a:latin typeface="Franklin Gothic Medium" panose="020B0603020102020204" pitchFamily="34" charset="0"/>
            </a:endParaRPr>
          </a:p>
        </p:txBody>
      </p:sp>
      <p:graphicFrame>
        <p:nvGraphicFramePr>
          <p:cNvPr id="4" name="Content Placeholder 3">
            <a:extLst>
              <a:ext uri="{FF2B5EF4-FFF2-40B4-BE49-F238E27FC236}">
                <a16:creationId xmlns:a16="http://schemas.microsoft.com/office/drawing/2014/main" id="{1A95D614-BBA9-078A-D26F-9CB968AA2EE2}"/>
              </a:ext>
            </a:extLst>
          </p:cNvPr>
          <p:cNvGraphicFramePr>
            <a:graphicFrameLocks/>
          </p:cNvGraphicFramePr>
          <p:nvPr>
            <p:extLst>
              <p:ext uri="{D42A27DB-BD31-4B8C-83A1-F6EECF244321}">
                <p14:modId xmlns:p14="http://schemas.microsoft.com/office/powerpoint/2010/main" val="4220606710"/>
              </p:ext>
            </p:extLst>
          </p:nvPr>
        </p:nvGraphicFramePr>
        <p:xfrm>
          <a:off x="336034" y="820352"/>
          <a:ext cx="8570356" cy="4472100"/>
        </p:xfrm>
        <a:graphic>
          <a:graphicData uri="http://schemas.openxmlformats.org/drawingml/2006/table">
            <a:tbl>
              <a:tblPr firstRow="1" bandRow="1">
                <a:tableStyleId>{5C22544A-7EE6-4342-B048-85BDC9FD1C3A}</a:tableStyleId>
              </a:tblPr>
              <a:tblGrid>
                <a:gridCol w="1396471">
                  <a:extLst>
                    <a:ext uri="{9D8B030D-6E8A-4147-A177-3AD203B41FA5}">
                      <a16:colId xmlns:a16="http://schemas.microsoft.com/office/drawing/2014/main" val="20000"/>
                    </a:ext>
                  </a:extLst>
                </a:gridCol>
                <a:gridCol w="1396471">
                  <a:extLst>
                    <a:ext uri="{9D8B030D-6E8A-4147-A177-3AD203B41FA5}">
                      <a16:colId xmlns:a16="http://schemas.microsoft.com/office/drawing/2014/main" val="20001"/>
                    </a:ext>
                  </a:extLst>
                </a:gridCol>
                <a:gridCol w="1604751">
                  <a:extLst>
                    <a:ext uri="{9D8B030D-6E8A-4147-A177-3AD203B41FA5}">
                      <a16:colId xmlns:a16="http://schemas.microsoft.com/office/drawing/2014/main" val="20002"/>
                    </a:ext>
                  </a:extLst>
                </a:gridCol>
                <a:gridCol w="1379721">
                  <a:extLst>
                    <a:ext uri="{9D8B030D-6E8A-4147-A177-3AD203B41FA5}">
                      <a16:colId xmlns:a16="http://schemas.microsoft.com/office/drawing/2014/main" val="20003"/>
                    </a:ext>
                  </a:extLst>
                </a:gridCol>
                <a:gridCol w="1396471">
                  <a:extLst>
                    <a:ext uri="{9D8B030D-6E8A-4147-A177-3AD203B41FA5}">
                      <a16:colId xmlns:a16="http://schemas.microsoft.com/office/drawing/2014/main" val="20004"/>
                    </a:ext>
                  </a:extLst>
                </a:gridCol>
                <a:gridCol w="1396471">
                  <a:extLst>
                    <a:ext uri="{9D8B030D-6E8A-4147-A177-3AD203B41FA5}">
                      <a16:colId xmlns:a16="http://schemas.microsoft.com/office/drawing/2014/main" val="20005"/>
                    </a:ext>
                  </a:extLst>
                </a:gridCol>
              </a:tblGrid>
              <a:tr h="789144">
                <a:tc>
                  <a:txBody>
                    <a:bodyPr/>
                    <a:lstStyle/>
                    <a:p>
                      <a:pPr algn="ctr"/>
                      <a:r>
                        <a:rPr lang="en-GB" sz="1600" dirty="0">
                          <a:latin typeface="Nunito" pitchFamily="2" charset="0"/>
                        </a:rPr>
                        <a:t>Scheme</a:t>
                      </a:r>
                      <a:r>
                        <a:rPr lang="en-GB" sz="1600" baseline="0" dirty="0">
                          <a:latin typeface="Nunito" pitchFamily="2" charset="0"/>
                        </a:rPr>
                        <a:t> Year</a:t>
                      </a:r>
                      <a:endParaRPr lang="en-GB" sz="1600" dirty="0">
                        <a:latin typeface="Nunito" pitchFamily="2" charset="0"/>
                      </a:endParaRPr>
                    </a:p>
                  </a:txBody>
                  <a:tcPr marL="68580" marR="68580" marT="34290" marB="34290" anchor="ctr"/>
                </a:tc>
                <a:tc>
                  <a:txBody>
                    <a:bodyPr/>
                    <a:lstStyle/>
                    <a:p>
                      <a:pPr algn="ctr"/>
                      <a:r>
                        <a:rPr lang="en-GB" sz="1600" dirty="0">
                          <a:latin typeface="Nunito" pitchFamily="2" charset="0"/>
                        </a:rPr>
                        <a:t>Opening Balance</a:t>
                      </a:r>
                    </a:p>
                  </a:txBody>
                  <a:tcPr marL="68580" marR="68580" marT="34290" marB="34290" anchor="ctr"/>
                </a:tc>
                <a:tc>
                  <a:txBody>
                    <a:bodyPr/>
                    <a:lstStyle/>
                    <a:p>
                      <a:pPr algn="ctr"/>
                      <a:r>
                        <a:rPr lang="en-GB" sz="1600" dirty="0">
                          <a:latin typeface="Nunito" pitchFamily="2" charset="0"/>
                        </a:rPr>
                        <a:t>Pension built up in scheme year</a:t>
                      </a:r>
                    </a:p>
                  </a:txBody>
                  <a:tcPr marL="68580" marR="68580" marT="34290" marB="34290" anchor="ctr"/>
                </a:tc>
                <a:tc>
                  <a:txBody>
                    <a:bodyPr/>
                    <a:lstStyle/>
                    <a:p>
                      <a:pPr algn="ctr"/>
                      <a:r>
                        <a:rPr lang="en-GB" sz="1600" dirty="0">
                          <a:latin typeface="Nunito" pitchFamily="2" charset="0"/>
                        </a:rPr>
                        <a:t>Total account</a:t>
                      </a:r>
                      <a:br>
                        <a:rPr lang="en-GB" sz="1600" dirty="0">
                          <a:latin typeface="Nunito" pitchFamily="2" charset="0"/>
                        </a:rPr>
                      </a:br>
                      <a:r>
                        <a:rPr lang="en-GB" sz="1600" dirty="0">
                          <a:latin typeface="Nunito" pitchFamily="2" charset="0"/>
                        </a:rPr>
                        <a:t>31 March</a:t>
                      </a:r>
                    </a:p>
                  </a:txBody>
                  <a:tcPr marL="68580" marR="68580" marT="34290" marB="34290" anchor="ctr"/>
                </a:tc>
                <a:tc>
                  <a:txBody>
                    <a:bodyPr/>
                    <a:lstStyle/>
                    <a:p>
                      <a:pPr algn="ctr"/>
                      <a:r>
                        <a:rPr lang="en-GB" sz="1600" dirty="0">
                          <a:latin typeface="Nunito" pitchFamily="2" charset="0"/>
                        </a:rPr>
                        <a:t>Cost of living adjustment (CPI)</a:t>
                      </a:r>
                    </a:p>
                  </a:txBody>
                  <a:tcPr marL="68580" marR="68580" marT="34290" marB="34290" anchor="ctr"/>
                </a:tc>
                <a:tc>
                  <a:txBody>
                    <a:bodyPr/>
                    <a:lstStyle/>
                    <a:p>
                      <a:pPr algn="ctr"/>
                      <a:r>
                        <a:rPr lang="en-GB" sz="1600" dirty="0">
                          <a:latin typeface="Nunito" pitchFamily="2" charset="0"/>
                        </a:rPr>
                        <a:t>Updated total account</a:t>
                      </a:r>
                    </a:p>
                  </a:txBody>
                  <a:tcPr marL="68580" marR="68580" marT="34290" marB="34290" anchor="ctr"/>
                </a:tc>
                <a:extLst>
                  <a:ext uri="{0D108BD9-81ED-4DB2-BD59-A6C34878D82A}">
                    <a16:rowId xmlns:a16="http://schemas.microsoft.com/office/drawing/2014/main" val="10000"/>
                  </a:ext>
                </a:extLst>
              </a:tr>
              <a:tr h="612000">
                <a:tc>
                  <a:txBody>
                    <a:bodyPr/>
                    <a:lstStyle/>
                    <a:p>
                      <a:pPr algn="ctr"/>
                      <a:r>
                        <a:rPr lang="en-GB" sz="1600" b="1" dirty="0">
                          <a:latin typeface="Nunito" pitchFamily="2" charset="0"/>
                        </a:rPr>
                        <a:t>2015/16</a:t>
                      </a:r>
                    </a:p>
                  </a:txBody>
                  <a:tcPr marL="68580" marR="68580" marT="34290" marB="34290" anchor="ctr"/>
                </a:tc>
                <a:tc>
                  <a:txBody>
                    <a:bodyPr/>
                    <a:lstStyle/>
                    <a:p>
                      <a:pPr algn="ctr"/>
                      <a:r>
                        <a:rPr lang="en-GB" sz="1600" b="1" dirty="0">
                          <a:latin typeface="Nunito" pitchFamily="2" charset="0"/>
                        </a:rPr>
                        <a:t>£0.00</a:t>
                      </a:r>
                    </a:p>
                  </a:txBody>
                  <a:tcPr marL="68580" marR="68580" marT="34290" marB="34290" anchor="ctr"/>
                </a:tc>
                <a:tc>
                  <a:txBody>
                    <a:bodyPr/>
                    <a:lstStyle/>
                    <a:p>
                      <a:pPr algn="ctr"/>
                      <a:r>
                        <a:rPr lang="en-GB" sz="1600" dirty="0">
                          <a:latin typeface="Nunito" pitchFamily="2" charset="0"/>
                        </a:rPr>
                        <a:t>£30,000 ÷ 49</a:t>
                      </a:r>
                      <a:br>
                        <a:rPr lang="en-GB" sz="1600" dirty="0">
                          <a:latin typeface="Nunito" pitchFamily="2" charset="0"/>
                        </a:rPr>
                      </a:br>
                      <a:r>
                        <a:rPr lang="en-GB" sz="1600" dirty="0">
                          <a:latin typeface="Nunito" pitchFamily="2" charset="0"/>
                        </a:rPr>
                        <a:t>=£612.24</a:t>
                      </a:r>
                    </a:p>
                  </a:txBody>
                  <a:tcPr marL="68580" marR="68580" marT="34290" marB="34290" anchor="ctr"/>
                </a:tc>
                <a:tc>
                  <a:txBody>
                    <a:bodyPr/>
                    <a:lstStyle/>
                    <a:p>
                      <a:pPr algn="ctr"/>
                      <a:r>
                        <a:rPr lang="en-GB" sz="1600" dirty="0">
                          <a:latin typeface="Nunito" pitchFamily="2" charset="0"/>
                        </a:rPr>
                        <a:t>£612.24</a:t>
                      </a:r>
                    </a:p>
                  </a:txBody>
                  <a:tcPr marL="68580" marR="68580" marT="34290" marB="34290" anchor="ctr"/>
                </a:tc>
                <a:tc>
                  <a:txBody>
                    <a:bodyPr/>
                    <a:lstStyle/>
                    <a:p>
                      <a:pPr algn="ctr"/>
                      <a:r>
                        <a:rPr lang="en-GB" sz="1600" dirty="0">
                          <a:latin typeface="Nunito" pitchFamily="2" charset="0"/>
                        </a:rPr>
                        <a:t>-£0.61 </a:t>
                      </a:r>
                      <a:br>
                        <a:rPr lang="en-GB" sz="1600" dirty="0">
                          <a:latin typeface="Nunito" pitchFamily="2" charset="0"/>
                        </a:rPr>
                      </a:br>
                      <a:r>
                        <a:rPr lang="en-GB" sz="1600" dirty="0">
                          <a:latin typeface="Nunito" pitchFamily="2" charset="0"/>
                        </a:rPr>
                        <a:t>(-0.1%)</a:t>
                      </a:r>
                    </a:p>
                  </a:txBody>
                  <a:tcPr marL="68580" marR="68580" marT="34290" marB="34290" anchor="ctr"/>
                </a:tc>
                <a:tc>
                  <a:txBody>
                    <a:bodyPr/>
                    <a:lstStyle/>
                    <a:p>
                      <a:pPr algn="ctr"/>
                      <a:r>
                        <a:rPr lang="en-GB" sz="1600" b="1" dirty="0">
                          <a:latin typeface="Nunito" pitchFamily="2" charset="0"/>
                        </a:rPr>
                        <a:t>£611.63</a:t>
                      </a:r>
                    </a:p>
                  </a:txBody>
                  <a:tcPr marL="68580" marR="68580" marT="34290" marB="34290" anchor="ctr"/>
                </a:tc>
                <a:extLst>
                  <a:ext uri="{0D108BD9-81ED-4DB2-BD59-A6C34878D82A}">
                    <a16:rowId xmlns:a16="http://schemas.microsoft.com/office/drawing/2014/main" val="10001"/>
                  </a:ext>
                </a:extLst>
              </a:tr>
              <a:tr h="612000">
                <a:tc>
                  <a:txBody>
                    <a:bodyPr/>
                    <a:lstStyle/>
                    <a:p>
                      <a:pPr algn="ctr"/>
                      <a:r>
                        <a:rPr lang="en-GB" sz="1600" b="1" dirty="0">
                          <a:latin typeface="Nunito" pitchFamily="2" charset="0"/>
                        </a:rPr>
                        <a:t>2016/17</a:t>
                      </a:r>
                    </a:p>
                  </a:txBody>
                  <a:tcPr marL="68580" marR="68580" marT="34290" marB="34290" anchor="ctr"/>
                </a:tc>
                <a:tc>
                  <a:txBody>
                    <a:bodyPr/>
                    <a:lstStyle/>
                    <a:p>
                      <a:pPr algn="ctr"/>
                      <a:r>
                        <a:rPr lang="en-GB" sz="1600" b="1" dirty="0">
                          <a:latin typeface="Nunito" pitchFamily="2" charset="0"/>
                        </a:rPr>
                        <a:t>£611.63</a:t>
                      </a:r>
                    </a:p>
                  </a:txBody>
                  <a:tcPr marL="68580" marR="68580" marT="34290" marB="34290" anchor="ctr"/>
                </a:tc>
                <a:tc>
                  <a:txBody>
                    <a:bodyPr/>
                    <a:lstStyle/>
                    <a:p>
                      <a:pPr algn="ctr"/>
                      <a:r>
                        <a:rPr lang="en-GB" sz="1600" dirty="0">
                          <a:latin typeface="Nunito" pitchFamily="2" charset="0"/>
                        </a:rPr>
                        <a:t>£30,500 ÷ 49 =£622.45</a:t>
                      </a:r>
                    </a:p>
                  </a:txBody>
                  <a:tcPr marL="68580" marR="68580" marT="34290" marB="34290" anchor="ctr"/>
                </a:tc>
                <a:tc>
                  <a:txBody>
                    <a:bodyPr/>
                    <a:lstStyle/>
                    <a:p>
                      <a:pPr algn="ctr"/>
                      <a:r>
                        <a:rPr lang="en-GB" sz="1600" dirty="0">
                          <a:latin typeface="Nunito" pitchFamily="2" charset="0"/>
                        </a:rPr>
                        <a:t>£1,234.08</a:t>
                      </a:r>
                    </a:p>
                  </a:txBody>
                  <a:tcPr marL="68580" marR="68580" marT="34290" marB="34290" anchor="ctr"/>
                </a:tc>
                <a:tc>
                  <a:txBody>
                    <a:bodyPr/>
                    <a:lstStyle/>
                    <a:p>
                      <a:pPr algn="ctr"/>
                      <a:r>
                        <a:rPr lang="en-GB" sz="1600" dirty="0">
                          <a:latin typeface="Nunito" pitchFamily="2" charset="0"/>
                        </a:rPr>
                        <a:t>£12.34</a:t>
                      </a:r>
                      <a:br>
                        <a:rPr lang="en-GB" sz="1600" dirty="0">
                          <a:latin typeface="Nunito" pitchFamily="2" charset="0"/>
                        </a:rPr>
                      </a:br>
                      <a:r>
                        <a:rPr lang="en-GB" sz="1600" dirty="0">
                          <a:latin typeface="Nunito" pitchFamily="2" charset="0"/>
                        </a:rPr>
                        <a:t>(1.0%)</a:t>
                      </a:r>
                    </a:p>
                  </a:txBody>
                  <a:tcPr marL="68580" marR="68580" marT="34290" marB="34290" anchor="ctr"/>
                </a:tc>
                <a:tc>
                  <a:txBody>
                    <a:bodyPr/>
                    <a:lstStyle/>
                    <a:p>
                      <a:pPr algn="ctr"/>
                      <a:r>
                        <a:rPr lang="en-GB" sz="1600" b="1" dirty="0">
                          <a:latin typeface="Nunito" pitchFamily="2" charset="0"/>
                        </a:rPr>
                        <a:t>£1,246.42</a:t>
                      </a:r>
                    </a:p>
                  </a:txBody>
                  <a:tcPr marL="68580" marR="68580" marT="34290" marB="34290" anchor="ctr"/>
                </a:tc>
                <a:extLst>
                  <a:ext uri="{0D108BD9-81ED-4DB2-BD59-A6C34878D82A}">
                    <a16:rowId xmlns:a16="http://schemas.microsoft.com/office/drawing/2014/main" val="1409298788"/>
                  </a:ext>
                </a:extLst>
              </a:tr>
              <a:tr h="612000">
                <a:tc gridSpan="6">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Nunito" pitchFamily="2" charset="0"/>
                        </a:rPr>
                        <a:t>		</a:t>
                      </a:r>
                      <a:r>
                        <a:rPr lang="en-GB" sz="1600" b="1" dirty="0">
                          <a:latin typeface="Nunito" pitchFamily="2" charset="0"/>
                        </a:rPr>
                        <a:t>Fast forward 7 years…</a:t>
                      </a:r>
                    </a:p>
                  </a:txBody>
                  <a:tcPr marL="68580" marR="68580" marT="34290" marB="34290" anchor="ctr"/>
                </a:tc>
                <a:tc hMerge="1">
                  <a:txBody>
                    <a:bodyPr/>
                    <a:lstStyle/>
                    <a:p>
                      <a:endParaRPr dirty="0"/>
                    </a:p>
                  </a:txBody>
                  <a:tcPr marL="68580" marR="68580" marT="34290" marB="34290" anchor="ctr">
                    <a:solidFill>
                      <a:schemeClr val="bg1">
                        <a:lumMod val="95000"/>
                      </a:schemeClr>
                    </a:solidFill>
                  </a:tcPr>
                </a:tc>
                <a:tc hMerge="1">
                  <a:txBody>
                    <a:bodyPr/>
                    <a:lstStyle/>
                    <a:p>
                      <a:pPr algn="ctr"/>
                      <a:endParaRPr lang="en-GB" sz="1600" dirty="0">
                        <a:latin typeface="Nunito" pitchFamily="2" charset="0"/>
                      </a:endParaRPr>
                    </a:p>
                  </a:txBody>
                  <a:tcPr marL="68580" marR="68580" marT="34290" marB="34290" anchor="ctr">
                    <a:solidFill>
                      <a:schemeClr val="bg1"/>
                    </a:solidFill>
                  </a:tcPr>
                </a:tc>
                <a:tc hMerge="1">
                  <a:txBody>
                    <a:bodyPr/>
                    <a:lstStyle/>
                    <a:p>
                      <a:pPr algn="ctr"/>
                      <a:endParaRPr lang="en-GB" sz="1600" dirty="0">
                        <a:latin typeface="Nunito" pitchFamily="2" charset="0"/>
                      </a:endParaRPr>
                    </a:p>
                  </a:txBody>
                  <a:tcPr marL="68580" marR="68580" marT="34290" marB="34290" anchor="ctr">
                    <a:solidFill>
                      <a:schemeClr val="bg1">
                        <a:lumMod val="95000"/>
                      </a:schemeClr>
                    </a:solidFill>
                  </a:tcPr>
                </a:tc>
                <a:tc hMerge="1">
                  <a:txBody>
                    <a:bodyPr/>
                    <a:lstStyle/>
                    <a:p>
                      <a:pPr algn="ctr"/>
                      <a:endParaRPr lang="en-GB" sz="1600" dirty="0">
                        <a:latin typeface="Nunito" pitchFamily="2" charset="0"/>
                      </a:endParaRPr>
                    </a:p>
                  </a:txBody>
                  <a:tcPr marL="68580" marR="68580" marT="34290" marB="34290" anchor="ctr">
                    <a:solidFill>
                      <a:schemeClr val="bg1">
                        <a:lumMod val="95000"/>
                      </a:schemeClr>
                    </a:solidFill>
                  </a:tcPr>
                </a:tc>
                <a:tc hMerge="1">
                  <a:txBody>
                    <a:bodyPr/>
                    <a:lstStyle/>
                    <a:p>
                      <a:pPr algn="ctr"/>
                      <a:endParaRPr lang="en-GB" sz="1600" b="1" dirty="0">
                        <a:latin typeface="Nunito" pitchFamily="2" charset="0"/>
                      </a:endParaRPr>
                    </a:p>
                  </a:txBody>
                  <a:tcPr marL="68580" marR="68580" marT="34290" marB="34290" anchor="ctr">
                    <a:solidFill>
                      <a:schemeClr val="bg1">
                        <a:lumMod val="95000"/>
                      </a:schemeClr>
                    </a:solidFill>
                  </a:tcPr>
                </a:tc>
                <a:extLst>
                  <a:ext uri="{0D108BD9-81ED-4DB2-BD59-A6C34878D82A}">
                    <a16:rowId xmlns:a16="http://schemas.microsoft.com/office/drawing/2014/main" val="10002"/>
                  </a:ext>
                </a:extLst>
              </a:tr>
              <a:tr h="61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latin typeface="Nunito" pitchFamily="2" charset="0"/>
                        </a:rPr>
                        <a:t>2024/25</a:t>
                      </a:r>
                    </a:p>
                  </a:txBody>
                  <a:tcPr marL="68580" marR="68580" marT="34290" marB="34290" anchor="ctr"/>
                </a:tc>
                <a:tc>
                  <a:txBody>
                    <a:bodyPr/>
                    <a:lstStyle/>
                    <a:p>
                      <a:pPr algn="ctr"/>
                      <a:r>
                        <a:rPr lang="en-GB" sz="1600" b="1" dirty="0">
                          <a:latin typeface="Nunito" pitchFamily="2" charset="0"/>
                        </a:rPr>
                        <a:t>£7,243.39</a:t>
                      </a:r>
                    </a:p>
                  </a:txBody>
                  <a:tcPr marL="68580" marR="68580" marT="34290" marB="34290" anchor="ctr"/>
                </a:tc>
                <a:tc>
                  <a:txBody>
                    <a:bodyPr/>
                    <a:lstStyle/>
                    <a:p>
                      <a:pPr algn="ctr"/>
                      <a:r>
                        <a:rPr lang="en-GB" sz="1600" dirty="0">
                          <a:latin typeface="Nunito" pitchFamily="2" charset="0"/>
                        </a:rPr>
                        <a:t>£34,500 ÷ 49 =£704.08</a:t>
                      </a:r>
                    </a:p>
                  </a:txBody>
                  <a:tcPr marL="68580" marR="68580" marT="34290" marB="34290" anchor="ctr"/>
                </a:tc>
                <a:tc>
                  <a:txBody>
                    <a:bodyPr/>
                    <a:lstStyle/>
                    <a:p>
                      <a:pPr algn="ctr"/>
                      <a:r>
                        <a:rPr lang="en-GB" sz="1600" dirty="0">
                          <a:latin typeface="Nunito" pitchFamily="2" charset="0"/>
                        </a:rPr>
                        <a:t>£7,947.47</a:t>
                      </a:r>
                    </a:p>
                  </a:txBody>
                  <a:tcPr marL="68580" marR="68580" marT="34290" marB="34290" anchor="ctr"/>
                </a:tc>
                <a:tc>
                  <a:txBody>
                    <a:bodyPr/>
                    <a:lstStyle/>
                    <a:p>
                      <a:pPr algn="ctr"/>
                      <a:r>
                        <a:rPr lang="en-GB" sz="1600" dirty="0">
                          <a:latin typeface="Nunito" pitchFamily="2" charset="0"/>
                        </a:rPr>
                        <a:t>£135.11 (1.7%)</a:t>
                      </a:r>
                    </a:p>
                  </a:txBody>
                  <a:tcPr marL="68580" marR="68580" marT="34290" marB="34290" anchor="ctr"/>
                </a:tc>
                <a:tc>
                  <a:txBody>
                    <a:bodyPr/>
                    <a:lstStyle/>
                    <a:p>
                      <a:pPr algn="ctr"/>
                      <a:r>
                        <a:rPr lang="en-GB" sz="1600" b="1" dirty="0">
                          <a:latin typeface="Nunito" pitchFamily="2" charset="0"/>
                        </a:rPr>
                        <a:t>£8,082.58</a:t>
                      </a:r>
                    </a:p>
                  </a:txBody>
                  <a:tcPr marL="68580" marR="68580" marT="34290" marB="34290" anchor="ctr"/>
                </a:tc>
                <a:extLst>
                  <a:ext uri="{0D108BD9-81ED-4DB2-BD59-A6C34878D82A}">
                    <a16:rowId xmlns:a16="http://schemas.microsoft.com/office/drawing/2014/main" val="10004"/>
                  </a:ext>
                </a:extLst>
              </a:tr>
              <a:tr h="61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latin typeface="Nunito" pitchFamily="2" charset="0"/>
                        </a:rPr>
                        <a:t>2025/26</a:t>
                      </a:r>
                    </a:p>
                  </a:txBody>
                  <a:tcPr marL="68580" marR="68580" marT="34290" marB="34290" anchor="ctr"/>
                </a:tc>
                <a:tc>
                  <a:txBody>
                    <a:bodyPr/>
                    <a:lstStyle/>
                    <a:p>
                      <a:pPr algn="ctr"/>
                      <a:r>
                        <a:rPr lang="en-GB" sz="1600" b="1" dirty="0">
                          <a:latin typeface="Nunito" pitchFamily="2" charset="0"/>
                        </a:rPr>
                        <a:t>£8,082.58</a:t>
                      </a:r>
                    </a:p>
                  </a:txBody>
                  <a:tcPr marL="68580" marR="68580" marT="34290" marB="34290" anchor="ctr"/>
                </a:tc>
                <a:tc>
                  <a:txBody>
                    <a:bodyPr/>
                    <a:lstStyle/>
                    <a:p>
                      <a:pPr algn="ctr"/>
                      <a:r>
                        <a:rPr lang="en-GB" sz="1600" dirty="0">
                          <a:latin typeface="Nunito" pitchFamily="2" charset="0"/>
                        </a:rPr>
                        <a:t>£35,000 ÷ 49 =£714.29</a:t>
                      </a:r>
                    </a:p>
                  </a:txBody>
                  <a:tcPr marL="68580" marR="68580" marT="34290" marB="34290" anchor="ctr"/>
                </a:tc>
                <a:tc>
                  <a:txBody>
                    <a:bodyPr/>
                    <a:lstStyle/>
                    <a:p>
                      <a:pPr algn="ctr"/>
                      <a:r>
                        <a:rPr lang="en-GB" sz="1600" dirty="0">
                          <a:latin typeface="Nunito" pitchFamily="2" charset="0"/>
                        </a:rPr>
                        <a:t>£8,796.87</a:t>
                      </a:r>
                    </a:p>
                  </a:txBody>
                  <a:tcPr marL="68580" marR="68580" marT="34290" marB="34290" anchor="ctr"/>
                </a:tc>
                <a:tc>
                  <a:txBody>
                    <a:bodyPr/>
                    <a:lstStyle/>
                    <a:p>
                      <a:pPr algn="ctr"/>
                      <a:r>
                        <a:rPr lang="en-GB" sz="1600" dirty="0">
                          <a:latin typeface="Nunito" pitchFamily="2" charset="0"/>
                        </a:rPr>
                        <a:t>£334.28 (3.8%)</a:t>
                      </a:r>
                    </a:p>
                  </a:txBody>
                  <a:tcPr marL="68580" marR="68580" marT="34290" marB="34290" anchor="ctr"/>
                </a:tc>
                <a:tc>
                  <a:txBody>
                    <a:bodyPr/>
                    <a:lstStyle/>
                    <a:p>
                      <a:pPr algn="ctr"/>
                      <a:r>
                        <a:rPr lang="en-GB" sz="1600" b="1" dirty="0">
                          <a:latin typeface="Nunito" pitchFamily="2" charset="0"/>
                        </a:rPr>
                        <a:t>£9,131.15</a:t>
                      </a:r>
                    </a:p>
                  </a:txBody>
                  <a:tcPr marL="68580" marR="68580" marT="34290" marB="34290" anchor="ctr"/>
                </a:tc>
                <a:extLst>
                  <a:ext uri="{0D108BD9-81ED-4DB2-BD59-A6C34878D82A}">
                    <a16:rowId xmlns:a16="http://schemas.microsoft.com/office/drawing/2014/main" val="3536257439"/>
                  </a:ext>
                </a:extLst>
              </a:tr>
              <a:tr h="61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latin typeface="Nunito" pitchFamily="2" charset="0"/>
                        </a:rPr>
                        <a:t>2026/27</a:t>
                      </a:r>
                    </a:p>
                  </a:txBody>
                  <a:tcPr marL="68580" marR="68580" marT="34290" marB="34290" anchor="ctr"/>
                </a:tc>
                <a:tc>
                  <a:txBody>
                    <a:bodyPr/>
                    <a:lstStyle/>
                    <a:p>
                      <a:pPr algn="ctr"/>
                      <a:r>
                        <a:rPr lang="en-GB" sz="1600" b="1" dirty="0">
                          <a:latin typeface="Nunito" pitchFamily="2" charset="0"/>
                        </a:rPr>
                        <a:t>£9,131.15</a:t>
                      </a:r>
                    </a:p>
                  </a:txBody>
                  <a:tcPr marL="68580" marR="68580" marT="34290" marB="34290" anchor="ctr"/>
                </a:tc>
                <a:tc>
                  <a:txBody>
                    <a:bodyPr/>
                    <a:lstStyle/>
                    <a:p>
                      <a:pPr algn="ctr"/>
                      <a:r>
                        <a:rPr lang="en-GB" sz="1600" dirty="0">
                          <a:latin typeface="Nunito" pitchFamily="2" charset="0"/>
                        </a:rPr>
                        <a:t>£18,000 ÷ 49 =£367.35</a:t>
                      </a:r>
                    </a:p>
                  </a:txBody>
                  <a:tcPr marL="68580" marR="68580" marT="34290" marB="34290" anchor="ctr"/>
                </a:tc>
                <a:tc>
                  <a:txBody>
                    <a:bodyPr/>
                    <a:lstStyle/>
                    <a:p>
                      <a:pPr algn="ctr"/>
                      <a:r>
                        <a:rPr lang="en-GB" sz="1600" dirty="0">
                          <a:latin typeface="Nunito" pitchFamily="2" charset="0"/>
                        </a:rPr>
                        <a:t>£9,498.50</a:t>
                      </a:r>
                    </a:p>
                  </a:txBody>
                  <a:tcPr marL="68580" marR="68580" marT="34290" marB="34290" anchor="ctr"/>
                </a:tc>
                <a:tc>
                  <a:txBody>
                    <a:bodyPr/>
                    <a:lstStyle/>
                    <a:p>
                      <a:pPr algn="ctr"/>
                      <a:endParaRPr lang="en-GB" sz="1600" dirty="0">
                        <a:latin typeface="Nunito" pitchFamily="2" charset="0"/>
                      </a:endParaRPr>
                    </a:p>
                  </a:txBody>
                  <a:tcPr marL="68580" marR="68580" marT="34290" marB="34290" anchor="ctr"/>
                </a:tc>
                <a:tc>
                  <a:txBody>
                    <a:bodyPr/>
                    <a:lstStyle/>
                    <a:p>
                      <a:pPr algn="ctr"/>
                      <a:endParaRPr lang="en-GB" sz="1600" b="1" dirty="0">
                        <a:latin typeface="Nunito" pitchFamily="2" charset="0"/>
                      </a:endParaRPr>
                    </a:p>
                  </a:txBody>
                  <a:tcPr marL="68580" marR="68580" marT="34290" marB="34290" anchor="ctr"/>
                </a:tc>
                <a:extLst>
                  <a:ext uri="{0D108BD9-81ED-4DB2-BD59-A6C34878D82A}">
                    <a16:rowId xmlns:a16="http://schemas.microsoft.com/office/drawing/2014/main" val="10007"/>
                  </a:ext>
                </a:extLst>
              </a:tr>
            </a:tbl>
          </a:graphicData>
        </a:graphic>
      </p:graphicFrame>
      <p:pic>
        <p:nvPicPr>
          <p:cNvPr id="6" name="Graphic 5" descr="Fast Forward outline">
            <a:extLst>
              <a:ext uri="{FF2B5EF4-FFF2-40B4-BE49-F238E27FC236}">
                <a16:creationId xmlns:a16="http://schemas.microsoft.com/office/drawing/2014/main" id="{39800DBA-189E-2ACA-0A42-9362CA0E3C3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67423" y="2783541"/>
            <a:ext cx="645459" cy="645459"/>
          </a:xfrm>
          <a:prstGeom prst="rect">
            <a:avLst/>
          </a:prstGeom>
        </p:spPr>
      </p:pic>
    </p:spTree>
    <p:extLst>
      <p:ext uri="{BB962C8B-B14F-4D97-AF65-F5344CB8AC3E}">
        <p14:creationId xmlns:p14="http://schemas.microsoft.com/office/powerpoint/2010/main" val="651143914"/>
      </p:ext>
    </p:extLst>
  </p:cSld>
  <p:clrMapOvr>
    <a:masterClrMapping/>
  </p:clrMapOvr>
  <p:extLst>
    <p:ext uri="{6950BFC3-D8DA-4A85-94F7-54DA5524770B}">
      <p188:commentRel xmlns:p188="http://schemas.microsoft.com/office/powerpoint/2018/8/main" r:id="rId3"/>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81928A-73D1-B384-5BEE-4F5EC13696FE}"/>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F5D300B8-E905-5158-92DF-491698CFE393}"/>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3897E1F6-79AC-2634-99BA-D3FB3DAE42AB}"/>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A9ABF990-DDA8-4285-132A-A0D26CCEFBAF}"/>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Pension account after 11.5 years</a:t>
            </a:r>
            <a:endParaRPr lang="en-GB" sz="3200" b="1" dirty="0">
              <a:solidFill>
                <a:srgbClr val="044D85"/>
              </a:solidFill>
              <a:latin typeface="Franklin Gothic Medium" panose="020B0603020102020204" pitchFamily="34" charset="0"/>
            </a:endParaRPr>
          </a:p>
        </p:txBody>
      </p:sp>
      <p:sp>
        <p:nvSpPr>
          <p:cNvPr id="5" name="TextBox 4">
            <a:extLst>
              <a:ext uri="{FF2B5EF4-FFF2-40B4-BE49-F238E27FC236}">
                <a16:creationId xmlns:a16="http://schemas.microsoft.com/office/drawing/2014/main" id="{1E505B21-AE52-B6BA-7C90-8DA691C3548D}"/>
              </a:ext>
            </a:extLst>
          </p:cNvPr>
          <p:cNvSpPr txBox="1"/>
          <p:nvPr/>
        </p:nvSpPr>
        <p:spPr>
          <a:xfrm>
            <a:off x="431800" y="1720840"/>
            <a:ext cx="8044934" cy="2862322"/>
          </a:xfrm>
          <a:prstGeom prst="rect">
            <a:avLst/>
          </a:prstGeom>
          <a:noFill/>
        </p:spPr>
        <p:txBody>
          <a:bodyPr wrap="square">
            <a:spAutoFit/>
          </a:bodyPr>
          <a:lstStyle/>
          <a:p>
            <a:pPr marL="342900" indent="-342900">
              <a:spcAft>
                <a:spcPts val="2400"/>
              </a:spcAft>
              <a:buFont typeface="Arial" panose="020B0604020202020204" pitchFamily="34" charset="0"/>
              <a:buChar char="•"/>
            </a:pPr>
            <a:r>
              <a:rPr lang="en-GB" altLang="en-US" sz="2400" dirty="0">
                <a:latin typeface="Nunito" pitchFamily="2" charset="0"/>
              </a:rPr>
              <a:t>Annual pension of </a:t>
            </a:r>
            <a:r>
              <a:rPr lang="en-GB" altLang="en-US" sz="2400" b="1" dirty="0">
                <a:latin typeface="Nunito" pitchFamily="2" charset="0"/>
              </a:rPr>
              <a:t>£9,498.50</a:t>
            </a:r>
          </a:p>
          <a:p>
            <a:pPr marL="342900" indent="-342900">
              <a:spcAft>
                <a:spcPts val="2400"/>
              </a:spcAft>
              <a:buFont typeface="Arial" panose="020B0604020202020204" pitchFamily="34" charset="0"/>
              <a:buChar char="•"/>
            </a:pPr>
            <a:r>
              <a:rPr lang="en-GB" altLang="en-US" sz="2400" dirty="0">
                <a:latin typeface="Nunito" pitchFamily="2" charset="0"/>
              </a:rPr>
              <a:t>Payable for life</a:t>
            </a:r>
          </a:p>
          <a:p>
            <a:pPr marL="342900" indent="-342900">
              <a:spcAft>
                <a:spcPts val="2400"/>
              </a:spcAft>
              <a:buFont typeface="Arial" panose="020B0604020202020204" pitchFamily="34" charset="0"/>
              <a:buChar char="•"/>
            </a:pPr>
            <a:r>
              <a:rPr lang="en-GB" altLang="en-US" sz="2400" dirty="0">
                <a:latin typeface="Nunito" pitchFamily="2" charset="0"/>
              </a:rPr>
              <a:t>Index linked</a:t>
            </a:r>
          </a:p>
          <a:p>
            <a:pPr marL="342900" indent="-342900">
              <a:spcAft>
                <a:spcPts val="2400"/>
              </a:spcAft>
              <a:buFont typeface="Arial" panose="020B0604020202020204" pitchFamily="34" charset="0"/>
              <a:buChar char="•"/>
            </a:pPr>
            <a:r>
              <a:rPr lang="en-GB" altLang="en-US" sz="2400" dirty="0">
                <a:latin typeface="Nunito" pitchFamily="2" charset="0"/>
              </a:rPr>
              <a:t>Option to swap pension for lump sum </a:t>
            </a:r>
            <a:br>
              <a:rPr lang="en-GB" altLang="en-US" sz="2400" dirty="0">
                <a:latin typeface="Nunito" pitchFamily="2" charset="0"/>
              </a:rPr>
            </a:br>
            <a:r>
              <a:rPr lang="en-GB" altLang="en-US" sz="2400" dirty="0">
                <a:latin typeface="Nunito" pitchFamily="2" charset="0"/>
              </a:rPr>
              <a:t>(limits apply)</a:t>
            </a:r>
            <a:endParaRPr lang="en-GB" sz="1800" b="1" dirty="0">
              <a:latin typeface="Nunito" pitchFamily="2" charset="0"/>
              <a:cs typeface="Times New Roman" panose="02020603050405020304" pitchFamily="18" charset="0"/>
            </a:endParaRPr>
          </a:p>
        </p:txBody>
      </p:sp>
    </p:spTree>
    <p:extLst>
      <p:ext uri="{BB962C8B-B14F-4D97-AF65-F5344CB8AC3E}">
        <p14:creationId xmlns:p14="http://schemas.microsoft.com/office/powerpoint/2010/main" val="1860309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F04C65-A5AA-C3A2-3522-A0AD97DFDFBB}"/>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C1C32E0F-0B58-923B-0C3C-59A42C8812C9}"/>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34822F32-4E3F-1575-78B3-308CFEAE6D25}"/>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B4B41784-177B-D7BD-96FE-0E42BD401D1D}"/>
              </a:ext>
            </a:extLst>
          </p:cNvPr>
          <p:cNvSpPr txBox="1"/>
          <p:nvPr/>
        </p:nvSpPr>
        <p:spPr>
          <a:xfrm>
            <a:off x="609599" y="2471627"/>
            <a:ext cx="8227375" cy="1323439"/>
          </a:xfrm>
          <a:prstGeom prst="rect">
            <a:avLst/>
          </a:prstGeom>
          <a:noFill/>
        </p:spPr>
        <p:txBody>
          <a:bodyPr wrap="square">
            <a:spAutoFit/>
          </a:bodyPr>
          <a:lstStyle/>
          <a:p>
            <a:r>
              <a:rPr lang="en-GB" sz="4000" b="1" dirty="0">
                <a:solidFill>
                  <a:srgbClr val="044D85"/>
                </a:solidFill>
                <a:latin typeface="Nunito" pitchFamily="2" charset="0"/>
                <a:cs typeface="Times New Roman" panose="02020603050405020304" pitchFamily="18" charset="0"/>
              </a:rPr>
              <a:t>Joined the LGPS before</a:t>
            </a:r>
          </a:p>
          <a:p>
            <a:r>
              <a:rPr lang="en-GB" sz="4000" b="1" dirty="0">
                <a:solidFill>
                  <a:srgbClr val="044D85"/>
                </a:solidFill>
                <a:latin typeface="Nunito" pitchFamily="2" charset="0"/>
                <a:cs typeface="Times New Roman" panose="02020603050405020304" pitchFamily="18" charset="0"/>
              </a:rPr>
              <a:t>1 April 2015?</a:t>
            </a:r>
            <a:endParaRPr lang="en-GB" sz="4000" b="1" dirty="0">
              <a:solidFill>
                <a:srgbClr val="044D85"/>
              </a:solidFill>
              <a:latin typeface="Franklin Gothic Medium" panose="020B0603020102020204" pitchFamily="34" charset="0"/>
            </a:endParaRPr>
          </a:p>
        </p:txBody>
      </p:sp>
    </p:spTree>
    <p:extLst>
      <p:ext uri="{BB962C8B-B14F-4D97-AF65-F5344CB8AC3E}">
        <p14:creationId xmlns:p14="http://schemas.microsoft.com/office/powerpoint/2010/main" val="27160410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7C4C17-45E1-1583-798F-C4FE947FEF33}"/>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FCE028E0-6328-DE14-58E1-00F04CA1DE5F}"/>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5C82F198-8174-46F0-3350-4B5D371533C1}"/>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B8AA3685-784F-9540-6E20-34B8C2858D40}"/>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Final salary benefits</a:t>
            </a:r>
            <a:endParaRPr lang="en-GB" sz="3200" b="1" dirty="0">
              <a:solidFill>
                <a:srgbClr val="044D85"/>
              </a:solidFill>
              <a:latin typeface="Franklin Gothic Medium" panose="020B0603020102020204" pitchFamily="34" charset="0"/>
            </a:endParaRPr>
          </a:p>
        </p:txBody>
      </p:sp>
      <p:sp>
        <p:nvSpPr>
          <p:cNvPr id="4" name="TextBox 3">
            <a:extLst>
              <a:ext uri="{FF2B5EF4-FFF2-40B4-BE49-F238E27FC236}">
                <a16:creationId xmlns:a16="http://schemas.microsoft.com/office/drawing/2014/main" id="{78F4CD19-A38C-7AF9-1771-3B61024753E2}"/>
              </a:ext>
            </a:extLst>
          </p:cNvPr>
          <p:cNvSpPr txBox="1"/>
          <p:nvPr/>
        </p:nvSpPr>
        <p:spPr>
          <a:xfrm>
            <a:off x="784992" y="1636235"/>
            <a:ext cx="2340000" cy="1917889"/>
          </a:xfrm>
          <a:prstGeom prst="rect">
            <a:avLst/>
          </a:prstGeom>
          <a:solidFill>
            <a:schemeClr val="accent6">
              <a:lumMod val="60000"/>
              <a:lumOff val="40000"/>
            </a:schemeClr>
          </a:solidFill>
          <a:effectLst/>
        </p:spPr>
        <p:txBody>
          <a:bodyPr wrap="square" lIns="180000" tIns="180000" rIns="180000" bIns="180000" rtlCol="0" anchor="t" anchorCtr="0">
            <a:noAutofit/>
          </a:bodyPr>
          <a:lstStyle/>
          <a:p>
            <a:r>
              <a:rPr lang="en-GB" sz="2400" dirty="0">
                <a:latin typeface="Nunito" pitchFamily="2" charset="0"/>
              </a:rPr>
              <a:t>Pensionable service </a:t>
            </a:r>
          </a:p>
          <a:p>
            <a:r>
              <a:rPr lang="en-GB" sz="1400" dirty="0">
                <a:latin typeface="Nunito" pitchFamily="2" charset="0"/>
              </a:rPr>
              <a:t>Scaled down for part time working, may also include transferred in service </a:t>
            </a:r>
          </a:p>
        </p:txBody>
      </p:sp>
      <p:sp>
        <p:nvSpPr>
          <p:cNvPr id="7" name="TextBox 6">
            <a:extLst>
              <a:ext uri="{FF2B5EF4-FFF2-40B4-BE49-F238E27FC236}">
                <a16:creationId xmlns:a16="http://schemas.microsoft.com/office/drawing/2014/main" id="{36535AAB-5FCE-9B56-145D-79633B608BD4}"/>
              </a:ext>
            </a:extLst>
          </p:cNvPr>
          <p:cNvSpPr txBox="1"/>
          <p:nvPr/>
        </p:nvSpPr>
        <p:spPr>
          <a:xfrm>
            <a:off x="3401999" y="1636234"/>
            <a:ext cx="2340000" cy="1917889"/>
          </a:xfrm>
          <a:prstGeom prst="rect">
            <a:avLst/>
          </a:prstGeom>
          <a:solidFill>
            <a:schemeClr val="accent4">
              <a:lumMod val="60000"/>
              <a:lumOff val="40000"/>
            </a:schemeClr>
          </a:solidFill>
          <a:effectLst/>
        </p:spPr>
        <p:txBody>
          <a:bodyPr wrap="square" lIns="180000" tIns="180000" rIns="180000" bIns="180000" rtlCol="0" anchor="t" anchorCtr="0">
            <a:noAutofit/>
          </a:bodyPr>
          <a:lstStyle/>
          <a:p>
            <a:r>
              <a:rPr lang="en-GB" sz="2400" dirty="0">
                <a:latin typeface="Nunito" pitchFamily="2" charset="0"/>
              </a:rPr>
              <a:t>Accrual rate</a:t>
            </a:r>
          </a:p>
          <a:p>
            <a:pPr>
              <a:spcBef>
                <a:spcPts val="1200"/>
              </a:spcBef>
              <a:spcAft>
                <a:spcPts val="1200"/>
              </a:spcAft>
            </a:pPr>
            <a:r>
              <a:rPr lang="en-GB" sz="1400" dirty="0">
                <a:latin typeface="Nunito" pitchFamily="2" charset="0"/>
              </a:rPr>
              <a:t>Before April 2009 = 1/80</a:t>
            </a:r>
          </a:p>
          <a:p>
            <a:pPr>
              <a:spcAft>
                <a:spcPts val="1200"/>
              </a:spcAft>
            </a:pPr>
            <a:r>
              <a:rPr lang="en-GB" sz="1400" dirty="0">
                <a:latin typeface="Nunito" pitchFamily="2" charset="0"/>
              </a:rPr>
              <a:t>April 2009 to </a:t>
            </a:r>
            <a:br>
              <a:rPr lang="en-GB" sz="1400" dirty="0">
                <a:latin typeface="Nunito" pitchFamily="2" charset="0"/>
              </a:rPr>
            </a:br>
            <a:r>
              <a:rPr lang="en-GB" sz="1400" dirty="0">
                <a:latin typeface="Nunito" pitchFamily="2" charset="0"/>
              </a:rPr>
              <a:t>March 2015 = 1/60</a:t>
            </a:r>
          </a:p>
        </p:txBody>
      </p:sp>
      <p:sp>
        <p:nvSpPr>
          <p:cNvPr id="9" name="TextBox 8">
            <a:extLst>
              <a:ext uri="{FF2B5EF4-FFF2-40B4-BE49-F238E27FC236}">
                <a16:creationId xmlns:a16="http://schemas.microsoft.com/office/drawing/2014/main" id="{8CF20E16-350C-A60C-687B-3C0AB70D3865}"/>
              </a:ext>
            </a:extLst>
          </p:cNvPr>
          <p:cNvSpPr txBox="1"/>
          <p:nvPr/>
        </p:nvSpPr>
        <p:spPr>
          <a:xfrm>
            <a:off x="6019008" y="1629103"/>
            <a:ext cx="2340000" cy="1917888"/>
          </a:xfrm>
          <a:prstGeom prst="rect">
            <a:avLst/>
          </a:prstGeom>
          <a:solidFill>
            <a:schemeClr val="accent5">
              <a:lumMod val="60000"/>
              <a:lumOff val="40000"/>
            </a:schemeClr>
          </a:solidFill>
          <a:effectLst/>
        </p:spPr>
        <p:txBody>
          <a:bodyPr wrap="square" lIns="180000" tIns="180000" rIns="180000" bIns="180000" rtlCol="0" anchor="t" anchorCtr="0">
            <a:noAutofit/>
          </a:bodyPr>
          <a:lstStyle/>
          <a:p>
            <a:r>
              <a:rPr lang="en-GB" sz="2400" dirty="0">
                <a:latin typeface="Nunito" pitchFamily="2" charset="0"/>
              </a:rPr>
              <a:t>Final pay</a:t>
            </a:r>
          </a:p>
          <a:p>
            <a:pPr>
              <a:spcBef>
                <a:spcPts val="1200"/>
              </a:spcBef>
            </a:pPr>
            <a:r>
              <a:rPr lang="en-GB" sz="1400" dirty="0">
                <a:latin typeface="Nunito" pitchFamily="2" charset="0"/>
              </a:rPr>
              <a:t>Your full time equivalent (FTE) pay, usually the pay from final 365 days of employment </a:t>
            </a:r>
          </a:p>
        </p:txBody>
      </p:sp>
      <p:graphicFrame>
        <p:nvGraphicFramePr>
          <p:cNvPr id="10" name="Table 9">
            <a:extLst>
              <a:ext uri="{FF2B5EF4-FFF2-40B4-BE49-F238E27FC236}">
                <a16:creationId xmlns:a16="http://schemas.microsoft.com/office/drawing/2014/main" id="{DDC2F6F8-4773-8F06-ADE3-AC9BEFCDB08D}"/>
              </a:ext>
            </a:extLst>
          </p:cNvPr>
          <p:cNvGraphicFramePr>
            <a:graphicFrameLocks noGrp="1"/>
          </p:cNvGraphicFramePr>
          <p:nvPr>
            <p:extLst>
              <p:ext uri="{D42A27DB-BD31-4B8C-83A1-F6EECF244321}">
                <p14:modId xmlns:p14="http://schemas.microsoft.com/office/powerpoint/2010/main" val="1526488249"/>
              </p:ext>
            </p:extLst>
          </p:nvPr>
        </p:nvGraphicFramePr>
        <p:xfrm>
          <a:off x="784992" y="3766148"/>
          <a:ext cx="7574016" cy="1523520"/>
        </p:xfrm>
        <a:graphic>
          <a:graphicData uri="http://schemas.openxmlformats.org/drawingml/2006/table">
            <a:tbl>
              <a:tblPr firstRow="1" bandRow="1">
                <a:tableStyleId>{5C22544A-7EE6-4342-B048-85BDC9FD1C3A}</a:tableStyleId>
              </a:tblPr>
              <a:tblGrid>
                <a:gridCol w="6079271">
                  <a:extLst>
                    <a:ext uri="{9D8B030D-6E8A-4147-A177-3AD203B41FA5}">
                      <a16:colId xmlns:a16="http://schemas.microsoft.com/office/drawing/2014/main" val="3983926975"/>
                    </a:ext>
                  </a:extLst>
                </a:gridCol>
                <a:gridCol w="1494745">
                  <a:extLst>
                    <a:ext uri="{9D8B030D-6E8A-4147-A177-3AD203B41FA5}">
                      <a16:colId xmlns:a16="http://schemas.microsoft.com/office/drawing/2014/main" val="1902070438"/>
                    </a:ext>
                  </a:extLst>
                </a:gridCol>
              </a:tblGrid>
              <a:tr h="324000">
                <a:tc>
                  <a:txBody>
                    <a:bodyPr/>
                    <a:lstStyle/>
                    <a:p>
                      <a:pPr>
                        <a:spcAft>
                          <a:spcPts val="3600"/>
                        </a:spcAft>
                      </a:pPr>
                      <a:r>
                        <a:rPr lang="en-GB" b="0" dirty="0">
                          <a:solidFill>
                            <a:schemeClr val="tx1"/>
                          </a:solidFill>
                          <a:latin typeface="Nunito" pitchFamily="2" charset="0"/>
                        </a:rPr>
                        <a:t>1 Apr 1998 to 31 Mar 2009 (11 years) ÷ 80 × £35,000 = </a:t>
                      </a:r>
                      <a:endParaRPr lang="en-GB" b="0" dirty="0"/>
                    </a:p>
                  </a:txBody>
                  <a:tcPr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38100" cmpd="sng">
                      <a:noFill/>
                    </a:lnB>
                    <a:lnTlToBr w="12700" cmpd="sng">
                      <a:noFill/>
                      <a:prstDash val="solid"/>
                    </a:lnTlToBr>
                    <a:lnBlToTr w="12700" cmpd="sng">
                      <a:noFill/>
                      <a:prstDash val="solid"/>
                    </a:lnBlToTr>
                    <a:solidFill>
                      <a:schemeClr val="bg1"/>
                    </a:solidFill>
                  </a:tcPr>
                </a:tc>
                <a:tc>
                  <a:txBody>
                    <a:bodyPr/>
                    <a:lstStyle/>
                    <a:p>
                      <a:r>
                        <a:rPr lang="en-GB" b="0" dirty="0">
                          <a:solidFill>
                            <a:schemeClr val="tx1"/>
                          </a:solidFill>
                          <a:latin typeface="Nunito" pitchFamily="2" charset="0"/>
                        </a:rPr>
                        <a:t>£4,812.50</a:t>
                      </a:r>
                    </a:p>
                  </a:txBody>
                  <a:tcPr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1026065"/>
                  </a:ext>
                </a:extLst>
              </a:tr>
              <a:tr h="324000">
                <a:tc>
                  <a:txBody>
                    <a:bodyPr/>
                    <a:lstStyle/>
                    <a:p>
                      <a:pPr>
                        <a:spcAft>
                          <a:spcPts val="3600"/>
                        </a:spcAft>
                      </a:pPr>
                      <a:r>
                        <a:rPr lang="en-GB" dirty="0">
                          <a:latin typeface="Nunito" pitchFamily="2" charset="0"/>
                        </a:rPr>
                        <a:t>Lump sum (3 × pension) = </a:t>
                      </a:r>
                    </a:p>
                  </a:txBody>
                  <a:tcPr anchor="ctr">
                    <a:lnL w="12700" cap="flat" cmpd="sng" algn="ctr">
                      <a:solidFill>
                        <a:schemeClr val="tx1"/>
                      </a:solid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r>
                        <a:rPr lang="en-GB" dirty="0">
                          <a:solidFill>
                            <a:schemeClr val="tx1"/>
                          </a:solidFill>
                          <a:latin typeface="Nunito" pitchFamily="2" charset="0"/>
                        </a:rPr>
                        <a:t>£14,437.50</a:t>
                      </a:r>
                    </a:p>
                  </a:txBody>
                  <a:tcPr anchor="ctr">
                    <a:lnL w="12700" cmpd="sng">
                      <a:noFill/>
                    </a:lnL>
                    <a:lnR w="12700" cap="flat" cmpd="sng" algn="ctr">
                      <a:solidFill>
                        <a:schemeClr val="tx1"/>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34585412"/>
                  </a:ext>
                </a:extLst>
              </a:tr>
              <a:tr h="792000">
                <a:tc>
                  <a:txBody>
                    <a:bodyPr/>
                    <a:lstStyle/>
                    <a:p>
                      <a:r>
                        <a:rPr lang="en-GB" dirty="0">
                          <a:latin typeface="Nunito" pitchFamily="2" charset="0"/>
                        </a:rPr>
                        <a:t>1 Apr 2009 to 31 Mar 2015 (6 years) </a:t>
                      </a:r>
                      <a:r>
                        <a:rPr lang="en-GB" dirty="0">
                          <a:solidFill>
                            <a:schemeClr val="tx1"/>
                          </a:solidFill>
                          <a:latin typeface="Nunito" pitchFamily="2" charset="0"/>
                        </a:rPr>
                        <a:t>÷ 60 × £35,000 = </a:t>
                      </a:r>
                      <a:endParaRPr lang="en-GB" dirty="0">
                        <a:latin typeface="Nunito" pitchFamily="2" charset="0"/>
                      </a:endParaRPr>
                    </a:p>
                  </a:txBody>
                  <a:tcPr anchor="ct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dirty="0">
                          <a:solidFill>
                            <a:schemeClr val="tx1"/>
                          </a:solidFill>
                          <a:latin typeface="Nunito" pitchFamily="2" charset="0"/>
                        </a:rPr>
                        <a:t>£3,500</a:t>
                      </a:r>
                    </a:p>
                  </a:txBody>
                  <a:tcPr anchor="ct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31229526"/>
                  </a:ext>
                </a:extLst>
              </a:tr>
            </a:tbl>
          </a:graphicData>
        </a:graphic>
      </p:graphicFrame>
    </p:spTree>
    <p:extLst>
      <p:ext uri="{BB962C8B-B14F-4D97-AF65-F5344CB8AC3E}">
        <p14:creationId xmlns:p14="http://schemas.microsoft.com/office/powerpoint/2010/main" val="16794679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7B284-301A-C2CC-AE32-E32AF91EB639}"/>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4EBEA869-9E9D-969F-8EC2-F589830E56D2}"/>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B94FE51B-2C22-3284-056D-D3D465D54FE6}"/>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DA66563B-17D5-5B73-E946-CA6FDDFE4B68}"/>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Final pay</a:t>
            </a:r>
            <a:endParaRPr lang="en-GB" sz="3200" b="1" dirty="0">
              <a:solidFill>
                <a:srgbClr val="044D85"/>
              </a:solidFill>
              <a:latin typeface="Franklin Gothic Medium" panose="020B0603020102020204" pitchFamily="34" charset="0"/>
            </a:endParaRPr>
          </a:p>
        </p:txBody>
      </p:sp>
      <p:sp>
        <p:nvSpPr>
          <p:cNvPr id="4" name="Content Placeholder 4">
            <a:extLst>
              <a:ext uri="{FF2B5EF4-FFF2-40B4-BE49-F238E27FC236}">
                <a16:creationId xmlns:a16="http://schemas.microsoft.com/office/drawing/2014/main" id="{BF21D563-E04D-9BC0-619F-DFA4A3A06E65}"/>
              </a:ext>
            </a:extLst>
          </p:cNvPr>
          <p:cNvSpPr txBox="1">
            <a:spLocks/>
          </p:cNvSpPr>
          <p:nvPr/>
        </p:nvSpPr>
        <p:spPr>
          <a:xfrm>
            <a:off x="431800" y="1488212"/>
            <a:ext cx="8083550" cy="392277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Aft>
                <a:spcPts val="1800"/>
              </a:spcAft>
            </a:pPr>
            <a:r>
              <a:rPr lang="en-GB" altLang="en-US" b="1" dirty="0">
                <a:latin typeface="Nunito" pitchFamily="2" charset="0"/>
              </a:rPr>
              <a:t>Final pay for pre-April 2015 benefits</a:t>
            </a:r>
          </a:p>
          <a:p>
            <a:pPr marL="342900" indent="-342900" algn="l">
              <a:spcBef>
                <a:spcPts val="0"/>
              </a:spcBef>
              <a:spcAft>
                <a:spcPts val="1800"/>
              </a:spcAft>
              <a:buFont typeface="Arial" panose="020B0604020202020204" pitchFamily="34" charset="0"/>
              <a:buChar char="•"/>
            </a:pPr>
            <a:r>
              <a:rPr lang="en-GB" altLang="en-US" dirty="0">
                <a:latin typeface="Nunito" pitchFamily="2" charset="0"/>
              </a:rPr>
              <a:t>Your pensionable pay in the 12 months up to leaving</a:t>
            </a:r>
            <a:br>
              <a:rPr lang="en-GB" altLang="en-US" dirty="0">
                <a:latin typeface="Nunito" pitchFamily="2" charset="0"/>
              </a:rPr>
            </a:br>
            <a:r>
              <a:rPr lang="en-GB" altLang="en-US" dirty="0">
                <a:solidFill>
                  <a:schemeClr val="accent1"/>
                </a:solidFill>
                <a:latin typeface="Nunito" pitchFamily="2" charset="0"/>
              </a:rPr>
              <a:t>or in one of the previous 2 years if it was higher </a:t>
            </a:r>
          </a:p>
          <a:p>
            <a:pPr marL="355600" indent="-355600" algn="l">
              <a:spcBef>
                <a:spcPts val="0"/>
              </a:spcBef>
              <a:spcAft>
                <a:spcPts val="1800"/>
              </a:spcAft>
              <a:buFont typeface="Arial" panose="020B0604020202020204" pitchFamily="34" charset="0"/>
              <a:buChar char="•"/>
            </a:pPr>
            <a:r>
              <a:rPr lang="en-GB" altLang="en-US" dirty="0">
                <a:latin typeface="Nunito" pitchFamily="2" charset="0"/>
              </a:rPr>
              <a:t>If you work part time, final pay is the full-time rate for your job </a:t>
            </a:r>
          </a:p>
          <a:p>
            <a:pPr marL="355600" indent="-355600" algn="l">
              <a:spcBef>
                <a:spcPts val="0"/>
              </a:spcBef>
              <a:spcAft>
                <a:spcPts val="1800"/>
              </a:spcAft>
              <a:buFont typeface="Arial" panose="020B0604020202020204" pitchFamily="34" charset="0"/>
              <a:buChar char="•"/>
            </a:pPr>
            <a:r>
              <a:rPr lang="en-GB" altLang="en-US" dirty="0">
                <a:latin typeface="Nunito" pitchFamily="2" charset="0"/>
              </a:rPr>
              <a:t>If your pay is reduced because of sickness, final pay is the pay you would have received if you had not been sick</a:t>
            </a:r>
          </a:p>
        </p:txBody>
      </p:sp>
    </p:spTree>
    <p:extLst>
      <p:ext uri="{BB962C8B-B14F-4D97-AF65-F5344CB8AC3E}">
        <p14:creationId xmlns:p14="http://schemas.microsoft.com/office/powerpoint/2010/main" val="39933229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EFFB60-732E-D61D-27A9-D67E444BC972}"/>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52F2E3D-DA39-1282-E4EA-41A6C87AA744}"/>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AD60FF69-D999-0924-A985-2DBE844F001F}"/>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211BFD10-ED5A-E90C-A68C-70D47B1F727C}"/>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How are your benefits calculated?</a:t>
            </a:r>
            <a:endParaRPr lang="en-GB" sz="3200" b="1" dirty="0">
              <a:solidFill>
                <a:srgbClr val="044D85"/>
              </a:solidFill>
              <a:latin typeface="Franklin Gothic Medium" panose="020B0603020102020204" pitchFamily="34" charset="0"/>
            </a:endParaRPr>
          </a:p>
        </p:txBody>
      </p:sp>
      <p:sp>
        <p:nvSpPr>
          <p:cNvPr id="4" name="TextBox 5">
            <a:extLst>
              <a:ext uri="{FF2B5EF4-FFF2-40B4-BE49-F238E27FC236}">
                <a16:creationId xmlns:a16="http://schemas.microsoft.com/office/drawing/2014/main" id="{2AF87ADC-DBCB-75DC-306B-6066420DF450}"/>
              </a:ext>
            </a:extLst>
          </p:cNvPr>
          <p:cNvSpPr txBox="1">
            <a:spLocks noChangeArrowheads="1"/>
          </p:cNvSpPr>
          <p:nvPr/>
        </p:nvSpPr>
        <p:spPr bwMode="auto">
          <a:xfrm>
            <a:off x="552450" y="1282015"/>
            <a:ext cx="6150724" cy="430887"/>
          </a:xfrm>
          <a:prstGeom prst="rect">
            <a:avLst/>
          </a:prstGeom>
          <a:noFill/>
          <a:ln>
            <a:noFill/>
          </a:ln>
        </p:spPr>
        <p:txBody>
          <a:bodyPr wrap="squar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457200" eaLnBrk="1" fontAlgn="auto" hangingPunct="1">
              <a:lnSpc>
                <a:spcPct val="100000"/>
              </a:lnSpc>
              <a:spcBef>
                <a:spcPct val="0"/>
              </a:spcBef>
              <a:spcAft>
                <a:spcPts val="0"/>
              </a:spcAft>
              <a:buFontTx/>
              <a:buNone/>
              <a:defRPr/>
            </a:pPr>
            <a:r>
              <a:rPr lang="en-GB" altLang="en-US" b="1" dirty="0">
                <a:solidFill>
                  <a:srgbClr val="007088"/>
                </a:solidFill>
                <a:latin typeface="+mn-lt"/>
                <a:ea typeface="MS PGothic" panose="020B0600070205080204" pitchFamily="34" charset="-128"/>
                <a:cs typeface="+mn-cs"/>
              </a:rPr>
              <a:t>Final pay = £35,000</a:t>
            </a:r>
          </a:p>
        </p:txBody>
      </p:sp>
      <p:sp>
        <p:nvSpPr>
          <p:cNvPr id="6" name="TextBox 2">
            <a:extLst>
              <a:ext uri="{FF2B5EF4-FFF2-40B4-BE49-F238E27FC236}">
                <a16:creationId xmlns:a16="http://schemas.microsoft.com/office/drawing/2014/main" id="{1E459BBA-911A-76DC-2A5A-1D5B0C272061}"/>
              </a:ext>
            </a:extLst>
          </p:cNvPr>
          <p:cNvSpPr txBox="1">
            <a:spLocks noChangeArrowheads="1"/>
          </p:cNvSpPr>
          <p:nvPr/>
        </p:nvSpPr>
        <p:spPr bwMode="auto">
          <a:xfrm>
            <a:off x="552450" y="1853821"/>
            <a:ext cx="2736000" cy="1116000"/>
          </a:xfrm>
          <a:prstGeom prst="rect">
            <a:avLst/>
          </a:prstGeom>
          <a:solidFill>
            <a:srgbClr val="9DC3E6"/>
          </a:solidFill>
          <a:ln>
            <a:noFill/>
          </a:ln>
        </p:spPr>
        <p:txBody>
          <a:bodyPr wrap="square" lIns="0" tIns="0" rIns="0" bIns="0" anchor="ctr" anchorCtr="0">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cs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cs typeface="Geneva"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9pPr>
          </a:lstStyle>
          <a:p>
            <a:pPr algn="ctr">
              <a:lnSpc>
                <a:spcPts val="2000"/>
              </a:lnSpc>
              <a:spcBef>
                <a:spcPct val="0"/>
              </a:spcBef>
              <a:buNone/>
              <a:defRPr/>
            </a:pPr>
            <a:r>
              <a:rPr lang="en-GB" altLang="en-US" sz="1700" dirty="0">
                <a:latin typeface="Nunito" pitchFamily="2" charset="0"/>
                <a:cs typeface="+mn-cs"/>
              </a:rPr>
              <a:t>To 31 March 2009</a:t>
            </a:r>
          </a:p>
          <a:p>
            <a:pPr algn="ctr">
              <a:lnSpc>
                <a:spcPts val="2000"/>
              </a:lnSpc>
              <a:spcBef>
                <a:spcPct val="0"/>
              </a:spcBef>
              <a:spcAft>
                <a:spcPts val="600"/>
              </a:spcAft>
              <a:buNone/>
              <a:defRPr/>
            </a:pPr>
            <a:r>
              <a:rPr lang="en-GB" altLang="en-US" sz="1700" dirty="0">
                <a:latin typeface="Nunito" pitchFamily="2" charset="0"/>
              </a:rPr>
              <a:t>11 years</a:t>
            </a:r>
            <a:endParaRPr lang="en-GB" altLang="en-US" sz="1700" b="1" dirty="0">
              <a:latin typeface="Nunito" pitchFamily="2" charset="0"/>
            </a:endParaRPr>
          </a:p>
          <a:p>
            <a:pPr algn="ctr">
              <a:lnSpc>
                <a:spcPts val="2000"/>
              </a:lnSpc>
              <a:spcBef>
                <a:spcPct val="0"/>
              </a:spcBef>
              <a:buNone/>
              <a:defRPr/>
            </a:pPr>
            <a:r>
              <a:rPr lang="en-GB" altLang="en-US" sz="1600" b="1" dirty="0">
                <a:latin typeface="Nunito" pitchFamily="2" charset="0"/>
              </a:rPr>
              <a:t>Pension </a:t>
            </a:r>
            <a:r>
              <a:rPr lang="en-GB" altLang="en-US" sz="2400" b="1" dirty="0">
                <a:latin typeface="Nunito" pitchFamily="2" charset="0"/>
              </a:rPr>
              <a:t>£4,813</a:t>
            </a:r>
            <a:endParaRPr lang="en-GB" altLang="en-US" sz="1600" b="1" dirty="0">
              <a:latin typeface="Nunito" pitchFamily="2" charset="0"/>
            </a:endParaRPr>
          </a:p>
        </p:txBody>
      </p:sp>
      <p:sp>
        <p:nvSpPr>
          <p:cNvPr id="7" name="TextBox 6">
            <a:extLst>
              <a:ext uri="{FF2B5EF4-FFF2-40B4-BE49-F238E27FC236}">
                <a16:creationId xmlns:a16="http://schemas.microsoft.com/office/drawing/2014/main" id="{F34CA271-1F79-DD0F-82D1-5A32B1436B47}"/>
              </a:ext>
            </a:extLst>
          </p:cNvPr>
          <p:cNvSpPr txBox="1"/>
          <p:nvPr/>
        </p:nvSpPr>
        <p:spPr>
          <a:xfrm>
            <a:off x="552450" y="2936350"/>
            <a:ext cx="2736000" cy="456851"/>
          </a:xfrm>
          <a:prstGeom prst="rect">
            <a:avLst/>
          </a:prstGeom>
          <a:noFill/>
        </p:spPr>
        <p:txBody>
          <a:bodyPr wrap="square" rtlCol="0" anchor="ctr" anchorCtr="0">
            <a:noAutofit/>
          </a:bodyPr>
          <a:lstStyle/>
          <a:p>
            <a:pPr algn="ctr"/>
            <a:r>
              <a:rPr lang="en-GB" sz="7200" b="0" i="0" dirty="0">
                <a:solidFill>
                  <a:srgbClr val="FF0000"/>
                </a:solidFill>
                <a:effectLst/>
                <a:latin typeface="Google Sans"/>
              </a:rPr>
              <a:t>+</a:t>
            </a:r>
            <a:endParaRPr lang="en-GB" sz="7200" dirty="0">
              <a:solidFill>
                <a:srgbClr val="FF0000"/>
              </a:solidFill>
            </a:endParaRPr>
          </a:p>
        </p:txBody>
      </p:sp>
      <p:sp>
        <p:nvSpPr>
          <p:cNvPr id="9" name="TextBox 2">
            <a:extLst>
              <a:ext uri="{FF2B5EF4-FFF2-40B4-BE49-F238E27FC236}">
                <a16:creationId xmlns:a16="http://schemas.microsoft.com/office/drawing/2014/main" id="{5C82318D-1852-1E4A-32DB-8E986A9C5A06}"/>
              </a:ext>
            </a:extLst>
          </p:cNvPr>
          <p:cNvSpPr txBox="1">
            <a:spLocks noChangeArrowheads="1"/>
          </p:cNvSpPr>
          <p:nvPr/>
        </p:nvSpPr>
        <p:spPr bwMode="auto">
          <a:xfrm>
            <a:off x="552450" y="3473770"/>
            <a:ext cx="2736000" cy="876820"/>
          </a:xfrm>
          <a:prstGeom prst="rect">
            <a:avLst/>
          </a:prstGeom>
          <a:solidFill>
            <a:schemeClr val="accent5">
              <a:lumMod val="60000"/>
              <a:lumOff val="40000"/>
            </a:schemeClr>
          </a:solidFill>
          <a:ln>
            <a:noFill/>
          </a:ln>
        </p:spPr>
        <p:txBody>
          <a:bodyPr wrap="square" lIns="0" tIns="18000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cs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cs typeface="Geneva"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9pPr>
          </a:lstStyle>
          <a:p>
            <a:pPr algn="ctr" eaLnBrk="1" hangingPunct="1">
              <a:lnSpc>
                <a:spcPts val="2000"/>
              </a:lnSpc>
              <a:spcBef>
                <a:spcPts val="1200"/>
              </a:spcBef>
              <a:buFontTx/>
              <a:buNone/>
              <a:defRPr/>
            </a:pPr>
            <a:r>
              <a:rPr lang="en-GB" altLang="en-US" sz="1700" b="1" dirty="0">
                <a:latin typeface="Nunito" pitchFamily="2" charset="0"/>
              </a:rPr>
              <a:t>Plus tax-free lump sum</a:t>
            </a:r>
          </a:p>
          <a:p>
            <a:pPr algn="ctr" eaLnBrk="1" hangingPunct="1">
              <a:lnSpc>
                <a:spcPts val="2000"/>
              </a:lnSpc>
              <a:spcBef>
                <a:spcPts val="1200"/>
              </a:spcBef>
              <a:buFontTx/>
              <a:buNone/>
              <a:defRPr/>
            </a:pPr>
            <a:r>
              <a:rPr lang="en-GB" altLang="en-US" sz="2400" b="1" dirty="0">
                <a:latin typeface="Nunito" pitchFamily="2" charset="0"/>
              </a:rPr>
              <a:t>£14,438</a:t>
            </a:r>
          </a:p>
        </p:txBody>
      </p:sp>
      <p:sp>
        <p:nvSpPr>
          <p:cNvPr id="10" name="Rectangle 9">
            <a:extLst>
              <a:ext uri="{FF2B5EF4-FFF2-40B4-BE49-F238E27FC236}">
                <a16:creationId xmlns:a16="http://schemas.microsoft.com/office/drawing/2014/main" id="{D12BBD92-2973-72A9-4B3C-67B19E352695}"/>
              </a:ext>
            </a:extLst>
          </p:cNvPr>
          <p:cNvSpPr/>
          <p:nvPr/>
        </p:nvSpPr>
        <p:spPr>
          <a:xfrm>
            <a:off x="3627812" y="1885857"/>
            <a:ext cx="1476000" cy="2464732"/>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ts val="2000"/>
              </a:lnSpc>
              <a:spcBef>
                <a:spcPct val="0"/>
              </a:spcBef>
              <a:buFontTx/>
              <a:buNone/>
              <a:defRPr/>
            </a:pPr>
            <a:endParaRPr lang="en-GB" altLang="en-US" sz="2400" b="1" dirty="0">
              <a:solidFill>
                <a:schemeClr val="tx1"/>
              </a:solidFill>
              <a:latin typeface="Nunito" pitchFamily="2" charset="0"/>
            </a:endParaRPr>
          </a:p>
        </p:txBody>
      </p:sp>
      <p:sp>
        <p:nvSpPr>
          <p:cNvPr id="11" name="Rectangle 10">
            <a:extLst>
              <a:ext uri="{FF2B5EF4-FFF2-40B4-BE49-F238E27FC236}">
                <a16:creationId xmlns:a16="http://schemas.microsoft.com/office/drawing/2014/main" id="{C88DB519-DD64-A831-6375-D72A45F45C59}"/>
              </a:ext>
            </a:extLst>
          </p:cNvPr>
          <p:cNvSpPr/>
          <p:nvPr/>
        </p:nvSpPr>
        <p:spPr>
          <a:xfrm>
            <a:off x="5320306" y="1897186"/>
            <a:ext cx="1656000" cy="2453403"/>
          </a:xfrm>
          <a:prstGeom prst="rect">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prstClr val="white"/>
              </a:solidFill>
            </a:endParaRPr>
          </a:p>
        </p:txBody>
      </p:sp>
      <p:sp>
        <p:nvSpPr>
          <p:cNvPr id="12" name="TextBox 11">
            <a:extLst>
              <a:ext uri="{FF2B5EF4-FFF2-40B4-BE49-F238E27FC236}">
                <a16:creationId xmlns:a16="http://schemas.microsoft.com/office/drawing/2014/main" id="{D2152604-E494-1973-2301-B6530576BD6F}"/>
              </a:ext>
            </a:extLst>
          </p:cNvPr>
          <p:cNvSpPr txBox="1">
            <a:spLocks noChangeArrowheads="1"/>
          </p:cNvSpPr>
          <p:nvPr/>
        </p:nvSpPr>
        <p:spPr bwMode="auto">
          <a:xfrm>
            <a:off x="7232856" y="2948834"/>
            <a:ext cx="1332000" cy="1404000"/>
          </a:xfrm>
          <a:prstGeom prst="rect">
            <a:avLst/>
          </a:prstGeom>
          <a:solidFill>
            <a:srgbClr val="9DC3E6"/>
          </a:solidFill>
          <a:ln>
            <a:noFill/>
          </a:ln>
          <a:effectLst>
            <a:reflection blurRad="6350" stA="52000" endA="300" endPos="35000" dir="5400000" sy="-100000" algn="bl" rotWithShape="0"/>
          </a:effectLst>
        </p:spPr>
        <p:txBody>
          <a:bodyPr wrap="square" lIns="180000" tIns="180000" rIns="180000" bIns="180000"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457200" eaLnBrk="1" fontAlgn="auto" hangingPunct="1">
              <a:lnSpc>
                <a:spcPct val="100000"/>
              </a:lnSpc>
              <a:spcBef>
                <a:spcPct val="0"/>
              </a:spcBef>
              <a:spcAft>
                <a:spcPts val="0"/>
              </a:spcAft>
              <a:buFontTx/>
              <a:buNone/>
              <a:defRPr/>
            </a:pPr>
            <a:r>
              <a:rPr lang="en-GB" altLang="en-US" sz="2400" b="1" dirty="0">
                <a:latin typeface="Nunito" pitchFamily="2" charset="0"/>
                <a:ea typeface="MS PGothic" panose="020B0600070205080204" pitchFamily="34" charset="-128"/>
              </a:rPr>
              <a:t>80</a:t>
            </a:r>
            <a:r>
              <a:rPr lang="en-GB" altLang="en-US" sz="2400" b="1" baseline="30000" dirty="0">
                <a:latin typeface="Nunito" pitchFamily="2" charset="0"/>
                <a:ea typeface="MS PGothic" panose="020B0600070205080204" pitchFamily="34" charset="-128"/>
              </a:rPr>
              <a:t>ths</a:t>
            </a:r>
            <a:br>
              <a:rPr lang="en-GB" altLang="en-US" sz="1600" dirty="0">
                <a:latin typeface="Nunito" pitchFamily="2" charset="0"/>
                <a:ea typeface="MS PGothic" panose="020B0600070205080204" pitchFamily="34" charset="-128"/>
              </a:rPr>
            </a:br>
            <a:r>
              <a:rPr lang="en-GB" altLang="en-US" sz="1600" dirty="0">
                <a:latin typeface="Nunito" pitchFamily="2" charset="0"/>
                <a:ea typeface="MS PGothic" panose="020B0600070205080204" pitchFamily="34" charset="-128"/>
              </a:rPr>
              <a:t>up to </a:t>
            </a:r>
          </a:p>
          <a:p>
            <a:pPr defTabSz="457200" eaLnBrk="1" fontAlgn="auto" hangingPunct="1">
              <a:lnSpc>
                <a:spcPct val="100000"/>
              </a:lnSpc>
              <a:spcBef>
                <a:spcPct val="0"/>
              </a:spcBef>
              <a:spcAft>
                <a:spcPts val="0"/>
              </a:spcAft>
              <a:buFontTx/>
              <a:buNone/>
              <a:defRPr/>
            </a:pPr>
            <a:r>
              <a:rPr lang="en-GB" altLang="en-US" sz="1600" dirty="0">
                <a:latin typeface="Nunito" pitchFamily="2" charset="0"/>
                <a:ea typeface="MS PGothic" panose="020B0600070205080204" pitchFamily="34" charset="-128"/>
              </a:rPr>
              <a:t>31 March 2009</a:t>
            </a:r>
          </a:p>
        </p:txBody>
      </p:sp>
      <p:cxnSp>
        <p:nvCxnSpPr>
          <p:cNvPr id="13" name="Straight Connector 12">
            <a:extLst>
              <a:ext uri="{FF2B5EF4-FFF2-40B4-BE49-F238E27FC236}">
                <a16:creationId xmlns:a16="http://schemas.microsoft.com/office/drawing/2014/main" id="{2E567EE0-CB89-1FAE-4F6D-691A664E9732}"/>
              </a:ext>
            </a:extLst>
          </p:cNvPr>
          <p:cNvCxnSpPr>
            <a:cxnSpLocks/>
          </p:cNvCxnSpPr>
          <p:nvPr/>
        </p:nvCxnSpPr>
        <p:spPr>
          <a:xfrm flipV="1">
            <a:off x="1936796" y="4350589"/>
            <a:ext cx="0" cy="298988"/>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900FB68-BA65-4A13-F659-019B01A9D757}"/>
              </a:ext>
            </a:extLst>
          </p:cNvPr>
          <p:cNvCxnSpPr>
            <a:cxnSpLocks/>
          </p:cNvCxnSpPr>
          <p:nvPr/>
        </p:nvCxnSpPr>
        <p:spPr>
          <a:xfrm>
            <a:off x="1920129" y="4622592"/>
            <a:ext cx="6004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106828E-545C-B2C4-6786-FA23EA01B39F}"/>
              </a:ext>
            </a:extLst>
          </p:cNvPr>
          <p:cNvCxnSpPr>
            <a:cxnSpLocks/>
          </p:cNvCxnSpPr>
          <p:nvPr/>
        </p:nvCxnSpPr>
        <p:spPr>
          <a:xfrm flipV="1">
            <a:off x="7898856" y="4350589"/>
            <a:ext cx="0" cy="288000"/>
          </a:xfrm>
          <a:prstGeom prst="line">
            <a:avLst/>
          </a:prstGeom>
          <a:ln w="50800"/>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32D2B19B-7B53-F75C-B329-5981BE082B01}"/>
              </a:ext>
            </a:extLst>
          </p:cNvPr>
          <p:cNvSpPr txBox="1"/>
          <p:nvPr/>
        </p:nvSpPr>
        <p:spPr>
          <a:xfrm>
            <a:off x="552450" y="4800600"/>
            <a:ext cx="6243856" cy="707886"/>
          </a:xfrm>
          <a:prstGeom prst="rect">
            <a:avLst/>
          </a:prstGeom>
          <a:noFill/>
        </p:spPr>
        <p:txBody>
          <a:bodyPr wrap="square" rtlCol="0">
            <a:spAutoFit/>
          </a:bodyPr>
          <a:lstStyle/>
          <a:p>
            <a:r>
              <a:rPr lang="en-GB" sz="2000" dirty="0">
                <a:latin typeface="Nunito" pitchFamily="2" charset="0"/>
              </a:rPr>
              <a:t>Yearly pension: £4,813 </a:t>
            </a:r>
          </a:p>
          <a:p>
            <a:r>
              <a:rPr lang="en-GB" sz="2000" dirty="0">
                <a:latin typeface="Nunito" pitchFamily="2" charset="0"/>
              </a:rPr>
              <a:t>Lump sum: £14,438</a:t>
            </a:r>
          </a:p>
        </p:txBody>
      </p:sp>
    </p:spTree>
    <p:extLst>
      <p:ext uri="{BB962C8B-B14F-4D97-AF65-F5344CB8AC3E}">
        <p14:creationId xmlns:p14="http://schemas.microsoft.com/office/powerpoint/2010/main" val="4683930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7204D-2064-28B1-A7A4-D7A372D5D09F}"/>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DBCB806-A737-C158-ECCB-840C2C91DDB7}"/>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4813AB61-7696-46AB-5B40-CB6EC18E88EA}"/>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867DC569-8947-3CA9-47DA-E175A2AE7F81}"/>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How are your benefits calculated?</a:t>
            </a:r>
            <a:endParaRPr lang="en-GB" sz="3200" b="1" dirty="0">
              <a:solidFill>
                <a:srgbClr val="044D85"/>
              </a:solidFill>
              <a:latin typeface="Franklin Gothic Medium" panose="020B0603020102020204" pitchFamily="34" charset="0"/>
            </a:endParaRPr>
          </a:p>
        </p:txBody>
      </p:sp>
      <p:sp>
        <p:nvSpPr>
          <p:cNvPr id="4" name="TextBox 5">
            <a:extLst>
              <a:ext uri="{FF2B5EF4-FFF2-40B4-BE49-F238E27FC236}">
                <a16:creationId xmlns:a16="http://schemas.microsoft.com/office/drawing/2014/main" id="{9962A4E4-D7CC-875B-A01F-4F1631DC1A91}"/>
              </a:ext>
            </a:extLst>
          </p:cNvPr>
          <p:cNvSpPr txBox="1">
            <a:spLocks noChangeArrowheads="1"/>
          </p:cNvSpPr>
          <p:nvPr/>
        </p:nvSpPr>
        <p:spPr bwMode="auto">
          <a:xfrm>
            <a:off x="552450" y="1282015"/>
            <a:ext cx="6150724" cy="430887"/>
          </a:xfrm>
          <a:prstGeom prst="rect">
            <a:avLst/>
          </a:prstGeom>
          <a:noFill/>
          <a:ln>
            <a:noFill/>
          </a:ln>
        </p:spPr>
        <p:txBody>
          <a:bodyPr wrap="squar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457200" eaLnBrk="1" fontAlgn="auto" hangingPunct="1">
              <a:lnSpc>
                <a:spcPct val="100000"/>
              </a:lnSpc>
              <a:spcBef>
                <a:spcPct val="0"/>
              </a:spcBef>
              <a:spcAft>
                <a:spcPts val="0"/>
              </a:spcAft>
              <a:buFontTx/>
              <a:buNone/>
              <a:defRPr/>
            </a:pPr>
            <a:r>
              <a:rPr lang="en-GB" altLang="en-US" b="1" dirty="0">
                <a:solidFill>
                  <a:srgbClr val="007088"/>
                </a:solidFill>
                <a:latin typeface="+mn-lt"/>
                <a:ea typeface="MS PGothic" panose="020B0600070205080204" pitchFamily="34" charset="-128"/>
                <a:cs typeface="+mn-cs"/>
              </a:rPr>
              <a:t>Final pay = £35,000</a:t>
            </a:r>
          </a:p>
        </p:txBody>
      </p:sp>
      <p:sp>
        <p:nvSpPr>
          <p:cNvPr id="6" name="TextBox 2">
            <a:extLst>
              <a:ext uri="{FF2B5EF4-FFF2-40B4-BE49-F238E27FC236}">
                <a16:creationId xmlns:a16="http://schemas.microsoft.com/office/drawing/2014/main" id="{7D429896-F9AF-461B-06AC-B9E896BA4EEF}"/>
              </a:ext>
            </a:extLst>
          </p:cNvPr>
          <p:cNvSpPr txBox="1">
            <a:spLocks noChangeArrowheads="1"/>
          </p:cNvSpPr>
          <p:nvPr/>
        </p:nvSpPr>
        <p:spPr bwMode="auto">
          <a:xfrm>
            <a:off x="552450" y="1853821"/>
            <a:ext cx="2736000" cy="1116000"/>
          </a:xfrm>
          <a:prstGeom prst="rect">
            <a:avLst/>
          </a:prstGeom>
          <a:solidFill>
            <a:srgbClr val="9DC3E6"/>
          </a:solidFill>
          <a:ln>
            <a:noFill/>
          </a:ln>
        </p:spPr>
        <p:txBody>
          <a:bodyPr wrap="square" lIns="0" tIns="0" rIns="0" bIns="0" anchor="ctr" anchorCtr="0">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cs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cs typeface="Geneva"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9pPr>
          </a:lstStyle>
          <a:p>
            <a:pPr algn="ctr">
              <a:lnSpc>
                <a:spcPts val="2000"/>
              </a:lnSpc>
              <a:spcBef>
                <a:spcPct val="0"/>
              </a:spcBef>
              <a:buNone/>
              <a:defRPr/>
            </a:pPr>
            <a:r>
              <a:rPr lang="en-GB" altLang="en-US" sz="1700" dirty="0">
                <a:latin typeface="Nunito" pitchFamily="2" charset="0"/>
                <a:cs typeface="+mn-cs"/>
              </a:rPr>
              <a:t>To 31 March 2009</a:t>
            </a:r>
          </a:p>
          <a:p>
            <a:pPr algn="ctr">
              <a:lnSpc>
                <a:spcPts val="2000"/>
              </a:lnSpc>
              <a:spcBef>
                <a:spcPct val="0"/>
              </a:spcBef>
              <a:spcAft>
                <a:spcPts val="600"/>
              </a:spcAft>
              <a:buNone/>
              <a:defRPr/>
            </a:pPr>
            <a:r>
              <a:rPr lang="en-GB" altLang="en-US" sz="1700" dirty="0">
                <a:latin typeface="Nunito" pitchFamily="2" charset="0"/>
              </a:rPr>
              <a:t>11 years</a:t>
            </a:r>
            <a:endParaRPr lang="en-GB" altLang="en-US" sz="1700" b="1" dirty="0">
              <a:latin typeface="Nunito" pitchFamily="2" charset="0"/>
            </a:endParaRPr>
          </a:p>
          <a:p>
            <a:pPr algn="ctr">
              <a:lnSpc>
                <a:spcPts val="2000"/>
              </a:lnSpc>
              <a:spcBef>
                <a:spcPct val="0"/>
              </a:spcBef>
              <a:buNone/>
              <a:defRPr/>
            </a:pPr>
            <a:r>
              <a:rPr lang="en-GB" altLang="en-US" sz="1600" b="1" dirty="0">
                <a:latin typeface="Nunito" pitchFamily="2" charset="0"/>
              </a:rPr>
              <a:t>Pension </a:t>
            </a:r>
            <a:r>
              <a:rPr lang="en-GB" altLang="en-US" sz="2400" b="1" dirty="0">
                <a:latin typeface="Nunito" pitchFamily="2" charset="0"/>
              </a:rPr>
              <a:t>£4,813</a:t>
            </a:r>
            <a:endParaRPr lang="en-GB" altLang="en-US" sz="1600" b="1" dirty="0">
              <a:latin typeface="Nunito" pitchFamily="2" charset="0"/>
            </a:endParaRPr>
          </a:p>
        </p:txBody>
      </p:sp>
      <p:sp>
        <p:nvSpPr>
          <p:cNvPr id="7" name="TextBox 6">
            <a:extLst>
              <a:ext uri="{FF2B5EF4-FFF2-40B4-BE49-F238E27FC236}">
                <a16:creationId xmlns:a16="http://schemas.microsoft.com/office/drawing/2014/main" id="{16DAB120-62F7-011D-759D-2C87683C5758}"/>
              </a:ext>
            </a:extLst>
          </p:cNvPr>
          <p:cNvSpPr txBox="1"/>
          <p:nvPr/>
        </p:nvSpPr>
        <p:spPr>
          <a:xfrm>
            <a:off x="552450" y="2936350"/>
            <a:ext cx="2736000" cy="456851"/>
          </a:xfrm>
          <a:prstGeom prst="rect">
            <a:avLst/>
          </a:prstGeom>
          <a:noFill/>
        </p:spPr>
        <p:txBody>
          <a:bodyPr wrap="square" rtlCol="0" anchor="ctr" anchorCtr="0">
            <a:noAutofit/>
          </a:bodyPr>
          <a:lstStyle/>
          <a:p>
            <a:pPr algn="ctr"/>
            <a:r>
              <a:rPr lang="en-GB" sz="7200" b="0" i="0" dirty="0">
                <a:solidFill>
                  <a:srgbClr val="FF0000"/>
                </a:solidFill>
                <a:effectLst/>
                <a:latin typeface="Google Sans"/>
              </a:rPr>
              <a:t>+</a:t>
            </a:r>
            <a:endParaRPr lang="en-GB" sz="7200" dirty="0">
              <a:solidFill>
                <a:srgbClr val="FF0000"/>
              </a:solidFill>
            </a:endParaRPr>
          </a:p>
        </p:txBody>
      </p:sp>
      <p:sp>
        <p:nvSpPr>
          <p:cNvPr id="9" name="TextBox 2">
            <a:extLst>
              <a:ext uri="{FF2B5EF4-FFF2-40B4-BE49-F238E27FC236}">
                <a16:creationId xmlns:a16="http://schemas.microsoft.com/office/drawing/2014/main" id="{525EE49D-57AC-B215-FB57-8B0BF7DE1053}"/>
              </a:ext>
            </a:extLst>
          </p:cNvPr>
          <p:cNvSpPr txBox="1">
            <a:spLocks noChangeArrowheads="1"/>
          </p:cNvSpPr>
          <p:nvPr/>
        </p:nvSpPr>
        <p:spPr bwMode="auto">
          <a:xfrm>
            <a:off x="552450" y="3473770"/>
            <a:ext cx="2736000" cy="876820"/>
          </a:xfrm>
          <a:prstGeom prst="rect">
            <a:avLst/>
          </a:prstGeom>
          <a:solidFill>
            <a:schemeClr val="accent5">
              <a:lumMod val="60000"/>
              <a:lumOff val="40000"/>
            </a:schemeClr>
          </a:solidFill>
          <a:ln>
            <a:noFill/>
          </a:ln>
        </p:spPr>
        <p:txBody>
          <a:bodyPr wrap="square" lIns="0" tIns="18000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cs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cs typeface="Geneva"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9pPr>
          </a:lstStyle>
          <a:p>
            <a:pPr algn="ctr" eaLnBrk="1" hangingPunct="1">
              <a:lnSpc>
                <a:spcPts val="2000"/>
              </a:lnSpc>
              <a:spcBef>
                <a:spcPts val="1200"/>
              </a:spcBef>
              <a:buFontTx/>
              <a:buNone/>
              <a:defRPr/>
            </a:pPr>
            <a:r>
              <a:rPr lang="en-GB" altLang="en-US" sz="1700" b="1" dirty="0">
                <a:latin typeface="Nunito" pitchFamily="2" charset="0"/>
              </a:rPr>
              <a:t>Plus tax-free lump sum</a:t>
            </a:r>
          </a:p>
          <a:p>
            <a:pPr algn="ctr" eaLnBrk="1" hangingPunct="1">
              <a:lnSpc>
                <a:spcPts val="2000"/>
              </a:lnSpc>
              <a:spcBef>
                <a:spcPts val="1200"/>
              </a:spcBef>
              <a:buFontTx/>
              <a:buNone/>
              <a:defRPr/>
            </a:pPr>
            <a:r>
              <a:rPr lang="en-GB" altLang="en-US" sz="2400" b="1" dirty="0">
                <a:latin typeface="Nunito" pitchFamily="2" charset="0"/>
              </a:rPr>
              <a:t>£14,438</a:t>
            </a:r>
          </a:p>
        </p:txBody>
      </p:sp>
      <p:sp>
        <p:nvSpPr>
          <p:cNvPr id="10" name="Rectangle 9">
            <a:extLst>
              <a:ext uri="{FF2B5EF4-FFF2-40B4-BE49-F238E27FC236}">
                <a16:creationId xmlns:a16="http://schemas.microsoft.com/office/drawing/2014/main" id="{8282AA7E-2FCF-C929-8752-7A9686690409}"/>
              </a:ext>
            </a:extLst>
          </p:cNvPr>
          <p:cNvSpPr/>
          <p:nvPr/>
        </p:nvSpPr>
        <p:spPr>
          <a:xfrm>
            <a:off x="3581632" y="1885857"/>
            <a:ext cx="1584000" cy="2464732"/>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2000"/>
              </a:lnSpc>
              <a:spcBef>
                <a:spcPct val="0"/>
              </a:spcBef>
              <a:defRPr/>
            </a:pPr>
            <a:r>
              <a:rPr lang="en-GB" altLang="en-US" sz="1700" dirty="0">
                <a:solidFill>
                  <a:schemeClr val="tx1"/>
                </a:solidFill>
                <a:latin typeface="Nunito" pitchFamily="2" charset="0"/>
                <a:ea typeface="MS PGothic" panose="020B0600070205080204" pitchFamily="34" charset="-128"/>
              </a:rPr>
              <a:t>1 Apr 2009 to</a:t>
            </a:r>
            <a:br>
              <a:rPr lang="en-GB" altLang="en-US" sz="1700" dirty="0">
                <a:solidFill>
                  <a:schemeClr val="tx1"/>
                </a:solidFill>
                <a:latin typeface="Nunito" pitchFamily="2" charset="0"/>
                <a:ea typeface="MS PGothic" panose="020B0600070205080204" pitchFamily="34" charset="-128"/>
              </a:rPr>
            </a:br>
            <a:r>
              <a:rPr lang="en-GB" altLang="en-US" sz="1700" dirty="0">
                <a:solidFill>
                  <a:schemeClr val="tx1"/>
                </a:solidFill>
                <a:latin typeface="Nunito" pitchFamily="2" charset="0"/>
                <a:ea typeface="MS PGothic" panose="020B0600070205080204" pitchFamily="34" charset="-128"/>
              </a:rPr>
              <a:t>31 Mar 2015</a:t>
            </a:r>
            <a:endParaRPr lang="en-GB" altLang="en-US" sz="1700" dirty="0">
              <a:solidFill>
                <a:schemeClr val="tx1"/>
              </a:solidFill>
              <a:latin typeface="Nunito" pitchFamily="2" charset="0"/>
            </a:endParaRPr>
          </a:p>
          <a:p>
            <a:pPr algn="ctr">
              <a:lnSpc>
                <a:spcPts val="2000"/>
              </a:lnSpc>
              <a:spcBef>
                <a:spcPct val="0"/>
              </a:spcBef>
              <a:defRPr/>
            </a:pPr>
            <a:r>
              <a:rPr lang="en-GB" altLang="en-US" sz="1700" dirty="0">
                <a:solidFill>
                  <a:schemeClr val="tx1"/>
                </a:solidFill>
                <a:latin typeface="Nunito" pitchFamily="2" charset="0"/>
              </a:rPr>
              <a:t>6 years</a:t>
            </a:r>
          </a:p>
          <a:p>
            <a:pPr algn="ctr">
              <a:lnSpc>
                <a:spcPts val="2000"/>
              </a:lnSpc>
              <a:spcBef>
                <a:spcPct val="0"/>
              </a:spcBef>
              <a:defRPr/>
            </a:pPr>
            <a:endParaRPr lang="en-GB" altLang="en-US" sz="1700" dirty="0">
              <a:solidFill>
                <a:schemeClr val="tx1"/>
              </a:solidFill>
              <a:latin typeface="Nunito" pitchFamily="2" charset="0"/>
            </a:endParaRPr>
          </a:p>
          <a:p>
            <a:pPr algn="ctr">
              <a:lnSpc>
                <a:spcPts val="2000"/>
              </a:lnSpc>
              <a:spcBef>
                <a:spcPct val="0"/>
              </a:spcBef>
              <a:spcAft>
                <a:spcPts val="1200"/>
              </a:spcAft>
              <a:defRPr/>
            </a:pPr>
            <a:r>
              <a:rPr lang="en-GB" altLang="en-US" sz="1700" dirty="0">
                <a:solidFill>
                  <a:schemeClr val="tx1"/>
                </a:solidFill>
                <a:latin typeface="Nunito" pitchFamily="2" charset="0"/>
              </a:rPr>
              <a:t>Pension</a:t>
            </a:r>
          </a:p>
          <a:p>
            <a:pPr algn="ctr">
              <a:lnSpc>
                <a:spcPts val="2000"/>
              </a:lnSpc>
              <a:spcBef>
                <a:spcPct val="0"/>
              </a:spcBef>
              <a:spcAft>
                <a:spcPts val="1200"/>
              </a:spcAft>
              <a:defRPr/>
            </a:pPr>
            <a:r>
              <a:rPr lang="en-GB" altLang="en-US" sz="2400" b="1" dirty="0">
                <a:solidFill>
                  <a:schemeClr val="tx1"/>
                </a:solidFill>
                <a:latin typeface="Nunito" pitchFamily="2" charset="0"/>
              </a:rPr>
              <a:t>£3,500</a:t>
            </a:r>
            <a:endParaRPr lang="en-GB" altLang="en-US" sz="1600" b="1" dirty="0">
              <a:solidFill>
                <a:schemeClr val="tx1"/>
              </a:solidFill>
              <a:latin typeface="Nunito" pitchFamily="2" charset="0"/>
            </a:endParaRPr>
          </a:p>
        </p:txBody>
      </p:sp>
      <p:sp>
        <p:nvSpPr>
          <p:cNvPr id="11" name="Rectangle 10">
            <a:extLst>
              <a:ext uri="{FF2B5EF4-FFF2-40B4-BE49-F238E27FC236}">
                <a16:creationId xmlns:a16="http://schemas.microsoft.com/office/drawing/2014/main" id="{B7C8C0D6-23A3-BE89-AF59-A5C022CED7AA}"/>
              </a:ext>
            </a:extLst>
          </p:cNvPr>
          <p:cNvSpPr/>
          <p:nvPr/>
        </p:nvSpPr>
        <p:spPr>
          <a:xfrm>
            <a:off x="5320306" y="1897186"/>
            <a:ext cx="1656000" cy="2453403"/>
          </a:xfrm>
          <a:prstGeom prst="rect">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prstClr val="white"/>
              </a:solidFill>
            </a:endParaRPr>
          </a:p>
        </p:txBody>
      </p:sp>
      <p:sp>
        <p:nvSpPr>
          <p:cNvPr id="12" name="TextBox 11">
            <a:extLst>
              <a:ext uri="{FF2B5EF4-FFF2-40B4-BE49-F238E27FC236}">
                <a16:creationId xmlns:a16="http://schemas.microsoft.com/office/drawing/2014/main" id="{80A025AC-4CBE-1D11-1E8E-D30B6B5266AB}"/>
              </a:ext>
            </a:extLst>
          </p:cNvPr>
          <p:cNvSpPr txBox="1">
            <a:spLocks noChangeArrowheads="1"/>
          </p:cNvSpPr>
          <p:nvPr/>
        </p:nvSpPr>
        <p:spPr bwMode="auto">
          <a:xfrm>
            <a:off x="7242092" y="3025778"/>
            <a:ext cx="1368000" cy="1317623"/>
          </a:xfrm>
          <a:prstGeom prst="rect">
            <a:avLst/>
          </a:prstGeom>
          <a:solidFill>
            <a:schemeClr val="accent4">
              <a:lumMod val="60000"/>
              <a:lumOff val="40000"/>
            </a:schemeClr>
          </a:solidFill>
          <a:ln>
            <a:noFill/>
          </a:ln>
          <a:effectLst>
            <a:reflection blurRad="6350" stA="52000" endA="300" endPos="35000" dir="5400000" sy="-100000" algn="bl" rotWithShape="0"/>
          </a:effectLst>
        </p:spPr>
        <p:txBody>
          <a:bodyPr wrap="square" lIns="180000" tIns="180000" rIns="180000" bIns="180000"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457200" eaLnBrk="1" fontAlgn="auto" hangingPunct="1">
              <a:lnSpc>
                <a:spcPct val="100000"/>
              </a:lnSpc>
              <a:spcBef>
                <a:spcPct val="0"/>
              </a:spcBef>
              <a:spcAft>
                <a:spcPts val="0"/>
              </a:spcAft>
              <a:buFontTx/>
              <a:buNone/>
              <a:defRPr/>
            </a:pPr>
            <a:r>
              <a:rPr lang="en-GB" altLang="en-US" sz="2000" b="1" dirty="0">
                <a:latin typeface="Nunito" pitchFamily="2" charset="0"/>
                <a:ea typeface="MS PGothic" panose="020B0600070205080204" pitchFamily="34" charset="-128"/>
              </a:rPr>
              <a:t>60</a:t>
            </a:r>
            <a:r>
              <a:rPr lang="en-GB" altLang="en-US" sz="2000" b="1" baseline="30000" dirty="0">
                <a:latin typeface="Nunito" pitchFamily="2" charset="0"/>
                <a:ea typeface="MS PGothic" panose="020B0600070205080204" pitchFamily="34" charset="-128"/>
              </a:rPr>
              <a:t>ths</a:t>
            </a:r>
            <a:br>
              <a:rPr lang="en-GB" altLang="en-US" sz="1600" dirty="0">
                <a:latin typeface="Nunito" pitchFamily="2" charset="0"/>
                <a:ea typeface="MS PGothic" panose="020B0600070205080204" pitchFamily="34" charset="-128"/>
              </a:rPr>
            </a:br>
            <a:r>
              <a:rPr lang="en-GB" altLang="en-US" sz="1400" dirty="0">
                <a:latin typeface="Nunito" pitchFamily="2" charset="0"/>
                <a:ea typeface="MS PGothic" panose="020B0600070205080204" pitchFamily="34" charset="-128"/>
              </a:rPr>
              <a:t>Apr 2009 to March 2015</a:t>
            </a:r>
            <a:endParaRPr lang="en-GB" altLang="en-US" sz="1600" dirty="0">
              <a:latin typeface="Nunito" pitchFamily="2" charset="0"/>
              <a:ea typeface="MS PGothic" panose="020B0600070205080204" pitchFamily="34" charset="-128"/>
            </a:endParaRPr>
          </a:p>
        </p:txBody>
      </p:sp>
      <p:cxnSp>
        <p:nvCxnSpPr>
          <p:cNvPr id="13" name="Straight Connector 12">
            <a:extLst>
              <a:ext uri="{FF2B5EF4-FFF2-40B4-BE49-F238E27FC236}">
                <a16:creationId xmlns:a16="http://schemas.microsoft.com/office/drawing/2014/main" id="{F89E1811-D4D1-2018-89C7-A0B4A950E0DE}"/>
              </a:ext>
            </a:extLst>
          </p:cNvPr>
          <p:cNvCxnSpPr>
            <a:cxnSpLocks/>
          </p:cNvCxnSpPr>
          <p:nvPr/>
        </p:nvCxnSpPr>
        <p:spPr>
          <a:xfrm flipV="1">
            <a:off x="4371077" y="4350589"/>
            <a:ext cx="0" cy="298988"/>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270E46C-6CBE-A28F-0246-A8FF44685F39}"/>
              </a:ext>
            </a:extLst>
          </p:cNvPr>
          <p:cNvCxnSpPr>
            <a:cxnSpLocks/>
          </p:cNvCxnSpPr>
          <p:nvPr/>
        </p:nvCxnSpPr>
        <p:spPr>
          <a:xfrm>
            <a:off x="4371077" y="4622592"/>
            <a:ext cx="3528000"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7CE03F29-A490-B96E-88DD-8CAC0CCE4624}"/>
              </a:ext>
            </a:extLst>
          </p:cNvPr>
          <p:cNvCxnSpPr>
            <a:cxnSpLocks/>
            <a:endCxn id="12" idx="2"/>
          </p:cNvCxnSpPr>
          <p:nvPr/>
        </p:nvCxnSpPr>
        <p:spPr>
          <a:xfrm flipV="1">
            <a:off x="7908313" y="4343401"/>
            <a:ext cx="17779" cy="302400"/>
          </a:xfrm>
          <a:prstGeom prst="line">
            <a:avLst/>
          </a:prstGeom>
          <a:ln w="50800"/>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6D651017-1FE3-E505-FAB4-3FC3DD18578A}"/>
              </a:ext>
            </a:extLst>
          </p:cNvPr>
          <p:cNvSpPr txBox="1"/>
          <p:nvPr/>
        </p:nvSpPr>
        <p:spPr>
          <a:xfrm>
            <a:off x="552450" y="4800600"/>
            <a:ext cx="6243856" cy="707886"/>
          </a:xfrm>
          <a:prstGeom prst="rect">
            <a:avLst/>
          </a:prstGeom>
          <a:noFill/>
        </p:spPr>
        <p:txBody>
          <a:bodyPr wrap="square" rtlCol="0">
            <a:spAutoFit/>
          </a:bodyPr>
          <a:lstStyle/>
          <a:p>
            <a:r>
              <a:rPr lang="en-GB" sz="2000" dirty="0">
                <a:latin typeface="Nunito" pitchFamily="2" charset="0"/>
              </a:rPr>
              <a:t>Yearly pension: £4,813 + £3,500 </a:t>
            </a:r>
          </a:p>
          <a:p>
            <a:r>
              <a:rPr lang="en-GB" sz="2000" dirty="0">
                <a:latin typeface="Nunito" pitchFamily="2" charset="0"/>
              </a:rPr>
              <a:t>Lump sum: £14,438</a:t>
            </a:r>
          </a:p>
        </p:txBody>
      </p:sp>
    </p:spTree>
    <p:extLst>
      <p:ext uri="{BB962C8B-B14F-4D97-AF65-F5344CB8AC3E}">
        <p14:creationId xmlns:p14="http://schemas.microsoft.com/office/powerpoint/2010/main" val="23085471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B1F105-64E8-816A-54EC-F7F2852E9271}"/>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42FD6EC-1D69-9545-06A7-E574D72E101A}"/>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EC0FD3AE-0326-7DE0-0B79-1A6075CD51A2}"/>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2FEC8A46-7D8D-C66B-0DE6-708F6A39EEB3}"/>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How are your benefits calculated?</a:t>
            </a:r>
            <a:endParaRPr lang="en-GB" sz="3200" b="1" dirty="0">
              <a:solidFill>
                <a:srgbClr val="044D85"/>
              </a:solidFill>
              <a:latin typeface="Franklin Gothic Medium" panose="020B0603020102020204" pitchFamily="34" charset="0"/>
            </a:endParaRPr>
          </a:p>
        </p:txBody>
      </p:sp>
      <p:sp>
        <p:nvSpPr>
          <p:cNvPr id="4" name="TextBox 5">
            <a:extLst>
              <a:ext uri="{FF2B5EF4-FFF2-40B4-BE49-F238E27FC236}">
                <a16:creationId xmlns:a16="http://schemas.microsoft.com/office/drawing/2014/main" id="{865B0A89-4B51-DA9C-EA54-347CE2DF9DF3}"/>
              </a:ext>
            </a:extLst>
          </p:cNvPr>
          <p:cNvSpPr txBox="1">
            <a:spLocks noChangeArrowheads="1"/>
          </p:cNvSpPr>
          <p:nvPr/>
        </p:nvSpPr>
        <p:spPr bwMode="auto">
          <a:xfrm>
            <a:off x="552450" y="1282015"/>
            <a:ext cx="6150724" cy="430887"/>
          </a:xfrm>
          <a:prstGeom prst="rect">
            <a:avLst/>
          </a:prstGeom>
          <a:noFill/>
          <a:ln>
            <a:noFill/>
          </a:ln>
        </p:spPr>
        <p:txBody>
          <a:bodyPr wrap="squar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457200" eaLnBrk="1" fontAlgn="auto" hangingPunct="1">
              <a:lnSpc>
                <a:spcPct val="100000"/>
              </a:lnSpc>
              <a:spcBef>
                <a:spcPct val="0"/>
              </a:spcBef>
              <a:spcAft>
                <a:spcPts val="0"/>
              </a:spcAft>
              <a:buFontTx/>
              <a:buNone/>
              <a:defRPr/>
            </a:pPr>
            <a:r>
              <a:rPr lang="en-GB" altLang="en-US" b="1" dirty="0">
                <a:solidFill>
                  <a:srgbClr val="007088"/>
                </a:solidFill>
                <a:latin typeface="+mn-lt"/>
                <a:ea typeface="MS PGothic" panose="020B0600070205080204" pitchFamily="34" charset="-128"/>
                <a:cs typeface="+mn-cs"/>
              </a:rPr>
              <a:t>Final pay = £35,000</a:t>
            </a:r>
          </a:p>
        </p:txBody>
      </p:sp>
      <p:sp>
        <p:nvSpPr>
          <p:cNvPr id="6" name="TextBox 2">
            <a:extLst>
              <a:ext uri="{FF2B5EF4-FFF2-40B4-BE49-F238E27FC236}">
                <a16:creationId xmlns:a16="http://schemas.microsoft.com/office/drawing/2014/main" id="{0ECAE827-8566-8A5E-A7A8-30522EFEF681}"/>
              </a:ext>
            </a:extLst>
          </p:cNvPr>
          <p:cNvSpPr txBox="1">
            <a:spLocks noChangeArrowheads="1"/>
          </p:cNvSpPr>
          <p:nvPr/>
        </p:nvSpPr>
        <p:spPr bwMode="auto">
          <a:xfrm>
            <a:off x="552450" y="1853821"/>
            <a:ext cx="2736000" cy="1116000"/>
          </a:xfrm>
          <a:prstGeom prst="rect">
            <a:avLst/>
          </a:prstGeom>
          <a:solidFill>
            <a:srgbClr val="9DC3E6"/>
          </a:solidFill>
          <a:ln>
            <a:noFill/>
          </a:ln>
        </p:spPr>
        <p:txBody>
          <a:bodyPr wrap="square" lIns="0" tIns="0" rIns="0" bIns="0" anchor="ctr" anchorCtr="0">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cs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cs typeface="Geneva"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9pPr>
          </a:lstStyle>
          <a:p>
            <a:pPr algn="ctr">
              <a:lnSpc>
                <a:spcPts val="2000"/>
              </a:lnSpc>
              <a:spcBef>
                <a:spcPct val="0"/>
              </a:spcBef>
              <a:buNone/>
              <a:defRPr/>
            </a:pPr>
            <a:r>
              <a:rPr lang="en-GB" altLang="en-US" sz="1700" dirty="0">
                <a:latin typeface="Nunito" pitchFamily="2" charset="0"/>
                <a:cs typeface="+mn-cs"/>
              </a:rPr>
              <a:t>To 31 March 2009</a:t>
            </a:r>
          </a:p>
          <a:p>
            <a:pPr algn="ctr">
              <a:lnSpc>
                <a:spcPts val="2000"/>
              </a:lnSpc>
              <a:spcBef>
                <a:spcPct val="0"/>
              </a:spcBef>
              <a:spcAft>
                <a:spcPts val="600"/>
              </a:spcAft>
              <a:buNone/>
              <a:defRPr/>
            </a:pPr>
            <a:r>
              <a:rPr lang="en-GB" altLang="en-US" sz="1700" dirty="0">
                <a:latin typeface="Nunito" pitchFamily="2" charset="0"/>
              </a:rPr>
              <a:t>11 years</a:t>
            </a:r>
            <a:endParaRPr lang="en-GB" altLang="en-US" sz="1700" b="1" dirty="0">
              <a:latin typeface="Nunito" pitchFamily="2" charset="0"/>
            </a:endParaRPr>
          </a:p>
          <a:p>
            <a:pPr algn="ctr">
              <a:lnSpc>
                <a:spcPts val="2000"/>
              </a:lnSpc>
              <a:spcBef>
                <a:spcPct val="0"/>
              </a:spcBef>
              <a:buNone/>
              <a:defRPr/>
            </a:pPr>
            <a:r>
              <a:rPr lang="en-GB" altLang="en-US" sz="1600" b="1" dirty="0">
                <a:latin typeface="Nunito" pitchFamily="2" charset="0"/>
              </a:rPr>
              <a:t>Pension </a:t>
            </a:r>
            <a:r>
              <a:rPr lang="en-GB" altLang="en-US" sz="2400" b="1" dirty="0">
                <a:latin typeface="Nunito" pitchFamily="2" charset="0"/>
              </a:rPr>
              <a:t>£4,813</a:t>
            </a:r>
            <a:endParaRPr lang="en-GB" altLang="en-US" sz="1600" b="1" dirty="0">
              <a:latin typeface="Nunito" pitchFamily="2" charset="0"/>
            </a:endParaRPr>
          </a:p>
        </p:txBody>
      </p:sp>
      <p:sp>
        <p:nvSpPr>
          <p:cNvPr id="7" name="TextBox 6">
            <a:extLst>
              <a:ext uri="{FF2B5EF4-FFF2-40B4-BE49-F238E27FC236}">
                <a16:creationId xmlns:a16="http://schemas.microsoft.com/office/drawing/2014/main" id="{01DB2F54-1602-2A19-48E4-8CC99985A2A6}"/>
              </a:ext>
            </a:extLst>
          </p:cNvPr>
          <p:cNvSpPr txBox="1"/>
          <p:nvPr/>
        </p:nvSpPr>
        <p:spPr>
          <a:xfrm>
            <a:off x="552450" y="2936350"/>
            <a:ext cx="2736000" cy="456851"/>
          </a:xfrm>
          <a:prstGeom prst="rect">
            <a:avLst/>
          </a:prstGeom>
          <a:noFill/>
        </p:spPr>
        <p:txBody>
          <a:bodyPr wrap="square" rtlCol="0" anchor="ctr" anchorCtr="0">
            <a:noAutofit/>
          </a:bodyPr>
          <a:lstStyle/>
          <a:p>
            <a:pPr algn="ctr"/>
            <a:r>
              <a:rPr lang="en-GB" sz="7200" b="0" i="0" dirty="0">
                <a:solidFill>
                  <a:srgbClr val="FF0000"/>
                </a:solidFill>
                <a:effectLst/>
                <a:latin typeface="Google Sans"/>
              </a:rPr>
              <a:t>+</a:t>
            </a:r>
            <a:endParaRPr lang="en-GB" sz="7200" dirty="0">
              <a:solidFill>
                <a:srgbClr val="FF0000"/>
              </a:solidFill>
            </a:endParaRPr>
          </a:p>
        </p:txBody>
      </p:sp>
      <p:sp>
        <p:nvSpPr>
          <p:cNvPr id="9" name="TextBox 2">
            <a:extLst>
              <a:ext uri="{FF2B5EF4-FFF2-40B4-BE49-F238E27FC236}">
                <a16:creationId xmlns:a16="http://schemas.microsoft.com/office/drawing/2014/main" id="{428168FB-2F10-A9FD-1BC7-E3F9D7C5474D}"/>
              </a:ext>
            </a:extLst>
          </p:cNvPr>
          <p:cNvSpPr txBox="1">
            <a:spLocks noChangeArrowheads="1"/>
          </p:cNvSpPr>
          <p:nvPr/>
        </p:nvSpPr>
        <p:spPr bwMode="auto">
          <a:xfrm>
            <a:off x="552450" y="3473770"/>
            <a:ext cx="2736000" cy="876820"/>
          </a:xfrm>
          <a:prstGeom prst="rect">
            <a:avLst/>
          </a:prstGeom>
          <a:solidFill>
            <a:schemeClr val="accent5">
              <a:lumMod val="60000"/>
              <a:lumOff val="40000"/>
            </a:schemeClr>
          </a:solidFill>
          <a:ln>
            <a:noFill/>
          </a:ln>
        </p:spPr>
        <p:txBody>
          <a:bodyPr wrap="square" lIns="0" tIns="18000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cs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cs typeface="Geneva"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9pPr>
          </a:lstStyle>
          <a:p>
            <a:pPr algn="ctr" eaLnBrk="1" hangingPunct="1">
              <a:lnSpc>
                <a:spcPts val="2000"/>
              </a:lnSpc>
              <a:spcBef>
                <a:spcPts val="1200"/>
              </a:spcBef>
              <a:buFontTx/>
              <a:buNone/>
              <a:defRPr/>
            </a:pPr>
            <a:r>
              <a:rPr lang="en-GB" altLang="en-US" sz="1700" b="1" dirty="0">
                <a:latin typeface="Nunito" pitchFamily="2" charset="0"/>
              </a:rPr>
              <a:t>Plus tax-free lump sum</a:t>
            </a:r>
          </a:p>
          <a:p>
            <a:pPr algn="ctr" eaLnBrk="1" hangingPunct="1">
              <a:lnSpc>
                <a:spcPts val="2000"/>
              </a:lnSpc>
              <a:spcBef>
                <a:spcPts val="1200"/>
              </a:spcBef>
              <a:buFontTx/>
              <a:buNone/>
              <a:defRPr/>
            </a:pPr>
            <a:r>
              <a:rPr lang="en-GB" altLang="en-US" sz="2400" b="1" dirty="0">
                <a:latin typeface="Nunito" pitchFamily="2" charset="0"/>
              </a:rPr>
              <a:t>£14,438</a:t>
            </a:r>
          </a:p>
        </p:txBody>
      </p:sp>
      <p:sp>
        <p:nvSpPr>
          <p:cNvPr id="10" name="Rectangle 9">
            <a:extLst>
              <a:ext uri="{FF2B5EF4-FFF2-40B4-BE49-F238E27FC236}">
                <a16:creationId xmlns:a16="http://schemas.microsoft.com/office/drawing/2014/main" id="{03C9444E-1FD3-E0A5-C34F-F302BDC3128B}"/>
              </a:ext>
            </a:extLst>
          </p:cNvPr>
          <p:cNvSpPr/>
          <p:nvPr/>
        </p:nvSpPr>
        <p:spPr>
          <a:xfrm>
            <a:off x="3627812" y="1885857"/>
            <a:ext cx="1476000" cy="2464732"/>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2000"/>
              </a:lnSpc>
              <a:spcBef>
                <a:spcPct val="0"/>
              </a:spcBef>
              <a:defRPr/>
            </a:pPr>
            <a:r>
              <a:rPr lang="en-GB" altLang="en-US" sz="1700" dirty="0">
                <a:solidFill>
                  <a:schemeClr val="tx1"/>
                </a:solidFill>
                <a:latin typeface="Nunito" pitchFamily="2" charset="0"/>
                <a:ea typeface="MS PGothic" panose="020B0600070205080204" pitchFamily="34" charset="-128"/>
              </a:rPr>
              <a:t>1 Apr 2009 to</a:t>
            </a:r>
            <a:br>
              <a:rPr lang="en-GB" altLang="en-US" sz="1700" dirty="0">
                <a:solidFill>
                  <a:schemeClr val="tx1"/>
                </a:solidFill>
                <a:latin typeface="Nunito" pitchFamily="2" charset="0"/>
                <a:ea typeface="MS PGothic" panose="020B0600070205080204" pitchFamily="34" charset="-128"/>
              </a:rPr>
            </a:br>
            <a:r>
              <a:rPr lang="en-GB" altLang="en-US" sz="1700" dirty="0">
                <a:solidFill>
                  <a:schemeClr val="tx1"/>
                </a:solidFill>
                <a:latin typeface="Nunito" pitchFamily="2" charset="0"/>
                <a:ea typeface="MS PGothic" panose="020B0600070205080204" pitchFamily="34" charset="-128"/>
              </a:rPr>
              <a:t>31 Mar 2015</a:t>
            </a:r>
            <a:endParaRPr lang="en-GB" altLang="en-US" sz="1700" dirty="0">
              <a:solidFill>
                <a:schemeClr val="tx1"/>
              </a:solidFill>
              <a:latin typeface="Nunito" pitchFamily="2" charset="0"/>
            </a:endParaRPr>
          </a:p>
          <a:p>
            <a:pPr algn="ctr">
              <a:lnSpc>
                <a:spcPts val="2000"/>
              </a:lnSpc>
              <a:spcBef>
                <a:spcPct val="0"/>
              </a:spcBef>
              <a:defRPr/>
            </a:pPr>
            <a:r>
              <a:rPr lang="en-GB" altLang="en-US" sz="1700" dirty="0">
                <a:solidFill>
                  <a:schemeClr val="tx1"/>
                </a:solidFill>
                <a:latin typeface="Nunito" pitchFamily="2" charset="0"/>
              </a:rPr>
              <a:t>6 years</a:t>
            </a:r>
          </a:p>
          <a:p>
            <a:pPr algn="ctr">
              <a:lnSpc>
                <a:spcPts val="2000"/>
              </a:lnSpc>
              <a:spcBef>
                <a:spcPct val="0"/>
              </a:spcBef>
              <a:defRPr/>
            </a:pPr>
            <a:endParaRPr lang="en-GB" altLang="en-US" sz="1600" dirty="0">
              <a:solidFill>
                <a:schemeClr val="tx1"/>
              </a:solidFill>
              <a:latin typeface="Nunito" pitchFamily="2" charset="0"/>
            </a:endParaRPr>
          </a:p>
          <a:p>
            <a:pPr algn="ctr">
              <a:lnSpc>
                <a:spcPts val="2000"/>
              </a:lnSpc>
              <a:spcBef>
                <a:spcPct val="0"/>
              </a:spcBef>
              <a:spcAft>
                <a:spcPts val="1200"/>
              </a:spcAft>
              <a:defRPr/>
            </a:pPr>
            <a:r>
              <a:rPr lang="en-GB" altLang="en-US" sz="2400" dirty="0">
                <a:solidFill>
                  <a:schemeClr val="tx1"/>
                </a:solidFill>
                <a:latin typeface="Nunito" pitchFamily="2" charset="0"/>
              </a:rPr>
              <a:t>Pension</a:t>
            </a:r>
          </a:p>
          <a:p>
            <a:pPr algn="ctr">
              <a:lnSpc>
                <a:spcPts val="2000"/>
              </a:lnSpc>
              <a:spcBef>
                <a:spcPct val="0"/>
              </a:spcBef>
              <a:spcAft>
                <a:spcPts val="1200"/>
              </a:spcAft>
              <a:defRPr/>
            </a:pPr>
            <a:r>
              <a:rPr lang="en-GB" altLang="en-US" sz="2400" b="1" dirty="0">
                <a:solidFill>
                  <a:schemeClr val="tx1"/>
                </a:solidFill>
                <a:latin typeface="Nunito" pitchFamily="2" charset="0"/>
              </a:rPr>
              <a:t>£3,500</a:t>
            </a:r>
          </a:p>
        </p:txBody>
      </p:sp>
      <p:sp>
        <p:nvSpPr>
          <p:cNvPr id="11" name="Rectangle 10">
            <a:extLst>
              <a:ext uri="{FF2B5EF4-FFF2-40B4-BE49-F238E27FC236}">
                <a16:creationId xmlns:a16="http://schemas.microsoft.com/office/drawing/2014/main" id="{52FA185A-CA97-9F17-0F4F-66BB8AB3F213}"/>
              </a:ext>
            </a:extLst>
          </p:cNvPr>
          <p:cNvSpPr/>
          <p:nvPr/>
        </p:nvSpPr>
        <p:spPr>
          <a:xfrm>
            <a:off x="5320306" y="1897186"/>
            <a:ext cx="1656000" cy="2453403"/>
          </a:xfrm>
          <a:prstGeom prst="rect">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2000"/>
              </a:lnSpc>
              <a:spcBef>
                <a:spcPct val="0"/>
              </a:spcBef>
              <a:defRPr/>
            </a:pPr>
            <a:r>
              <a:rPr lang="en-GB" altLang="en-US" sz="1700" dirty="0">
                <a:solidFill>
                  <a:schemeClr val="tx1"/>
                </a:solidFill>
                <a:latin typeface="Nunito" pitchFamily="2" charset="0"/>
                <a:ea typeface="MS PGothic" panose="020B0600070205080204" pitchFamily="34" charset="-128"/>
              </a:rPr>
              <a:t>1 Apr 2015 to</a:t>
            </a:r>
            <a:endParaRPr lang="en-GB" altLang="en-US" sz="1700" dirty="0">
              <a:solidFill>
                <a:schemeClr val="tx1"/>
              </a:solidFill>
              <a:latin typeface="Nunito" pitchFamily="2" charset="0"/>
            </a:endParaRPr>
          </a:p>
          <a:p>
            <a:pPr algn="ctr">
              <a:lnSpc>
                <a:spcPts val="2000"/>
              </a:lnSpc>
              <a:spcBef>
                <a:spcPct val="0"/>
              </a:spcBef>
              <a:defRPr/>
            </a:pPr>
            <a:r>
              <a:rPr lang="en-GB" altLang="en-US" sz="1700" dirty="0">
                <a:solidFill>
                  <a:schemeClr val="tx1"/>
                </a:solidFill>
                <a:latin typeface="Nunito" pitchFamily="2" charset="0"/>
              </a:rPr>
              <a:t>30 Sep 2026</a:t>
            </a:r>
          </a:p>
          <a:p>
            <a:pPr algn="ctr">
              <a:lnSpc>
                <a:spcPts val="2000"/>
              </a:lnSpc>
              <a:spcBef>
                <a:spcPct val="0"/>
              </a:spcBef>
              <a:defRPr/>
            </a:pPr>
            <a:r>
              <a:rPr lang="en-GB" altLang="en-US" sz="1700" dirty="0">
                <a:solidFill>
                  <a:schemeClr val="tx1"/>
                </a:solidFill>
                <a:latin typeface="Nunito" pitchFamily="2" charset="0"/>
              </a:rPr>
              <a:t>11.5 years</a:t>
            </a:r>
          </a:p>
          <a:p>
            <a:pPr algn="ctr">
              <a:lnSpc>
                <a:spcPts val="2000"/>
              </a:lnSpc>
              <a:spcBef>
                <a:spcPct val="0"/>
              </a:spcBef>
              <a:defRPr/>
            </a:pPr>
            <a:endParaRPr lang="en-GB" altLang="en-US" sz="1700" dirty="0">
              <a:solidFill>
                <a:schemeClr val="tx1"/>
              </a:solidFill>
              <a:latin typeface="Nunito" pitchFamily="2" charset="0"/>
            </a:endParaRPr>
          </a:p>
          <a:p>
            <a:pPr algn="ctr">
              <a:lnSpc>
                <a:spcPts val="2000"/>
              </a:lnSpc>
              <a:spcBef>
                <a:spcPct val="0"/>
              </a:spcBef>
              <a:spcAft>
                <a:spcPts val="1200"/>
              </a:spcAft>
              <a:defRPr/>
            </a:pPr>
            <a:r>
              <a:rPr lang="en-GB" altLang="en-US" sz="1700" dirty="0">
                <a:solidFill>
                  <a:schemeClr val="tx1"/>
                </a:solidFill>
                <a:latin typeface="Nunito" pitchFamily="2" charset="0"/>
              </a:rPr>
              <a:t>Pension</a:t>
            </a:r>
          </a:p>
          <a:p>
            <a:pPr algn="ctr">
              <a:lnSpc>
                <a:spcPts val="2000"/>
              </a:lnSpc>
              <a:spcBef>
                <a:spcPct val="0"/>
              </a:spcBef>
              <a:defRPr/>
            </a:pPr>
            <a:r>
              <a:rPr lang="en-GB" altLang="en-US" sz="2800" b="1" dirty="0">
                <a:solidFill>
                  <a:schemeClr val="tx1"/>
                </a:solidFill>
                <a:latin typeface="Nunito" pitchFamily="2" charset="0"/>
              </a:rPr>
              <a:t>£9,499</a:t>
            </a:r>
            <a:endParaRPr lang="en-GB" dirty="0">
              <a:solidFill>
                <a:prstClr val="white"/>
              </a:solidFill>
              <a:latin typeface="Nunito" pitchFamily="2" charset="0"/>
            </a:endParaRPr>
          </a:p>
        </p:txBody>
      </p:sp>
      <p:sp>
        <p:nvSpPr>
          <p:cNvPr id="12" name="TextBox 11">
            <a:extLst>
              <a:ext uri="{FF2B5EF4-FFF2-40B4-BE49-F238E27FC236}">
                <a16:creationId xmlns:a16="http://schemas.microsoft.com/office/drawing/2014/main" id="{3E304996-1D05-5474-4809-FCC291C568B6}"/>
              </a:ext>
            </a:extLst>
          </p:cNvPr>
          <p:cNvSpPr txBox="1">
            <a:spLocks noChangeArrowheads="1"/>
          </p:cNvSpPr>
          <p:nvPr/>
        </p:nvSpPr>
        <p:spPr bwMode="auto">
          <a:xfrm>
            <a:off x="7232856" y="3056556"/>
            <a:ext cx="1332000" cy="1296000"/>
          </a:xfrm>
          <a:prstGeom prst="rect">
            <a:avLst/>
          </a:prstGeom>
          <a:solidFill>
            <a:srgbClr val="A9D18E"/>
          </a:solidFill>
          <a:ln>
            <a:noFill/>
          </a:ln>
          <a:effectLst>
            <a:reflection blurRad="6350" stA="52000" endA="300" endPos="35000" dir="5400000" sy="-100000" algn="bl" rotWithShape="0"/>
          </a:effectLst>
        </p:spPr>
        <p:txBody>
          <a:bodyPr wrap="square" lIns="180000" tIns="180000" rIns="180000" bIns="180000"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457200" eaLnBrk="1" fontAlgn="auto" hangingPunct="1">
              <a:lnSpc>
                <a:spcPct val="100000"/>
              </a:lnSpc>
              <a:spcBef>
                <a:spcPct val="0"/>
              </a:spcBef>
              <a:spcAft>
                <a:spcPts val="0"/>
              </a:spcAft>
              <a:buFontTx/>
              <a:buNone/>
              <a:defRPr/>
            </a:pPr>
            <a:r>
              <a:rPr lang="en-GB" altLang="en-US" b="1" baseline="30000" dirty="0">
                <a:latin typeface="Nunito" pitchFamily="2" charset="0"/>
                <a:ea typeface="MS PGothic" panose="020B0600070205080204" pitchFamily="34" charset="-128"/>
              </a:rPr>
              <a:t>49ths</a:t>
            </a:r>
            <a:br>
              <a:rPr lang="en-GB" altLang="en-US" sz="1600" dirty="0">
                <a:latin typeface="Nunito" pitchFamily="2" charset="0"/>
                <a:ea typeface="MS PGothic" panose="020B0600070205080204" pitchFamily="34" charset="-128"/>
              </a:rPr>
            </a:br>
            <a:r>
              <a:rPr lang="en-GB" altLang="en-US" sz="1500" dirty="0">
                <a:latin typeface="Nunito" pitchFamily="2" charset="0"/>
                <a:ea typeface="MS PGothic" panose="020B0600070205080204" pitchFamily="34" charset="-128"/>
              </a:rPr>
              <a:t>From </a:t>
            </a:r>
            <a:br>
              <a:rPr lang="en-GB" altLang="en-US" sz="1500" dirty="0">
                <a:latin typeface="Nunito" pitchFamily="2" charset="0"/>
                <a:ea typeface="MS PGothic" panose="020B0600070205080204" pitchFamily="34" charset="-128"/>
              </a:rPr>
            </a:br>
            <a:r>
              <a:rPr lang="en-GB" altLang="en-US" sz="1500" dirty="0">
                <a:latin typeface="Nunito" pitchFamily="2" charset="0"/>
                <a:ea typeface="MS PGothic" panose="020B0600070205080204" pitchFamily="34" charset="-128"/>
              </a:rPr>
              <a:t>April 2015</a:t>
            </a:r>
          </a:p>
        </p:txBody>
      </p:sp>
      <p:cxnSp>
        <p:nvCxnSpPr>
          <p:cNvPr id="13" name="Straight Connector 12">
            <a:extLst>
              <a:ext uri="{FF2B5EF4-FFF2-40B4-BE49-F238E27FC236}">
                <a16:creationId xmlns:a16="http://schemas.microsoft.com/office/drawing/2014/main" id="{2AF1779E-C284-E323-F297-D24824D4D7D8}"/>
              </a:ext>
            </a:extLst>
          </p:cNvPr>
          <p:cNvCxnSpPr>
            <a:cxnSpLocks/>
          </p:cNvCxnSpPr>
          <p:nvPr/>
        </p:nvCxnSpPr>
        <p:spPr>
          <a:xfrm flipV="1">
            <a:off x="6063952" y="4350589"/>
            <a:ext cx="0" cy="298988"/>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EFFFF70E-555F-9CBE-4FE0-6A608C22EE7A}"/>
              </a:ext>
            </a:extLst>
          </p:cNvPr>
          <p:cNvCxnSpPr>
            <a:cxnSpLocks/>
          </p:cNvCxnSpPr>
          <p:nvPr/>
        </p:nvCxnSpPr>
        <p:spPr>
          <a:xfrm>
            <a:off x="6063952" y="4623386"/>
            <a:ext cx="1861098"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F6F6216-F26F-6A15-95CB-2A4124C5B566}"/>
              </a:ext>
            </a:extLst>
          </p:cNvPr>
          <p:cNvCxnSpPr>
            <a:cxnSpLocks/>
          </p:cNvCxnSpPr>
          <p:nvPr/>
        </p:nvCxnSpPr>
        <p:spPr>
          <a:xfrm flipV="1">
            <a:off x="7901237" y="4350589"/>
            <a:ext cx="0" cy="288000"/>
          </a:xfrm>
          <a:prstGeom prst="line">
            <a:avLst/>
          </a:prstGeom>
          <a:ln w="50800"/>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E5EBFFD4-FFBE-82AD-D884-96C013D14218}"/>
              </a:ext>
            </a:extLst>
          </p:cNvPr>
          <p:cNvSpPr txBox="1"/>
          <p:nvPr/>
        </p:nvSpPr>
        <p:spPr>
          <a:xfrm>
            <a:off x="552449" y="4800600"/>
            <a:ext cx="7372599" cy="954107"/>
          </a:xfrm>
          <a:prstGeom prst="rect">
            <a:avLst/>
          </a:prstGeom>
          <a:noFill/>
        </p:spPr>
        <p:txBody>
          <a:bodyPr wrap="square" rtlCol="0">
            <a:spAutoFit/>
          </a:bodyPr>
          <a:lstStyle/>
          <a:p>
            <a:r>
              <a:rPr lang="en-GB" sz="2000" dirty="0">
                <a:latin typeface="Nunito" pitchFamily="2" charset="0"/>
              </a:rPr>
              <a:t>Yearly pension: £4,813 + £3,500 + £9,499 = </a:t>
            </a:r>
            <a:r>
              <a:rPr lang="en-GB" sz="2800" b="1" dirty="0">
                <a:latin typeface="Nunito" pitchFamily="2" charset="0"/>
              </a:rPr>
              <a:t>£17,812 </a:t>
            </a:r>
            <a:endParaRPr lang="en-GB" sz="2000" b="1" dirty="0">
              <a:latin typeface="Nunito" pitchFamily="2" charset="0"/>
            </a:endParaRPr>
          </a:p>
          <a:p>
            <a:r>
              <a:rPr lang="en-GB" sz="2000" dirty="0">
                <a:latin typeface="Nunito" pitchFamily="2" charset="0"/>
              </a:rPr>
              <a:t>Lump sum: </a:t>
            </a:r>
            <a:r>
              <a:rPr lang="en-GB" sz="2800" b="1" dirty="0">
                <a:latin typeface="Nunito" pitchFamily="2" charset="0"/>
              </a:rPr>
              <a:t>£14,438</a:t>
            </a:r>
            <a:endParaRPr lang="en-GB" sz="2000" b="1" dirty="0">
              <a:latin typeface="Nunito" pitchFamily="2" charset="0"/>
            </a:endParaRPr>
          </a:p>
        </p:txBody>
      </p:sp>
    </p:spTree>
    <p:extLst>
      <p:ext uri="{BB962C8B-B14F-4D97-AF65-F5344CB8AC3E}">
        <p14:creationId xmlns:p14="http://schemas.microsoft.com/office/powerpoint/2010/main" val="39251738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ED6E2F-E7AA-A4A5-5645-7D33F162526C}"/>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7F3CED2-7E05-34BA-5DDC-0816EC50AAC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B460C4D2-587D-6FD8-7F50-CBA1AAF01777}"/>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CE3F29E7-B805-6D88-CA95-E64959E426B5}"/>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What if you’re part time?</a:t>
            </a:r>
            <a:endParaRPr lang="en-GB" sz="3200" b="1" dirty="0">
              <a:solidFill>
                <a:srgbClr val="044D85"/>
              </a:solidFill>
              <a:latin typeface="Franklin Gothic Medium" panose="020B0603020102020204" pitchFamily="34" charset="0"/>
            </a:endParaRPr>
          </a:p>
        </p:txBody>
      </p:sp>
      <p:sp>
        <p:nvSpPr>
          <p:cNvPr id="4" name="Content Placeholder 4">
            <a:extLst>
              <a:ext uri="{FF2B5EF4-FFF2-40B4-BE49-F238E27FC236}">
                <a16:creationId xmlns:a16="http://schemas.microsoft.com/office/drawing/2014/main" id="{D361E17C-134C-B76E-3302-E8D86D757A8E}"/>
              </a:ext>
            </a:extLst>
          </p:cNvPr>
          <p:cNvSpPr txBox="1">
            <a:spLocks/>
          </p:cNvSpPr>
          <p:nvPr/>
        </p:nvSpPr>
        <p:spPr>
          <a:xfrm>
            <a:off x="431800" y="1469645"/>
            <a:ext cx="7966710" cy="3918710"/>
          </a:xfrm>
          <a:prstGeom prst="rect">
            <a:avLst/>
          </a:prstGeom>
        </p:spPr>
        <p:txBody>
          <a:bodyPr vert="horz" lIns="91440" tIns="45720" rIns="91440" bIns="45720" rtlCol="0">
            <a:normAutofit fontScale="40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lnSpc>
                <a:spcPct val="130000"/>
              </a:lnSpc>
              <a:spcAft>
                <a:spcPts val="1800"/>
              </a:spcAft>
              <a:buFont typeface="Arial" panose="020B0604020202020204" pitchFamily="34" charset="0"/>
              <a:buChar char="•"/>
            </a:pPr>
            <a:r>
              <a:rPr lang="en-GB" altLang="en-US" sz="5100" dirty="0">
                <a:latin typeface="Nunito" pitchFamily="2" charset="0"/>
              </a:rPr>
              <a:t>Assume the member in the example works 50% of full time – 18 hours a week for an employer where FT hours are 36 per week</a:t>
            </a:r>
          </a:p>
          <a:p>
            <a:pPr marL="342900" indent="-342900" algn="l">
              <a:lnSpc>
                <a:spcPct val="130000"/>
              </a:lnSpc>
              <a:spcAft>
                <a:spcPts val="1800"/>
              </a:spcAft>
              <a:buFont typeface="Arial" panose="020B0604020202020204" pitchFamily="34" charset="0"/>
              <a:buChar char="•"/>
            </a:pPr>
            <a:r>
              <a:rPr lang="en-GB" altLang="en-US" sz="5100" dirty="0">
                <a:latin typeface="Nunito" pitchFamily="2" charset="0"/>
              </a:rPr>
              <a:t>CARE benefits build up based on actual pay</a:t>
            </a:r>
          </a:p>
          <a:p>
            <a:pPr marL="342900" indent="-342900" algn="l">
              <a:lnSpc>
                <a:spcPct val="130000"/>
              </a:lnSpc>
              <a:spcAft>
                <a:spcPts val="1800"/>
              </a:spcAft>
              <a:buFont typeface="Arial" panose="020B0604020202020204" pitchFamily="34" charset="0"/>
              <a:buChar char="•"/>
            </a:pPr>
            <a:r>
              <a:rPr lang="en-GB" altLang="en-US" sz="5100" dirty="0">
                <a:latin typeface="Nunito" pitchFamily="2" charset="0"/>
              </a:rPr>
              <a:t>Membership in the final salary scheme is scaled down for part time working. In this example, the member builds up one year of membership every two years</a:t>
            </a:r>
          </a:p>
          <a:p>
            <a:pPr marL="342900" indent="-342900" algn="l">
              <a:lnSpc>
                <a:spcPct val="130000"/>
              </a:lnSpc>
              <a:spcAft>
                <a:spcPts val="1800"/>
              </a:spcAft>
              <a:buFont typeface="Arial" panose="020B0604020202020204" pitchFamily="34" charset="0"/>
              <a:buChar char="•"/>
            </a:pPr>
            <a:r>
              <a:rPr lang="en-GB" altLang="en-US" sz="5100" dirty="0">
                <a:latin typeface="Nunito" pitchFamily="2" charset="0"/>
              </a:rPr>
              <a:t>Actual pay in the final year is £17,500. </a:t>
            </a:r>
            <a:br>
              <a:rPr lang="en-GB" altLang="en-US" sz="5100" dirty="0">
                <a:latin typeface="Nunito" pitchFamily="2" charset="0"/>
              </a:rPr>
            </a:br>
            <a:r>
              <a:rPr lang="en-GB" altLang="en-US" sz="5100" dirty="0">
                <a:latin typeface="Nunito" pitchFamily="2" charset="0"/>
              </a:rPr>
              <a:t>But final pay in the final salary scheme is still £35,000</a:t>
            </a:r>
          </a:p>
        </p:txBody>
      </p:sp>
    </p:spTree>
    <p:extLst>
      <p:ext uri="{BB962C8B-B14F-4D97-AF65-F5344CB8AC3E}">
        <p14:creationId xmlns:p14="http://schemas.microsoft.com/office/powerpoint/2010/main" val="21913983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E56E12-A956-1DF1-94DE-E81A3EBF46C6}"/>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5B691D14-6A9D-3E0B-F8C2-787AD944DA86}"/>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3F85B04C-D67F-E482-CB8B-9312EDD1EF27}"/>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D9D7924F-F99C-8B18-626D-BF9DD5483606}"/>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Part time - example</a:t>
            </a:r>
            <a:endParaRPr lang="en-GB" sz="3200" b="1" dirty="0">
              <a:solidFill>
                <a:srgbClr val="044D85"/>
              </a:solidFill>
              <a:latin typeface="Franklin Gothic Medium" panose="020B0603020102020204" pitchFamily="34" charset="0"/>
            </a:endParaRPr>
          </a:p>
        </p:txBody>
      </p:sp>
      <p:sp>
        <p:nvSpPr>
          <p:cNvPr id="4" name="TextBox 5">
            <a:extLst>
              <a:ext uri="{FF2B5EF4-FFF2-40B4-BE49-F238E27FC236}">
                <a16:creationId xmlns:a16="http://schemas.microsoft.com/office/drawing/2014/main" id="{DD885566-B4A6-39A4-31D7-CE6A500E636E}"/>
              </a:ext>
            </a:extLst>
          </p:cNvPr>
          <p:cNvSpPr txBox="1">
            <a:spLocks noChangeArrowheads="1"/>
          </p:cNvSpPr>
          <p:nvPr/>
        </p:nvSpPr>
        <p:spPr bwMode="auto">
          <a:xfrm>
            <a:off x="552450" y="1282015"/>
            <a:ext cx="6150724" cy="430887"/>
          </a:xfrm>
          <a:prstGeom prst="rect">
            <a:avLst/>
          </a:prstGeom>
          <a:noFill/>
          <a:ln>
            <a:noFill/>
          </a:ln>
        </p:spPr>
        <p:txBody>
          <a:bodyPr wrap="squar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457200" eaLnBrk="1" fontAlgn="auto" hangingPunct="1">
              <a:lnSpc>
                <a:spcPct val="100000"/>
              </a:lnSpc>
              <a:spcBef>
                <a:spcPct val="0"/>
              </a:spcBef>
              <a:spcAft>
                <a:spcPts val="0"/>
              </a:spcAft>
              <a:buFontTx/>
              <a:buNone/>
              <a:defRPr/>
            </a:pPr>
            <a:r>
              <a:rPr lang="en-GB" altLang="en-US" b="1" dirty="0">
                <a:solidFill>
                  <a:srgbClr val="007088"/>
                </a:solidFill>
                <a:latin typeface="+mn-lt"/>
                <a:ea typeface="MS PGothic" panose="020B0600070205080204" pitchFamily="34" charset="-128"/>
                <a:cs typeface="+mn-cs"/>
              </a:rPr>
              <a:t>Final pay = £35,000</a:t>
            </a:r>
          </a:p>
        </p:txBody>
      </p:sp>
      <p:sp>
        <p:nvSpPr>
          <p:cNvPr id="6" name="TextBox 2">
            <a:extLst>
              <a:ext uri="{FF2B5EF4-FFF2-40B4-BE49-F238E27FC236}">
                <a16:creationId xmlns:a16="http://schemas.microsoft.com/office/drawing/2014/main" id="{45F73976-EDF8-31E1-7627-48B56B0F6B08}"/>
              </a:ext>
            </a:extLst>
          </p:cNvPr>
          <p:cNvSpPr txBox="1">
            <a:spLocks noChangeArrowheads="1"/>
          </p:cNvSpPr>
          <p:nvPr/>
        </p:nvSpPr>
        <p:spPr bwMode="auto">
          <a:xfrm>
            <a:off x="552450" y="1853821"/>
            <a:ext cx="2736000" cy="1116000"/>
          </a:xfrm>
          <a:prstGeom prst="rect">
            <a:avLst/>
          </a:prstGeom>
          <a:solidFill>
            <a:schemeClr val="accent5">
              <a:lumMod val="60000"/>
              <a:lumOff val="40000"/>
            </a:schemeClr>
          </a:solidFill>
          <a:ln>
            <a:noFill/>
          </a:ln>
        </p:spPr>
        <p:txBody>
          <a:bodyPr wrap="square" lIns="0" tIns="0" rIns="0" bIns="0" anchor="ctr" anchorCtr="0">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cs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cs typeface="Geneva"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9pPr>
          </a:lstStyle>
          <a:p>
            <a:pPr algn="ctr">
              <a:lnSpc>
                <a:spcPts val="2000"/>
              </a:lnSpc>
              <a:spcBef>
                <a:spcPct val="0"/>
              </a:spcBef>
              <a:buNone/>
              <a:defRPr/>
            </a:pPr>
            <a:r>
              <a:rPr lang="en-GB" altLang="en-US" sz="1600" dirty="0">
                <a:latin typeface="Nunito" pitchFamily="2" charset="0"/>
                <a:cs typeface="+mn-cs"/>
              </a:rPr>
              <a:t>To 31 March 2009</a:t>
            </a:r>
          </a:p>
          <a:p>
            <a:pPr algn="ctr">
              <a:lnSpc>
                <a:spcPts val="2000"/>
              </a:lnSpc>
              <a:spcBef>
                <a:spcPct val="0"/>
              </a:spcBef>
              <a:spcAft>
                <a:spcPts val="600"/>
              </a:spcAft>
              <a:buNone/>
              <a:defRPr/>
            </a:pPr>
            <a:r>
              <a:rPr lang="en-GB" altLang="en-US" sz="1600" dirty="0">
                <a:latin typeface="Nunito" pitchFamily="2" charset="0"/>
              </a:rPr>
              <a:t>11 years × 50% = 5.5 years</a:t>
            </a:r>
            <a:endParaRPr lang="en-GB" altLang="en-US" sz="1600" b="1" dirty="0">
              <a:latin typeface="Nunito" pitchFamily="2" charset="0"/>
            </a:endParaRPr>
          </a:p>
          <a:p>
            <a:pPr algn="ctr">
              <a:lnSpc>
                <a:spcPts val="2000"/>
              </a:lnSpc>
              <a:spcBef>
                <a:spcPct val="0"/>
              </a:spcBef>
              <a:buNone/>
              <a:defRPr/>
            </a:pPr>
            <a:r>
              <a:rPr lang="en-GB" altLang="en-US" sz="1600" b="1" dirty="0">
                <a:latin typeface="Nunito" pitchFamily="2" charset="0"/>
              </a:rPr>
              <a:t>Pension </a:t>
            </a:r>
            <a:r>
              <a:rPr lang="en-GB" altLang="en-US" sz="2400" b="1" dirty="0">
                <a:latin typeface="Nunito" pitchFamily="2" charset="0"/>
              </a:rPr>
              <a:t>£2,406</a:t>
            </a:r>
            <a:endParaRPr lang="en-GB" altLang="en-US" sz="1600" b="1" dirty="0">
              <a:latin typeface="Nunito" pitchFamily="2" charset="0"/>
            </a:endParaRPr>
          </a:p>
        </p:txBody>
      </p:sp>
      <p:sp>
        <p:nvSpPr>
          <p:cNvPr id="7" name="TextBox 6">
            <a:extLst>
              <a:ext uri="{FF2B5EF4-FFF2-40B4-BE49-F238E27FC236}">
                <a16:creationId xmlns:a16="http://schemas.microsoft.com/office/drawing/2014/main" id="{F8F6ED0E-622D-7AE0-6B54-4D19EF7DB01C}"/>
              </a:ext>
            </a:extLst>
          </p:cNvPr>
          <p:cNvSpPr txBox="1"/>
          <p:nvPr/>
        </p:nvSpPr>
        <p:spPr>
          <a:xfrm>
            <a:off x="552450" y="2936350"/>
            <a:ext cx="2736000" cy="456851"/>
          </a:xfrm>
          <a:prstGeom prst="rect">
            <a:avLst/>
          </a:prstGeom>
          <a:noFill/>
        </p:spPr>
        <p:txBody>
          <a:bodyPr wrap="square" rtlCol="0" anchor="ctr" anchorCtr="0">
            <a:noAutofit/>
          </a:bodyPr>
          <a:lstStyle/>
          <a:p>
            <a:pPr algn="ctr"/>
            <a:r>
              <a:rPr lang="en-GB" sz="7200" b="0" i="0" dirty="0">
                <a:solidFill>
                  <a:srgbClr val="FF0000"/>
                </a:solidFill>
                <a:effectLst/>
                <a:latin typeface="Google Sans"/>
              </a:rPr>
              <a:t>+</a:t>
            </a:r>
            <a:endParaRPr lang="en-GB" sz="7200" dirty="0">
              <a:solidFill>
                <a:srgbClr val="FF0000"/>
              </a:solidFill>
            </a:endParaRPr>
          </a:p>
        </p:txBody>
      </p:sp>
      <p:sp>
        <p:nvSpPr>
          <p:cNvPr id="9" name="TextBox 2">
            <a:extLst>
              <a:ext uri="{FF2B5EF4-FFF2-40B4-BE49-F238E27FC236}">
                <a16:creationId xmlns:a16="http://schemas.microsoft.com/office/drawing/2014/main" id="{F2E43507-7BAC-DAC1-2D42-E0831D768065}"/>
              </a:ext>
            </a:extLst>
          </p:cNvPr>
          <p:cNvSpPr txBox="1">
            <a:spLocks noChangeArrowheads="1"/>
          </p:cNvSpPr>
          <p:nvPr/>
        </p:nvSpPr>
        <p:spPr bwMode="auto">
          <a:xfrm>
            <a:off x="552450" y="3473770"/>
            <a:ext cx="2736000" cy="876820"/>
          </a:xfrm>
          <a:prstGeom prst="rect">
            <a:avLst/>
          </a:prstGeom>
          <a:solidFill>
            <a:schemeClr val="accent5">
              <a:lumMod val="60000"/>
              <a:lumOff val="40000"/>
            </a:schemeClr>
          </a:solidFill>
          <a:ln>
            <a:noFill/>
          </a:ln>
        </p:spPr>
        <p:txBody>
          <a:bodyPr wrap="square" lIns="0" tIns="18000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cs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cs typeface="Geneva"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Geneva" charset="0"/>
                <a:cs typeface="Geneva" charset="0"/>
              </a:defRPr>
            </a:lvl9pPr>
          </a:lstStyle>
          <a:p>
            <a:pPr algn="ctr" eaLnBrk="1" hangingPunct="1">
              <a:lnSpc>
                <a:spcPts val="2000"/>
              </a:lnSpc>
              <a:spcBef>
                <a:spcPts val="1200"/>
              </a:spcBef>
              <a:buFontTx/>
              <a:buNone/>
              <a:defRPr/>
            </a:pPr>
            <a:r>
              <a:rPr lang="en-GB" altLang="en-US" sz="1600" b="1" dirty="0">
                <a:latin typeface="Nunito" pitchFamily="2" charset="0"/>
              </a:rPr>
              <a:t>Plus tax free lump sum</a:t>
            </a:r>
          </a:p>
          <a:p>
            <a:pPr algn="ctr" eaLnBrk="1" hangingPunct="1">
              <a:lnSpc>
                <a:spcPts val="2000"/>
              </a:lnSpc>
              <a:spcBef>
                <a:spcPts val="1200"/>
              </a:spcBef>
              <a:buFontTx/>
              <a:buNone/>
              <a:defRPr/>
            </a:pPr>
            <a:r>
              <a:rPr lang="en-GB" altLang="en-US" sz="2400" b="1" dirty="0">
                <a:latin typeface="Nunito" pitchFamily="2" charset="0"/>
              </a:rPr>
              <a:t>£7,219</a:t>
            </a:r>
          </a:p>
        </p:txBody>
      </p:sp>
      <p:sp>
        <p:nvSpPr>
          <p:cNvPr id="10" name="Rectangle 9">
            <a:extLst>
              <a:ext uri="{FF2B5EF4-FFF2-40B4-BE49-F238E27FC236}">
                <a16:creationId xmlns:a16="http://schemas.microsoft.com/office/drawing/2014/main" id="{15BB16A7-A616-6264-F68C-A80B776AC124}"/>
              </a:ext>
            </a:extLst>
          </p:cNvPr>
          <p:cNvSpPr/>
          <p:nvPr/>
        </p:nvSpPr>
        <p:spPr>
          <a:xfrm>
            <a:off x="3627812" y="1885857"/>
            <a:ext cx="1476000" cy="2464732"/>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ts val="2000"/>
              </a:lnSpc>
              <a:spcBef>
                <a:spcPct val="0"/>
              </a:spcBef>
              <a:buFontTx/>
              <a:buNone/>
              <a:defRPr/>
            </a:pPr>
            <a:r>
              <a:rPr lang="en-GB" altLang="en-US" sz="1600" dirty="0">
                <a:solidFill>
                  <a:schemeClr val="tx1"/>
                </a:solidFill>
                <a:latin typeface="Nunito" pitchFamily="2" charset="0"/>
                <a:ea typeface="MS PGothic" panose="020B0600070205080204" pitchFamily="34" charset="-128"/>
              </a:rPr>
              <a:t>1 Apr 2009 to</a:t>
            </a:r>
            <a:br>
              <a:rPr lang="en-GB" altLang="en-US" sz="1600" dirty="0">
                <a:solidFill>
                  <a:schemeClr val="tx1"/>
                </a:solidFill>
                <a:latin typeface="Nunito" pitchFamily="2" charset="0"/>
                <a:ea typeface="MS PGothic" panose="020B0600070205080204" pitchFamily="34" charset="-128"/>
              </a:rPr>
            </a:br>
            <a:r>
              <a:rPr lang="en-GB" altLang="en-US" sz="1600" dirty="0">
                <a:solidFill>
                  <a:schemeClr val="tx1"/>
                </a:solidFill>
                <a:latin typeface="Nunito" pitchFamily="2" charset="0"/>
                <a:ea typeface="MS PGothic" panose="020B0600070205080204" pitchFamily="34" charset="-128"/>
              </a:rPr>
              <a:t>31 Mar 2015</a:t>
            </a:r>
            <a:endParaRPr lang="en-GB" altLang="en-US" sz="1600" dirty="0">
              <a:solidFill>
                <a:schemeClr val="tx1"/>
              </a:solidFill>
              <a:latin typeface="Nunito" pitchFamily="2" charset="0"/>
            </a:endParaRPr>
          </a:p>
          <a:p>
            <a:pPr algn="ctr">
              <a:lnSpc>
                <a:spcPts val="2000"/>
              </a:lnSpc>
              <a:spcBef>
                <a:spcPct val="0"/>
              </a:spcBef>
              <a:defRPr/>
            </a:pPr>
            <a:r>
              <a:rPr lang="en-GB" altLang="en-US" sz="1600" dirty="0">
                <a:solidFill>
                  <a:schemeClr val="tx1"/>
                </a:solidFill>
                <a:latin typeface="Nunito" pitchFamily="2" charset="0"/>
              </a:rPr>
              <a:t>6 years × 50% = </a:t>
            </a:r>
          </a:p>
          <a:p>
            <a:pPr algn="ctr" eaLnBrk="1" hangingPunct="1">
              <a:lnSpc>
                <a:spcPts val="2000"/>
              </a:lnSpc>
              <a:spcBef>
                <a:spcPct val="0"/>
              </a:spcBef>
              <a:buFontTx/>
              <a:buNone/>
              <a:defRPr/>
            </a:pPr>
            <a:r>
              <a:rPr lang="en-GB" altLang="en-US" sz="1600" dirty="0">
                <a:solidFill>
                  <a:schemeClr val="tx1"/>
                </a:solidFill>
                <a:latin typeface="Nunito" pitchFamily="2" charset="0"/>
              </a:rPr>
              <a:t>3 years</a:t>
            </a:r>
          </a:p>
          <a:p>
            <a:pPr algn="ctr" eaLnBrk="1" hangingPunct="1">
              <a:lnSpc>
                <a:spcPts val="2000"/>
              </a:lnSpc>
              <a:spcBef>
                <a:spcPct val="0"/>
              </a:spcBef>
              <a:buFontTx/>
              <a:buNone/>
              <a:defRPr/>
            </a:pPr>
            <a:endParaRPr lang="en-GB" altLang="en-US" sz="1600" dirty="0">
              <a:solidFill>
                <a:schemeClr val="tx1"/>
              </a:solidFill>
              <a:latin typeface="Nunito" pitchFamily="2" charset="0"/>
            </a:endParaRPr>
          </a:p>
          <a:p>
            <a:pPr algn="ctr" eaLnBrk="1" hangingPunct="1">
              <a:lnSpc>
                <a:spcPts val="2000"/>
              </a:lnSpc>
              <a:spcBef>
                <a:spcPct val="0"/>
              </a:spcBef>
              <a:spcAft>
                <a:spcPts val="1200"/>
              </a:spcAft>
              <a:buFontTx/>
              <a:buNone/>
              <a:defRPr/>
            </a:pPr>
            <a:r>
              <a:rPr lang="en-GB" altLang="en-US" sz="1600" dirty="0">
                <a:solidFill>
                  <a:schemeClr val="tx1"/>
                </a:solidFill>
                <a:latin typeface="Nunito" pitchFamily="2" charset="0"/>
              </a:rPr>
              <a:t>Pension</a:t>
            </a:r>
          </a:p>
          <a:p>
            <a:pPr algn="ctr" eaLnBrk="1" hangingPunct="1">
              <a:lnSpc>
                <a:spcPts val="2000"/>
              </a:lnSpc>
              <a:spcBef>
                <a:spcPct val="0"/>
              </a:spcBef>
              <a:spcAft>
                <a:spcPts val="1200"/>
              </a:spcAft>
              <a:buFontTx/>
              <a:buNone/>
              <a:defRPr/>
            </a:pPr>
            <a:r>
              <a:rPr lang="en-GB" altLang="en-US" sz="2400" b="1" dirty="0">
                <a:solidFill>
                  <a:schemeClr val="tx1"/>
                </a:solidFill>
                <a:latin typeface="Nunito" pitchFamily="2" charset="0"/>
              </a:rPr>
              <a:t>£1,750</a:t>
            </a:r>
          </a:p>
        </p:txBody>
      </p:sp>
      <p:sp>
        <p:nvSpPr>
          <p:cNvPr id="11" name="Rectangle 10">
            <a:extLst>
              <a:ext uri="{FF2B5EF4-FFF2-40B4-BE49-F238E27FC236}">
                <a16:creationId xmlns:a16="http://schemas.microsoft.com/office/drawing/2014/main" id="{E1CDA48E-6F3C-97E6-F4CC-C4A7A00B6E4B}"/>
              </a:ext>
            </a:extLst>
          </p:cNvPr>
          <p:cNvSpPr/>
          <p:nvPr/>
        </p:nvSpPr>
        <p:spPr>
          <a:xfrm>
            <a:off x="5320306" y="1897186"/>
            <a:ext cx="1656000" cy="2453403"/>
          </a:xfrm>
          <a:prstGeom prst="rect">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ts val="2000"/>
              </a:lnSpc>
              <a:spcBef>
                <a:spcPct val="0"/>
              </a:spcBef>
              <a:buFontTx/>
              <a:buNone/>
              <a:defRPr/>
            </a:pPr>
            <a:r>
              <a:rPr lang="en-GB" altLang="en-US" sz="1800" dirty="0">
                <a:solidFill>
                  <a:schemeClr val="tx1"/>
                </a:solidFill>
                <a:latin typeface="Nunito" pitchFamily="2" charset="0"/>
                <a:ea typeface="MS PGothic" panose="020B0600070205080204" pitchFamily="34" charset="-128"/>
              </a:rPr>
              <a:t>1 Apr 2015 to</a:t>
            </a:r>
            <a:endParaRPr lang="en-GB" altLang="en-US" sz="1800" dirty="0">
              <a:solidFill>
                <a:schemeClr val="tx1"/>
              </a:solidFill>
              <a:latin typeface="Nunito" pitchFamily="2" charset="0"/>
            </a:endParaRPr>
          </a:p>
          <a:p>
            <a:pPr algn="ctr" eaLnBrk="1" hangingPunct="1">
              <a:lnSpc>
                <a:spcPts val="2000"/>
              </a:lnSpc>
              <a:spcBef>
                <a:spcPct val="0"/>
              </a:spcBef>
              <a:buFontTx/>
              <a:buNone/>
              <a:defRPr/>
            </a:pPr>
            <a:r>
              <a:rPr lang="en-GB" altLang="en-US" dirty="0">
                <a:solidFill>
                  <a:schemeClr val="tx1"/>
                </a:solidFill>
                <a:latin typeface="Nunito" pitchFamily="2" charset="0"/>
              </a:rPr>
              <a:t>30 Sep 2026</a:t>
            </a:r>
          </a:p>
          <a:p>
            <a:pPr algn="ctr" eaLnBrk="1" hangingPunct="1">
              <a:lnSpc>
                <a:spcPts val="2000"/>
              </a:lnSpc>
              <a:spcBef>
                <a:spcPct val="0"/>
              </a:spcBef>
              <a:buFontTx/>
              <a:buNone/>
              <a:defRPr/>
            </a:pPr>
            <a:r>
              <a:rPr lang="en-GB" altLang="en-US" sz="1800" dirty="0">
                <a:solidFill>
                  <a:schemeClr val="tx1"/>
                </a:solidFill>
                <a:latin typeface="Nunito" pitchFamily="2" charset="0"/>
              </a:rPr>
              <a:t>11.5 years</a:t>
            </a:r>
          </a:p>
          <a:p>
            <a:pPr algn="ctr" eaLnBrk="1" hangingPunct="1">
              <a:lnSpc>
                <a:spcPts val="2000"/>
              </a:lnSpc>
              <a:spcBef>
                <a:spcPct val="0"/>
              </a:spcBef>
              <a:buFontTx/>
              <a:buNone/>
              <a:defRPr/>
            </a:pPr>
            <a:endParaRPr lang="en-GB" altLang="en-US" sz="2000" dirty="0">
              <a:solidFill>
                <a:schemeClr val="tx1"/>
              </a:solidFill>
              <a:latin typeface="Nunito" pitchFamily="2" charset="0"/>
            </a:endParaRPr>
          </a:p>
          <a:p>
            <a:pPr algn="ctr" eaLnBrk="1" hangingPunct="1">
              <a:lnSpc>
                <a:spcPts val="2000"/>
              </a:lnSpc>
              <a:spcBef>
                <a:spcPct val="0"/>
              </a:spcBef>
              <a:spcAft>
                <a:spcPts val="1200"/>
              </a:spcAft>
              <a:buFontTx/>
              <a:buNone/>
              <a:defRPr/>
            </a:pPr>
            <a:r>
              <a:rPr lang="en-GB" altLang="en-US" sz="1800" dirty="0">
                <a:solidFill>
                  <a:schemeClr val="tx1"/>
                </a:solidFill>
                <a:latin typeface="Nunito" pitchFamily="2" charset="0"/>
              </a:rPr>
              <a:t>Pension</a:t>
            </a:r>
          </a:p>
          <a:p>
            <a:pPr algn="ctr" eaLnBrk="1" hangingPunct="1">
              <a:lnSpc>
                <a:spcPts val="2000"/>
              </a:lnSpc>
              <a:spcBef>
                <a:spcPct val="0"/>
              </a:spcBef>
              <a:buFontTx/>
              <a:buNone/>
              <a:defRPr/>
            </a:pPr>
            <a:r>
              <a:rPr lang="en-GB" altLang="en-US" sz="2400" b="1" dirty="0">
                <a:solidFill>
                  <a:schemeClr val="tx1"/>
                </a:solidFill>
                <a:latin typeface="Nunito" pitchFamily="2" charset="0"/>
              </a:rPr>
              <a:t>£4,749</a:t>
            </a:r>
            <a:endParaRPr lang="en-GB" sz="2400" dirty="0">
              <a:solidFill>
                <a:prstClr val="white"/>
              </a:solidFill>
              <a:latin typeface="Nunito" pitchFamily="2" charset="0"/>
            </a:endParaRPr>
          </a:p>
          <a:p>
            <a:pPr algn="ctr" eaLnBrk="1" fontAlgn="auto" hangingPunct="1">
              <a:spcBef>
                <a:spcPts val="0"/>
              </a:spcBef>
              <a:spcAft>
                <a:spcPts val="0"/>
              </a:spcAft>
              <a:defRPr/>
            </a:pPr>
            <a:endParaRPr lang="en-GB" b="1" dirty="0">
              <a:solidFill>
                <a:prstClr val="white"/>
              </a:solidFill>
            </a:endParaRPr>
          </a:p>
        </p:txBody>
      </p:sp>
      <p:sp>
        <p:nvSpPr>
          <p:cNvPr id="12" name="TextBox 11">
            <a:extLst>
              <a:ext uri="{FF2B5EF4-FFF2-40B4-BE49-F238E27FC236}">
                <a16:creationId xmlns:a16="http://schemas.microsoft.com/office/drawing/2014/main" id="{FC8686B6-7CCC-3038-2CBB-A0D365CF7283}"/>
              </a:ext>
            </a:extLst>
          </p:cNvPr>
          <p:cNvSpPr txBox="1"/>
          <p:nvPr/>
        </p:nvSpPr>
        <p:spPr>
          <a:xfrm>
            <a:off x="552449" y="4800600"/>
            <a:ext cx="7174229" cy="954107"/>
          </a:xfrm>
          <a:prstGeom prst="rect">
            <a:avLst/>
          </a:prstGeom>
          <a:noFill/>
        </p:spPr>
        <p:txBody>
          <a:bodyPr wrap="square" rtlCol="0">
            <a:spAutoFit/>
          </a:bodyPr>
          <a:lstStyle/>
          <a:p>
            <a:r>
              <a:rPr lang="en-GB" sz="2000" dirty="0">
                <a:latin typeface="Nunito" pitchFamily="2" charset="0"/>
              </a:rPr>
              <a:t>Yearly pension: £2,406 + £1,750 + £4,749 = </a:t>
            </a:r>
            <a:r>
              <a:rPr lang="en-GB" sz="2800" b="1" dirty="0">
                <a:latin typeface="Nunito" pitchFamily="2" charset="0"/>
              </a:rPr>
              <a:t>£8,905</a:t>
            </a:r>
            <a:endParaRPr lang="en-GB" sz="2000" b="1" dirty="0">
              <a:latin typeface="Nunito" pitchFamily="2" charset="0"/>
            </a:endParaRPr>
          </a:p>
          <a:p>
            <a:r>
              <a:rPr lang="en-GB" sz="2000" dirty="0">
                <a:latin typeface="Nunito" pitchFamily="2" charset="0"/>
              </a:rPr>
              <a:t>Lump sum: </a:t>
            </a:r>
            <a:r>
              <a:rPr lang="en-GB" sz="2800" b="1" dirty="0">
                <a:latin typeface="Nunito" pitchFamily="2" charset="0"/>
              </a:rPr>
              <a:t>£7,219</a:t>
            </a:r>
            <a:endParaRPr lang="en-GB" sz="2000" b="1" dirty="0">
              <a:latin typeface="Nunito" pitchFamily="2" charset="0"/>
            </a:endParaRPr>
          </a:p>
        </p:txBody>
      </p:sp>
    </p:spTree>
    <p:extLst>
      <p:ext uri="{BB962C8B-B14F-4D97-AF65-F5344CB8AC3E}">
        <p14:creationId xmlns:p14="http://schemas.microsoft.com/office/powerpoint/2010/main" val="3065728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1E0A76-F1E7-FD1F-3C12-A3F522761709}"/>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6B1242BE-D9BD-02C6-D2AB-526B59EDF82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DAF01F42-941D-BDF1-D858-E263838980F9}"/>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E7019CA9-8A12-D6AF-2191-519C4410153B}"/>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When can you retire?</a:t>
            </a:r>
            <a:endParaRPr lang="en-GB" sz="3200" b="1" dirty="0">
              <a:solidFill>
                <a:srgbClr val="044D85"/>
              </a:solidFill>
              <a:latin typeface="Franklin Gothic Medium" panose="020B0603020102020204" pitchFamily="34" charset="0"/>
            </a:endParaRPr>
          </a:p>
        </p:txBody>
      </p:sp>
      <p:sp>
        <p:nvSpPr>
          <p:cNvPr id="4" name="TextBox 3">
            <a:extLst>
              <a:ext uri="{FF2B5EF4-FFF2-40B4-BE49-F238E27FC236}">
                <a16:creationId xmlns:a16="http://schemas.microsoft.com/office/drawing/2014/main" id="{C346B44C-91A1-D7A7-A7D7-A99C4EB92F79}"/>
              </a:ext>
            </a:extLst>
          </p:cNvPr>
          <p:cNvSpPr txBox="1"/>
          <p:nvPr/>
        </p:nvSpPr>
        <p:spPr>
          <a:xfrm rot="16200000">
            <a:off x="-1006592" y="3069415"/>
            <a:ext cx="2783855" cy="461665"/>
          </a:xfrm>
          <a:prstGeom prst="rect">
            <a:avLst/>
          </a:prstGeom>
          <a:noFill/>
        </p:spPr>
        <p:txBody>
          <a:bodyPr wrap="square" rtlCol="0">
            <a:spAutoFit/>
          </a:bodyPr>
          <a:lstStyle/>
          <a:p>
            <a:pPr algn="ctr"/>
            <a:r>
              <a:rPr lang="en-GB" sz="2400" b="1" dirty="0">
                <a:solidFill>
                  <a:schemeClr val="accent4">
                    <a:lumMod val="75000"/>
                  </a:schemeClr>
                </a:solidFill>
              </a:rPr>
              <a:t>Normal retirement</a:t>
            </a:r>
          </a:p>
        </p:txBody>
      </p:sp>
      <p:pic>
        <p:nvPicPr>
          <p:cNvPr id="6" name="Picture 5" descr="A person and person sitting together&#10;&#10;AI-generated content may be incorrect.">
            <a:extLst>
              <a:ext uri="{FF2B5EF4-FFF2-40B4-BE49-F238E27FC236}">
                <a16:creationId xmlns:a16="http://schemas.microsoft.com/office/drawing/2014/main" id="{F0FAA752-0F7F-9E30-3DB9-0CB578CBF0F4}"/>
              </a:ext>
            </a:extLst>
          </p:cNvPr>
          <p:cNvPicPr>
            <a:picLocks noChangeAspect="1"/>
          </p:cNvPicPr>
          <p:nvPr/>
        </p:nvPicPr>
        <p:blipFill>
          <a:blip r:embed="rId3"/>
          <a:stretch>
            <a:fillRect/>
          </a:stretch>
        </p:blipFill>
        <p:spPr>
          <a:xfrm>
            <a:off x="592837" y="1942008"/>
            <a:ext cx="1981200" cy="2782824"/>
          </a:xfrm>
          <a:prstGeom prst="rect">
            <a:avLst/>
          </a:prstGeom>
        </p:spPr>
      </p:pic>
      <p:pic>
        <p:nvPicPr>
          <p:cNvPr id="7" name="Picture 6" descr="A close-up of a clock&#10;&#10;AI-generated content may be incorrect.">
            <a:extLst>
              <a:ext uri="{FF2B5EF4-FFF2-40B4-BE49-F238E27FC236}">
                <a16:creationId xmlns:a16="http://schemas.microsoft.com/office/drawing/2014/main" id="{CBABFD32-B29C-B099-B35D-8145BB301CF9}"/>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a14:imgEffect>
                  </a14:imgLayer>
                </a14:imgProps>
              </a:ext>
            </a:extLst>
          </a:blip>
          <a:stretch>
            <a:fillRect/>
          </a:stretch>
        </p:blipFill>
        <p:spPr>
          <a:xfrm>
            <a:off x="2677300" y="1769077"/>
            <a:ext cx="2914506" cy="1734639"/>
          </a:xfrm>
          <a:prstGeom prst="rect">
            <a:avLst/>
          </a:prstGeom>
        </p:spPr>
      </p:pic>
      <p:pic>
        <p:nvPicPr>
          <p:cNvPr id="9" name="Picture 8" descr="A couple smiling at camera&#10;&#10;AI-generated content may be incorrect.">
            <a:extLst>
              <a:ext uri="{FF2B5EF4-FFF2-40B4-BE49-F238E27FC236}">
                <a16:creationId xmlns:a16="http://schemas.microsoft.com/office/drawing/2014/main" id="{896A9141-2D94-CF15-620F-498A67478766}"/>
              </a:ext>
            </a:extLst>
          </p:cNvPr>
          <p:cNvPicPr>
            <a:picLocks noChangeAspect="1"/>
          </p:cNvPicPr>
          <p:nvPr/>
        </p:nvPicPr>
        <p:blipFill>
          <a:blip r:embed="rId6"/>
          <a:stretch>
            <a:fillRect/>
          </a:stretch>
        </p:blipFill>
        <p:spPr>
          <a:xfrm>
            <a:off x="2550706" y="3496734"/>
            <a:ext cx="3044443" cy="1950177"/>
          </a:xfrm>
          <a:prstGeom prst="rect">
            <a:avLst/>
          </a:prstGeom>
        </p:spPr>
      </p:pic>
      <p:sp>
        <p:nvSpPr>
          <p:cNvPr id="10" name="TextBox 9">
            <a:extLst>
              <a:ext uri="{FF2B5EF4-FFF2-40B4-BE49-F238E27FC236}">
                <a16:creationId xmlns:a16="http://schemas.microsoft.com/office/drawing/2014/main" id="{94E20244-5F0F-692A-9EB2-59AE0834DD97}"/>
              </a:ext>
            </a:extLst>
          </p:cNvPr>
          <p:cNvSpPr txBox="1"/>
          <p:nvPr/>
        </p:nvSpPr>
        <p:spPr>
          <a:xfrm rot="16200000">
            <a:off x="4260661" y="4114249"/>
            <a:ext cx="2960286" cy="461665"/>
          </a:xfrm>
          <a:prstGeom prst="rect">
            <a:avLst/>
          </a:prstGeom>
          <a:noFill/>
        </p:spPr>
        <p:txBody>
          <a:bodyPr wrap="square" rtlCol="0">
            <a:spAutoFit/>
          </a:bodyPr>
          <a:lstStyle/>
          <a:p>
            <a:pPr algn="ctr"/>
            <a:r>
              <a:rPr lang="en-GB" sz="2400" b="1" dirty="0">
                <a:solidFill>
                  <a:schemeClr val="accent2">
                    <a:lumMod val="75000"/>
                  </a:schemeClr>
                </a:solidFill>
              </a:rPr>
              <a:t>Redundancy</a:t>
            </a:r>
          </a:p>
        </p:txBody>
      </p:sp>
      <p:pic>
        <p:nvPicPr>
          <p:cNvPr id="11" name="Picture 10" descr="A person's legs in black pants&#10;&#10;AI-generated content may be incorrect.">
            <a:extLst>
              <a:ext uri="{FF2B5EF4-FFF2-40B4-BE49-F238E27FC236}">
                <a16:creationId xmlns:a16="http://schemas.microsoft.com/office/drawing/2014/main" id="{73AF4C6B-33B0-32AA-A183-B594DEE364F3}"/>
              </a:ext>
            </a:extLst>
          </p:cNvPr>
          <p:cNvPicPr>
            <a:picLocks noChangeAspect="1"/>
          </p:cNvPicPr>
          <p:nvPr/>
        </p:nvPicPr>
        <p:blipFill>
          <a:blip r:embed="rId7"/>
          <a:srcRect b="29570"/>
          <a:stretch/>
        </p:blipFill>
        <p:spPr>
          <a:xfrm>
            <a:off x="6247346" y="1388022"/>
            <a:ext cx="1671369" cy="4129428"/>
          </a:xfrm>
          <a:prstGeom prst="rect">
            <a:avLst/>
          </a:prstGeom>
        </p:spPr>
      </p:pic>
      <p:sp>
        <p:nvSpPr>
          <p:cNvPr id="12" name="TextBox 11">
            <a:extLst>
              <a:ext uri="{FF2B5EF4-FFF2-40B4-BE49-F238E27FC236}">
                <a16:creationId xmlns:a16="http://schemas.microsoft.com/office/drawing/2014/main" id="{CF3E3D5D-15B9-5D68-1AD4-D56527F0EA15}"/>
              </a:ext>
            </a:extLst>
          </p:cNvPr>
          <p:cNvSpPr txBox="1"/>
          <p:nvPr/>
        </p:nvSpPr>
        <p:spPr>
          <a:xfrm>
            <a:off x="6063400" y="4750401"/>
            <a:ext cx="2607569" cy="461665"/>
          </a:xfrm>
          <a:prstGeom prst="rect">
            <a:avLst/>
          </a:prstGeom>
          <a:noFill/>
        </p:spPr>
        <p:txBody>
          <a:bodyPr wrap="square" rtlCol="0">
            <a:spAutoFit/>
          </a:bodyPr>
          <a:lstStyle/>
          <a:p>
            <a:pPr algn="ctr"/>
            <a:r>
              <a:rPr lang="en-GB" sz="2400" b="1" dirty="0">
                <a:solidFill>
                  <a:schemeClr val="accent5">
                    <a:lumMod val="75000"/>
                  </a:schemeClr>
                </a:solidFill>
              </a:rPr>
              <a:t>Flexible retirement</a:t>
            </a:r>
          </a:p>
        </p:txBody>
      </p:sp>
      <p:sp>
        <p:nvSpPr>
          <p:cNvPr id="13" name="TextBox 12">
            <a:extLst>
              <a:ext uri="{FF2B5EF4-FFF2-40B4-BE49-F238E27FC236}">
                <a16:creationId xmlns:a16="http://schemas.microsoft.com/office/drawing/2014/main" id="{BB641B77-1F67-5A2C-4337-450A4539EBAE}"/>
              </a:ext>
            </a:extLst>
          </p:cNvPr>
          <p:cNvSpPr txBox="1"/>
          <p:nvPr/>
        </p:nvSpPr>
        <p:spPr>
          <a:xfrm>
            <a:off x="2906092" y="2132940"/>
            <a:ext cx="2375087" cy="830997"/>
          </a:xfrm>
          <a:prstGeom prst="rect">
            <a:avLst/>
          </a:prstGeom>
          <a:noFill/>
        </p:spPr>
        <p:txBody>
          <a:bodyPr wrap="square" rtlCol="0">
            <a:spAutoFit/>
          </a:bodyPr>
          <a:lstStyle/>
          <a:p>
            <a:pPr algn="ctr"/>
            <a:r>
              <a:rPr lang="en-GB" sz="2400" b="1" dirty="0">
                <a:solidFill>
                  <a:schemeClr val="bg1"/>
                </a:solidFill>
              </a:rPr>
              <a:t>Early or late retirement</a:t>
            </a:r>
          </a:p>
        </p:txBody>
      </p:sp>
    </p:spTree>
    <p:extLst>
      <p:ext uri="{BB962C8B-B14F-4D97-AF65-F5344CB8AC3E}">
        <p14:creationId xmlns:p14="http://schemas.microsoft.com/office/powerpoint/2010/main" val="28646121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165F4A-6D06-6FCC-1ED3-5F513C2C34E0}"/>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254D75C-AB6D-4E2C-9428-B25A9043DF3E}"/>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049087B4-6BEE-F789-9BEF-4BF6E4B619A9}"/>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04E16523-BE2E-57FD-039A-610FA4A280F9}"/>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When can you retire?</a:t>
            </a:r>
            <a:endParaRPr lang="en-GB" sz="3200" b="1" dirty="0">
              <a:solidFill>
                <a:srgbClr val="044D85"/>
              </a:solidFill>
              <a:latin typeface="Franklin Gothic Medium" panose="020B0603020102020204" pitchFamily="34" charset="0"/>
            </a:endParaRPr>
          </a:p>
        </p:txBody>
      </p:sp>
      <p:sp>
        <p:nvSpPr>
          <p:cNvPr id="4" name="TextBox 3">
            <a:extLst>
              <a:ext uri="{FF2B5EF4-FFF2-40B4-BE49-F238E27FC236}">
                <a16:creationId xmlns:a16="http://schemas.microsoft.com/office/drawing/2014/main" id="{7A40FCC4-2571-8A52-0617-F254E7C5657C}"/>
              </a:ext>
            </a:extLst>
          </p:cNvPr>
          <p:cNvSpPr txBox="1"/>
          <p:nvPr/>
        </p:nvSpPr>
        <p:spPr>
          <a:xfrm>
            <a:off x="253874" y="2080685"/>
            <a:ext cx="1424091" cy="461665"/>
          </a:xfrm>
          <a:prstGeom prst="rect">
            <a:avLst/>
          </a:prstGeom>
          <a:noFill/>
        </p:spPr>
        <p:txBody>
          <a:bodyPr wrap="square">
            <a:spAutoFit/>
          </a:bodyPr>
          <a:lstStyle/>
          <a:p>
            <a:r>
              <a:rPr lang="en-US" sz="2400" b="1" dirty="0">
                <a:latin typeface="Nunito" pitchFamily="2" charset="0"/>
              </a:rPr>
              <a:t>Age 55</a:t>
            </a:r>
          </a:p>
        </p:txBody>
      </p:sp>
      <p:sp>
        <p:nvSpPr>
          <p:cNvPr id="6" name="Arrow: Right 5">
            <a:extLst>
              <a:ext uri="{FF2B5EF4-FFF2-40B4-BE49-F238E27FC236}">
                <a16:creationId xmlns:a16="http://schemas.microsoft.com/office/drawing/2014/main" id="{65086420-B5FB-5218-F525-28C5DD39EBC4}"/>
              </a:ext>
            </a:extLst>
          </p:cNvPr>
          <p:cNvSpPr/>
          <p:nvPr/>
        </p:nvSpPr>
        <p:spPr>
          <a:xfrm rot="10800000">
            <a:off x="253874" y="2773577"/>
            <a:ext cx="3420912" cy="460744"/>
          </a:xfrm>
          <a:prstGeom prst="rightArrow">
            <a:avLst>
              <a:gd name="adj1" fmla="val 50000"/>
              <a:gd name="adj2" fmla="val 174285"/>
            </a:avLst>
          </a:prstGeom>
          <a:gradFill>
            <a:gsLst>
              <a:gs pos="43000">
                <a:schemeClr val="accent2"/>
              </a:gs>
              <a:gs pos="94000">
                <a:srgbClr val="C0000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57F13047-5DE7-A3C7-1E86-62799E9E50F8}"/>
              </a:ext>
            </a:extLst>
          </p:cNvPr>
          <p:cNvSpPr txBox="1"/>
          <p:nvPr/>
        </p:nvSpPr>
        <p:spPr>
          <a:xfrm>
            <a:off x="1291017" y="3223569"/>
            <a:ext cx="2192184" cy="400110"/>
          </a:xfrm>
          <a:prstGeom prst="rect">
            <a:avLst/>
          </a:prstGeom>
          <a:noFill/>
        </p:spPr>
        <p:txBody>
          <a:bodyPr wrap="square">
            <a:spAutoFit/>
          </a:bodyPr>
          <a:lstStyle/>
          <a:p>
            <a:pPr algn="ctr"/>
            <a:r>
              <a:rPr lang="en-US" sz="2000" dirty="0">
                <a:latin typeface="Nunito" pitchFamily="2" charset="0"/>
              </a:rPr>
              <a:t>Reductions apply</a:t>
            </a:r>
          </a:p>
        </p:txBody>
      </p:sp>
      <p:sp>
        <p:nvSpPr>
          <p:cNvPr id="9" name="Rectangle: Rounded Corners 8">
            <a:extLst>
              <a:ext uri="{FF2B5EF4-FFF2-40B4-BE49-F238E27FC236}">
                <a16:creationId xmlns:a16="http://schemas.microsoft.com/office/drawing/2014/main" id="{F9080A9D-446E-8B9E-398F-15BC7FF0E7AF}"/>
              </a:ext>
            </a:extLst>
          </p:cNvPr>
          <p:cNvSpPr/>
          <p:nvPr/>
        </p:nvSpPr>
        <p:spPr>
          <a:xfrm>
            <a:off x="3674786" y="2396987"/>
            <a:ext cx="1794425" cy="1271910"/>
          </a:xfrm>
          <a:prstGeom prst="roundRect">
            <a:avLst/>
          </a:prstGeom>
          <a:gradFill flip="none" rotWithShape="1">
            <a:gsLst>
              <a:gs pos="10000">
                <a:schemeClr val="accent2"/>
              </a:gs>
              <a:gs pos="90000">
                <a:srgbClr val="27BF2E"/>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dirty="0">
                <a:latin typeface="Nunito" pitchFamily="2" charset="0"/>
              </a:rPr>
              <a:t>SPA</a:t>
            </a:r>
          </a:p>
        </p:txBody>
      </p:sp>
      <p:sp>
        <p:nvSpPr>
          <p:cNvPr id="10" name="Arrow: Right 9">
            <a:extLst>
              <a:ext uri="{FF2B5EF4-FFF2-40B4-BE49-F238E27FC236}">
                <a16:creationId xmlns:a16="http://schemas.microsoft.com/office/drawing/2014/main" id="{BC3FBF9D-8F6C-D630-8041-D9AAD7041591}"/>
              </a:ext>
            </a:extLst>
          </p:cNvPr>
          <p:cNvSpPr/>
          <p:nvPr/>
        </p:nvSpPr>
        <p:spPr>
          <a:xfrm>
            <a:off x="5469211" y="2775413"/>
            <a:ext cx="3221637" cy="460744"/>
          </a:xfrm>
          <a:prstGeom prst="rightArrow">
            <a:avLst>
              <a:gd name="adj1" fmla="val 50000"/>
              <a:gd name="adj2" fmla="val 174285"/>
            </a:avLst>
          </a:prstGeom>
          <a:gradFill>
            <a:gsLst>
              <a:gs pos="10000">
                <a:srgbClr val="27BF2E"/>
              </a:gs>
              <a:gs pos="90000">
                <a:srgbClr val="166C1A"/>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E088C81F-58B0-A120-44F5-FE789615D05D}"/>
              </a:ext>
            </a:extLst>
          </p:cNvPr>
          <p:cNvSpPr txBox="1"/>
          <p:nvPr/>
        </p:nvSpPr>
        <p:spPr>
          <a:xfrm>
            <a:off x="7421329" y="2080684"/>
            <a:ext cx="1424091" cy="461665"/>
          </a:xfrm>
          <a:prstGeom prst="rect">
            <a:avLst/>
          </a:prstGeom>
          <a:noFill/>
        </p:spPr>
        <p:txBody>
          <a:bodyPr wrap="square">
            <a:spAutoFit/>
          </a:bodyPr>
          <a:lstStyle/>
          <a:p>
            <a:r>
              <a:rPr lang="en-US" sz="2400" b="1" dirty="0">
                <a:latin typeface="Nunito" pitchFamily="2" charset="0"/>
              </a:rPr>
              <a:t>Age 75</a:t>
            </a:r>
          </a:p>
        </p:txBody>
      </p:sp>
      <p:sp>
        <p:nvSpPr>
          <p:cNvPr id="12" name="TextBox 11">
            <a:extLst>
              <a:ext uri="{FF2B5EF4-FFF2-40B4-BE49-F238E27FC236}">
                <a16:creationId xmlns:a16="http://schemas.microsoft.com/office/drawing/2014/main" id="{28519F71-9D61-F378-05BD-9F5C3D18E749}"/>
              </a:ext>
            </a:extLst>
          </p:cNvPr>
          <p:cNvSpPr txBox="1"/>
          <p:nvPr/>
        </p:nvSpPr>
        <p:spPr>
          <a:xfrm>
            <a:off x="3525120" y="3879984"/>
            <a:ext cx="2192184" cy="707886"/>
          </a:xfrm>
          <a:prstGeom prst="rect">
            <a:avLst/>
          </a:prstGeom>
          <a:noFill/>
        </p:spPr>
        <p:txBody>
          <a:bodyPr wrap="square">
            <a:spAutoFit/>
          </a:bodyPr>
          <a:lstStyle/>
          <a:p>
            <a:pPr algn="ctr"/>
            <a:r>
              <a:rPr lang="en-US" sz="2000" dirty="0">
                <a:latin typeface="Nunito" pitchFamily="2" charset="0"/>
              </a:rPr>
              <a:t>Your State Pension Age</a:t>
            </a:r>
          </a:p>
        </p:txBody>
      </p:sp>
      <p:sp>
        <p:nvSpPr>
          <p:cNvPr id="13" name="TextBox 12">
            <a:extLst>
              <a:ext uri="{FF2B5EF4-FFF2-40B4-BE49-F238E27FC236}">
                <a16:creationId xmlns:a16="http://schemas.microsoft.com/office/drawing/2014/main" id="{C1BA8BC0-9347-E494-D430-17DB1E40D83A}"/>
              </a:ext>
            </a:extLst>
          </p:cNvPr>
          <p:cNvSpPr txBox="1"/>
          <p:nvPr/>
        </p:nvSpPr>
        <p:spPr>
          <a:xfrm>
            <a:off x="5469211" y="3235863"/>
            <a:ext cx="2790910" cy="400110"/>
          </a:xfrm>
          <a:prstGeom prst="rect">
            <a:avLst/>
          </a:prstGeom>
          <a:noFill/>
        </p:spPr>
        <p:txBody>
          <a:bodyPr wrap="square">
            <a:spAutoFit/>
          </a:bodyPr>
          <a:lstStyle/>
          <a:p>
            <a:pPr algn="ctr"/>
            <a:r>
              <a:rPr lang="en-US" sz="2000" dirty="0">
                <a:latin typeface="Nunito" pitchFamily="2" charset="0"/>
              </a:rPr>
              <a:t>Enhancements apply</a:t>
            </a:r>
          </a:p>
        </p:txBody>
      </p:sp>
    </p:spTree>
    <p:extLst>
      <p:ext uri="{BB962C8B-B14F-4D97-AF65-F5344CB8AC3E}">
        <p14:creationId xmlns:p14="http://schemas.microsoft.com/office/powerpoint/2010/main" val="36787900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E0454-16D1-4D93-6BA2-1EDA0C7AC62A}"/>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2F051CF3-7AB8-BEBE-601A-58CE5EC50234}"/>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6368E8D6-0DB6-81B7-141C-DB6ED2CECB3B}"/>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E0A622E1-80DB-EC4F-AFAB-452E3A4ADCCC}"/>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Retirement options</a:t>
            </a:r>
            <a:endParaRPr lang="en-GB" sz="3200" b="1" dirty="0">
              <a:solidFill>
                <a:srgbClr val="044D85"/>
              </a:solidFill>
              <a:latin typeface="Franklin Gothic Medium" panose="020B0603020102020204" pitchFamily="34" charset="0"/>
            </a:endParaRPr>
          </a:p>
        </p:txBody>
      </p:sp>
      <p:graphicFrame>
        <p:nvGraphicFramePr>
          <p:cNvPr id="4" name="Table 3">
            <a:extLst>
              <a:ext uri="{FF2B5EF4-FFF2-40B4-BE49-F238E27FC236}">
                <a16:creationId xmlns:a16="http://schemas.microsoft.com/office/drawing/2014/main" id="{B0528C79-85D4-3690-266B-80DB50C16F46}"/>
              </a:ext>
            </a:extLst>
          </p:cNvPr>
          <p:cNvGraphicFramePr>
            <a:graphicFrameLocks noGrp="1"/>
          </p:cNvGraphicFramePr>
          <p:nvPr>
            <p:extLst>
              <p:ext uri="{D42A27DB-BD31-4B8C-83A1-F6EECF244321}">
                <p14:modId xmlns:p14="http://schemas.microsoft.com/office/powerpoint/2010/main" val="2444605279"/>
              </p:ext>
            </p:extLst>
          </p:nvPr>
        </p:nvGraphicFramePr>
        <p:xfrm>
          <a:off x="431797" y="1473455"/>
          <a:ext cx="8378827" cy="3168000"/>
        </p:xfrm>
        <a:graphic>
          <a:graphicData uri="http://schemas.openxmlformats.org/drawingml/2006/table">
            <a:tbl>
              <a:tblPr firstRow="1" bandRow="1">
                <a:tableStyleId>{2D5ABB26-0587-4C30-8999-92F81FD0307C}</a:tableStyleId>
              </a:tblPr>
              <a:tblGrid>
                <a:gridCol w="3991922">
                  <a:extLst>
                    <a:ext uri="{9D8B030D-6E8A-4147-A177-3AD203B41FA5}">
                      <a16:colId xmlns:a16="http://schemas.microsoft.com/office/drawing/2014/main" val="3197935128"/>
                    </a:ext>
                  </a:extLst>
                </a:gridCol>
                <a:gridCol w="4386905">
                  <a:extLst>
                    <a:ext uri="{9D8B030D-6E8A-4147-A177-3AD203B41FA5}">
                      <a16:colId xmlns:a16="http://schemas.microsoft.com/office/drawing/2014/main" val="2276888554"/>
                    </a:ext>
                  </a:extLst>
                </a:gridCol>
              </a:tblGrid>
              <a:tr h="792000">
                <a:tc>
                  <a:txBody>
                    <a:bodyPr/>
                    <a:lstStyle/>
                    <a:p>
                      <a:r>
                        <a:rPr lang="en-GB" altLang="en-US" sz="2250" b="1" dirty="0">
                          <a:latin typeface="Nunito" pitchFamily="2" charset="0"/>
                        </a:rPr>
                        <a:t>Age</a:t>
                      </a:r>
                      <a:r>
                        <a:rPr lang="en-GB" altLang="en-US" sz="2250" dirty="0">
                          <a:latin typeface="Nunito" pitchFamily="2" charset="0"/>
                        </a:rPr>
                        <a:t> *</a:t>
                      </a:r>
                      <a:r>
                        <a:rPr lang="en-GB" altLang="en-US" sz="2250" b="1" dirty="0">
                          <a:latin typeface="Nunito" pitchFamily="2" charset="0"/>
                        </a:rPr>
                        <a:t>55-75</a:t>
                      </a:r>
                      <a:r>
                        <a:rPr lang="en-GB" altLang="en-US" sz="2250" dirty="0">
                          <a:latin typeface="Nunito" pitchFamily="2" charset="0"/>
                        </a:rPr>
                        <a:t> </a:t>
                      </a:r>
                      <a:endParaRPr lang="en-GB" sz="2250" dirty="0"/>
                    </a:p>
                  </a:txBody>
                  <a:tcPr anchor="ctr"/>
                </a:tc>
                <a:tc>
                  <a:txBody>
                    <a:bodyPr/>
                    <a:lstStyle/>
                    <a:p>
                      <a:r>
                        <a:rPr lang="en-GB" altLang="en-US" sz="2250" dirty="0">
                          <a:latin typeface="Nunito" pitchFamily="2" charset="0"/>
                        </a:rPr>
                        <a:t>without employer consent</a:t>
                      </a:r>
                      <a:endParaRPr lang="en-GB" sz="2250" dirty="0"/>
                    </a:p>
                  </a:txBody>
                  <a:tcPr anchor="ctr"/>
                </a:tc>
                <a:extLst>
                  <a:ext uri="{0D108BD9-81ED-4DB2-BD59-A6C34878D82A}">
                    <a16:rowId xmlns:a16="http://schemas.microsoft.com/office/drawing/2014/main" val="2727023025"/>
                  </a:ext>
                </a:extLst>
              </a:tr>
              <a:tr h="792000">
                <a:tc>
                  <a:txBody>
                    <a:bodyPr/>
                    <a:lstStyle/>
                    <a:p>
                      <a:r>
                        <a:rPr lang="en-GB" altLang="en-US" sz="2250" b="1" dirty="0">
                          <a:latin typeface="Nunito" pitchFamily="2" charset="0"/>
                        </a:rPr>
                        <a:t>Flexible *55+</a:t>
                      </a:r>
                      <a:endParaRPr lang="en-GB" sz="2250" dirty="0"/>
                    </a:p>
                  </a:txBody>
                  <a:tcPr anchor="ctr"/>
                </a:tc>
                <a:tc>
                  <a:txBody>
                    <a:bodyPr/>
                    <a:lstStyle/>
                    <a:p>
                      <a:r>
                        <a:rPr lang="en-GB" altLang="en-US" sz="2250" dirty="0">
                          <a:latin typeface="Nunito" pitchFamily="2" charset="0"/>
                        </a:rPr>
                        <a:t>with employer consent</a:t>
                      </a:r>
                      <a:endParaRPr lang="en-GB" sz="2250" dirty="0"/>
                    </a:p>
                  </a:txBody>
                  <a:tcPr anchor="ctr"/>
                </a:tc>
                <a:extLst>
                  <a:ext uri="{0D108BD9-81ED-4DB2-BD59-A6C34878D82A}">
                    <a16:rowId xmlns:a16="http://schemas.microsoft.com/office/drawing/2014/main" val="3001319491"/>
                  </a:ext>
                </a:extLst>
              </a:tr>
              <a:tr h="792000">
                <a:tc>
                  <a:txBody>
                    <a:bodyPr/>
                    <a:lstStyle/>
                    <a:p>
                      <a:r>
                        <a:rPr lang="en-GB" altLang="en-US" sz="2250" b="1" dirty="0">
                          <a:latin typeface="Nunito" pitchFamily="2" charset="0"/>
                        </a:rPr>
                        <a:t>Redundancy/efficiency</a:t>
                      </a:r>
                      <a:endParaRPr lang="en-GB" sz="2250"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2250" dirty="0">
                          <a:latin typeface="Nunito" pitchFamily="2" charset="0"/>
                        </a:rPr>
                        <a:t>at age 55+</a:t>
                      </a:r>
                    </a:p>
                  </a:txBody>
                  <a:tcPr anchor="ctr"/>
                </a:tc>
                <a:extLst>
                  <a:ext uri="{0D108BD9-81ED-4DB2-BD59-A6C34878D82A}">
                    <a16:rowId xmlns:a16="http://schemas.microsoft.com/office/drawing/2014/main" val="4227419736"/>
                  </a:ext>
                </a:extLst>
              </a:tr>
              <a:tr h="792000">
                <a:tc>
                  <a:txBody>
                    <a:bodyPr/>
                    <a:lstStyle/>
                    <a:p>
                      <a:r>
                        <a:rPr lang="en-GB" altLang="en-US" sz="2250" b="1" dirty="0">
                          <a:latin typeface="Nunito" pitchFamily="2" charset="0"/>
                        </a:rPr>
                        <a:t>Ill health</a:t>
                      </a:r>
                      <a:endParaRPr lang="en-GB" sz="2250" dirty="0"/>
                    </a:p>
                  </a:txBody>
                  <a:tcPr anchor="ctr"/>
                </a:tc>
                <a:tc>
                  <a:txBody>
                    <a:bodyPr/>
                    <a:lstStyle/>
                    <a:p>
                      <a:r>
                        <a:rPr lang="en-GB" altLang="en-US" sz="2250" dirty="0">
                          <a:latin typeface="Nunito" pitchFamily="2" charset="0"/>
                        </a:rPr>
                        <a:t>at any age, subject to conditions</a:t>
                      </a:r>
                      <a:endParaRPr lang="en-GB" sz="2250" dirty="0"/>
                    </a:p>
                  </a:txBody>
                  <a:tcPr anchor="ctr"/>
                </a:tc>
                <a:extLst>
                  <a:ext uri="{0D108BD9-81ED-4DB2-BD59-A6C34878D82A}">
                    <a16:rowId xmlns:a16="http://schemas.microsoft.com/office/drawing/2014/main" val="3618673531"/>
                  </a:ext>
                </a:extLst>
              </a:tr>
            </a:tbl>
          </a:graphicData>
        </a:graphic>
      </p:graphicFrame>
      <p:sp>
        <p:nvSpPr>
          <p:cNvPr id="6" name="Arrow: Right 5">
            <a:extLst>
              <a:ext uri="{FF2B5EF4-FFF2-40B4-BE49-F238E27FC236}">
                <a16:creationId xmlns:a16="http://schemas.microsoft.com/office/drawing/2014/main" id="{CD882F34-3A74-800C-EE6C-415D07E47271}"/>
              </a:ext>
            </a:extLst>
          </p:cNvPr>
          <p:cNvSpPr/>
          <p:nvPr/>
        </p:nvSpPr>
        <p:spPr>
          <a:xfrm>
            <a:off x="2167155" y="1579074"/>
            <a:ext cx="2189141" cy="484632"/>
          </a:xfrm>
          <a:prstGeom prst="rightArrow">
            <a:avLst/>
          </a:prstGeom>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Right 6">
            <a:extLst>
              <a:ext uri="{FF2B5EF4-FFF2-40B4-BE49-F238E27FC236}">
                <a16:creationId xmlns:a16="http://schemas.microsoft.com/office/drawing/2014/main" id="{ED57A88F-0409-6D9F-4953-12C7965D363B}"/>
              </a:ext>
            </a:extLst>
          </p:cNvPr>
          <p:cNvSpPr/>
          <p:nvPr/>
        </p:nvSpPr>
        <p:spPr>
          <a:xfrm>
            <a:off x="2415391" y="2382879"/>
            <a:ext cx="1985941" cy="484632"/>
          </a:xfrm>
          <a:prstGeom prst="rightArrow">
            <a:avLst/>
          </a:prstGeom>
          <a:solidFill>
            <a:schemeClr val="accent4">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Right 8">
            <a:extLst>
              <a:ext uri="{FF2B5EF4-FFF2-40B4-BE49-F238E27FC236}">
                <a16:creationId xmlns:a16="http://schemas.microsoft.com/office/drawing/2014/main" id="{81AD956A-696E-5AB9-338D-C749A10F4474}"/>
              </a:ext>
            </a:extLst>
          </p:cNvPr>
          <p:cNvSpPr/>
          <p:nvPr/>
        </p:nvSpPr>
        <p:spPr>
          <a:xfrm>
            <a:off x="3691155" y="3186684"/>
            <a:ext cx="665141" cy="484632"/>
          </a:xfrm>
          <a:prstGeom prst="rightArrow">
            <a:avLst/>
          </a:prstGeom>
          <a:solidFill>
            <a:schemeClr val="accent6">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Right 9">
            <a:extLst>
              <a:ext uri="{FF2B5EF4-FFF2-40B4-BE49-F238E27FC236}">
                <a16:creationId xmlns:a16="http://schemas.microsoft.com/office/drawing/2014/main" id="{D4B277A6-FD24-4200-2C64-F1A4424E24D0}"/>
              </a:ext>
            </a:extLst>
          </p:cNvPr>
          <p:cNvSpPr/>
          <p:nvPr/>
        </p:nvSpPr>
        <p:spPr>
          <a:xfrm>
            <a:off x="2017458" y="3990489"/>
            <a:ext cx="2383874" cy="484632"/>
          </a:xfrm>
          <a:prstGeom prst="rightArrow">
            <a:avLst/>
          </a:prstGeom>
          <a:solidFill>
            <a:schemeClr val="accent2">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999F327E-554E-347C-FB2B-055D8DA3C0BB}"/>
              </a:ext>
            </a:extLst>
          </p:cNvPr>
          <p:cNvSpPr txBox="1"/>
          <p:nvPr/>
        </p:nvSpPr>
        <p:spPr>
          <a:xfrm>
            <a:off x="616688" y="5075274"/>
            <a:ext cx="6209414" cy="369332"/>
          </a:xfrm>
          <a:prstGeom prst="rect">
            <a:avLst/>
          </a:prstGeom>
          <a:noFill/>
        </p:spPr>
        <p:txBody>
          <a:bodyPr wrap="square" rtlCol="0">
            <a:spAutoFit/>
          </a:bodyPr>
          <a:lstStyle/>
          <a:p>
            <a:r>
              <a:rPr lang="en-GB" b="1" dirty="0"/>
              <a:t>*</a:t>
            </a:r>
            <a:r>
              <a:rPr lang="en-GB" dirty="0"/>
              <a:t>Minimum retirement age increasing to 57 in April 2028</a:t>
            </a:r>
          </a:p>
        </p:txBody>
      </p:sp>
    </p:spTree>
    <p:extLst>
      <p:ext uri="{BB962C8B-B14F-4D97-AF65-F5344CB8AC3E}">
        <p14:creationId xmlns:p14="http://schemas.microsoft.com/office/powerpoint/2010/main" val="9373170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2F446-11B3-C49B-C912-56C32D64E8BD}"/>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C7C8EC51-81D7-DCDC-63F3-26E4B43614B5}"/>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3C2D5342-87DE-17F6-A8F6-9C67351B11D6}"/>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graphicFrame>
        <p:nvGraphicFramePr>
          <p:cNvPr id="4" name="Content Placeholder 3">
            <a:extLst>
              <a:ext uri="{FF2B5EF4-FFF2-40B4-BE49-F238E27FC236}">
                <a16:creationId xmlns:a16="http://schemas.microsoft.com/office/drawing/2014/main" id="{A4D85FC1-7326-96A6-8C9C-C83651871AAA}"/>
              </a:ext>
            </a:extLst>
          </p:cNvPr>
          <p:cNvGraphicFramePr>
            <a:graphicFrameLocks/>
          </p:cNvGraphicFramePr>
          <p:nvPr>
            <p:extLst>
              <p:ext uri="{D42A27DB-BD31-4B8C-83A1-F6EECF244321}">
                <p14:modId xmlns:p14="http://schemas.microsoft.com/office/powerpoint/2010/main" val="4110467079"/>
              </p:ext>
            </p:extLst>
          </p:nvPr>
        </p:nvGraphicFramePr>
        <p:xfrm>
          <a:off x="431799" y="581025"/>
          <a:ext cx="8378826" cy="4813200"/>
        </p:xfrm>
        <a:graphic>
          <a:graphicData uri="http://schemas.openxmlformats.org/drawingml/2006/table">
            <a:tbl>
              <a:tblPr firstRow="1" bandRow="1">
                <a:tableStyleId>{B301B821-A1FF-4177-AEE7-76D212191A09}</a:tableStyleId>
              </a:tblPr>
              <a:tblGrid>
                <a:gridCol w="2792942">
                  <a:extLst>
                    <a:ext uri="{9D8B030D-6E8A-4147-A177-3AD203B41FA5}">
                      <a16:colId xmlns:a16="http://schemas.microsoft.com/office/drawing/2014/main" val="20000"/>
                    </a:ext>
                  </a:extLst>
                </a:gridCol>
                <a:gridCol w="2792942">
                  <a:extLst>
                    <a:ext uri="{9D8B030D-6E8A-4147-A177-3AD203B41FA5}">
                      <a16:colId xmlns:a16="http://schemas.microsoft.com/office/drawing/2014/main" val="20001"/>
                    </a:ext>
                  </a:extLst>
                </a:gridCol>
                <a:gridCol w="2792942">
                  <a:extLst>
                    <a:ext uri="{9D8B030D-6E8A-4147-A177-3AD203B41FA5}">
                      <a16:colId xmlns:a16="http://schemas.microsoft.com/office/drawing/2014/main" val="20002"/>
                    </a:ext>
                  </a:extLst>
                </a:gridCol>
              </a:tblGrid>
              <a:tr h="648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b="1" dirty="0">
                          <a:latin typeface="Nunito" pitchFamily="2" charset="0"/>
                        </a:rPr>
                        <a:t>Number of years paid early</a:t>
                      </a:r>
                    </a:p>
                  </a:txBody>
                  <a:tcPr marL="68580" marR="68580" marT="34290" marB="3429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b="1" dirty="0">
                          <a:latin typeface="Nunito" pitchFamily="2" charset="0"/>
                        </a:rPr>
                        <a:t>Pension reduction</a:t>
                      </a:r>
                    </a:p>
                  </a:txBody>
                  <a:tcPr marL="68580" marR="68580" marT="34290" marB="34290" anchor="ctr"/>
                </a:tc>
                <a:tc>
                  <a:txBody>
                    <a:bodyPr/>
                    <a:lstStyle/>
                    <a:p>
                      <a:pPr algn="ctr"/>
                      <a:r>
                        <a:rPr lang="en-GB" sz="1600" b="1" dirty="0">
                          <a:latin typeface="Nunito" pitchFamily="2" charset="0"/>
                        </a:rPr>
                        <a:t>Automatic</a:t>
                      </a:r>
                      <a:r>
                        <a:rPr lang="en-GB" sz="1600" b="1" baseline="0" dirty="0">
                          <a:latin typeface="Nunito" pitchFamily="2" charset="0"/>
                        </a:rPr>
                        <a:t> </a:t>
                      </a:r>
                    </a:p>
                    <a:p>
                      <a:pPr algn="ctr"/>
                      <a:r>
                        <a:rPr lang="en-GB" sz="1600" b="1" dirty="0">
                          <a:latin typeface="Nunito" pitchFamily="2" charset="0"/>
                        </a:rPr>
                        <a:t>lump sum reduction</a:t>
                      </a:r>
                    </a:p>
                  </a:txBody>
                  <a:tcPr marL="68580" marR="68580" marT="34290" marB="34290" anchor="ctr"/>
                </a:tc>
                <a:extLst>
                  <a:ext uri="{0D108BD9-81ED-4DB2-BD59-A6C34878D82A}">
                    <a16:rowId xmlns:a16="http://schemas.microsoft.com/office/drawing/2014/main" val="10000"/>
                  </a:ext>
                </a:extLst>
              </a:tr>
              <a:tr h="320400">
                <a:tc>
                  <a:txBody>
                    <a:bodyPr/>
                    <a:lstStyle/>
                    <a:p>
                      <a:pPr algn="ctr">
                        <a:lnSpc>
                          <a:spcPct val="115000"/>
                        </a:lnSpc>
                        <a:spcAft>
                          <a:spcPts val="0"/>
                        </a:spcAft>
                      </a:pPr>
                      <a:r>
                        <a:rPr lang="en-GB" sz="1400" b="1" dirty="0">
                          <a:solidFill>
                            <a:srgbClr val="333333"/>
                          </a:solidFill>
                          <a:effectLst/>
                          <a:latin typeface="Nunito" pitchFamily="2" charset="0"/>
                        </a:rPr>
                        <a:t>1</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5.2%</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2.0%</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0001"/>
                  </a:ext>
                </a:extLst>
              </a:tr>
              <a:tr h="320400">
                <a:tc>
                  <a:txBody>
                    <a:bodyPr/>
                    <a:lstStyle/>
                    <a:p>
                      <a:pPr algn="ctr">
                        <a:lnSpc>
                          <a:spcPct val="115000"/>
                        </a:lnSpc>
                        <a:spcAft>
                          <a:spcPts val="0"/>
                        </a:spcAft>
                      </a:pPr>
                      <a:r>
                        <a:rPr lang="en-GB" sz="1400" b="1" dirty="0">
                          <a:solidFill>
                            <a:srgbClr val="333333"/>
                          </a:solidFill>
                          <a:effectLst/>
                          <a:latin typeface="Nunito" pitchFamily="2" charset="0"/>
                        </a:rPr>
                        <a:t>2</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9.9%</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3.9%</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0002"/>
                  </a:ext>
                </a:extLst>
              </a:tr>
              <a:tr h="320400">
                <a:tc>
                  <a:txBody>
                    <a:bodyPr/>
                    <a:lstStyle/>
                    <a:p>
                      <a:pPr algn="ctr">
                        <a:lnSpc>
                          <a:spcPct val="115000"/>
                        </a:lnSpc>
                        <a:spcAft>
                          <a:spcPts val="0"/>
                        </a:spcAft>
                      </a:pPr>
                      <a:r>
                        <a:rPr lang="en-GB" sz="1400" b="1" dirty="0">
                          <a:solidFill>
                            <a:srgbClr val="333333"/>
                          </a:solidFill>
                          <a:effectLst/>
                          <a:latin typeface="Nunito" pitchFamily="2" charset="0"/>
                        </a:rPr>
                        <a:t>3</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14.3%</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5.8%</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0003"/>
                  </a:ext>
                </a:extLst>
              </a:tr>
              <a:tr h="320400">
                <a:tc>
                  <a:txBody>
                    <a:bodyPr/>
                    <a:lstStyle/>
                    <a:p>
                      <a:pPr algn="ctr">
                        <a:lnSpc>
                          <a:spcPct val="115000"/>
                        </a:lnSpc>
                        <a:spcAft>
                          <a:spcPts val="0"/>
                        </a:spcAft>
                      </a:pPr>
                      <a:r>
                        <a:rPr lang="en-GB" sz="1400" b="1" dirty="0">
                          <a:solidFill>
                            <a:srgbClr val="333333"/>
                          </a:solidFill>
                          <a:effectLst/>
                          <a:latin typeface="Nunito" pitchFamily="2" charset="0"/>
                        </a:rPr>
                        <a:t>4</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18.4%</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7.6%</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0004"/>
                  </a:ext>
                </a:extLst>
              </a:tr>
              <a:tr h="320400">
                <a:tc>
                  <a:txBody>
                    <a:bodyPr/>
                    <a:lstStyle/>
                    <a:p>
                      <a:pPr algn="ctr">
                        <a:lnSpc>
                          <a:spcPct val="115000"/>
                        </a:lnSpc>
                        <a:spcAft>
                          <a:spcPts val="0"/>
                        </a:spcAft>
                      </a:pPr>
                      <a:r>
                        <a:rPr lang="en-GB" sz="1400" b="1" dirty="0">
                          <a:solidFill>
                            <a:srgbClr val="333333"/>
                          </a:solidFill>
                          <a:effectLst/>
                          <a:latin typeface="Nunito" pitchFamily="2" charset="0"/>
                        </a:rPr>
                        <a:t>5</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22.2%</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9.4%</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0005"/>
                  </a:ext>
                </a:extLst>
              </a:tr>
              <a:tr h="320400">
                <a:tc>
                  <a:txBody>
                    <a:bodyPr/>
                    <a:lstStyle/>
                    <a:p>
                      <a:pPr algn="ctr">
                        <a:lnSpc>
                          <a:spcPct val="115000"/>
                        </a:lnSpc>
                        <a:spcAft>
                          <a:spcPts val="0"/>
                        </a:spcAft>
                      </a:pPr>
                      <a:r>
                        <a:rPr lang="en-GB" sz="1400" b="1">
                          <a:solidFill>
                            <a:srgbClr val="333333"/>
                          </a:solidFill>
                          <a:effectLst/>
                          <a:latin typeface="Nunito" pitchFamily="2" charset="0"/>
                        </a:rPr>
                        <a:t>6</a:t>
                      </a:r>
                      <a:endParaRPr lang="en-GB" sz="1400" b="1">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25.7%</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11.2%</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0006"/>
                  </a:ext>
                </a:extLst>
              </a:tr>
              <a:tr h="320400">
                <a:tc>
                  <a:txBody>
                    <a:bodyPr/>
                    <a:lstStyle/>
                    <a:p>
                      <a:pPr algn="ctr">
                        <a:lnSpc>
                          <a:spcPct val="115000"/>
                        </a:lnSpc>
                        <a:spcAft>
                          <a:spcPts val="0"/>
                        </a:spcAft>
                      </a:pPr>
                      <a:r>
                        <a:rPr lang="en-GB" sz="1400" b="1" dirty="0">
                          <a:solidFill>
                            <a:srgbClr val="333333"/>
                          </a:solidFill>
                          <a:effectLst/>
                          <a:latin typeface="Nunito" pitchFamily="2" charset="0"/>
                        </a:rPr>
                        <a:t>7</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29.0%</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12.9%</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0007"/>
                  </a:ext>
                </a:extLst>
              </a:tr>
              <a:tr h="320400">
                <a:tc>
                  <a:txBody>
                    <a:bodyPr/>
                    <a:lstStyle/>
                    <a:p>
                      <a:pPr algn="ctr">
                        <a:lnSpc>
                          <a:spcPct val="115000"/>
                        </a:lnSpc>
                        <a:spcAft>
                          <a:spcPts val="0"/>
                        </a:spcAft>
                      </a:pPr>
                      <a:r>
                        <a:rPr lang="en-GB" sz="1400" b="1" dirty="0">
                          <a:solidFill>
                            <a:srgbClr val="333333"/>
                          </a:solidFill>
                          <a:effectLst/>
                          <a:latin typeface="Nunito" pitchFamily="2" charset="0"/>
                        </a:rPr>
                        <a:t>8</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32.0%</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14.7%</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0008"/>
                  </a:ext>
                </a:extLst>
              </a:tr>
              <a:tr h="320400">
                <a:tc>
                  <a:txBody>
                    <a:bodyPr/>
                    <a:lstStyle/>
                    <a:p>
                      <a:pPr algn="ctr">
                        <a:lnSpc>
                          <a:spcPct val="115000"/>
                        </a:lnSpc>
                        <a:spcAft>
                          <a:spcPts val="0"/>
                        </a:spcAft>
                      </a:pPr>
                      <a:r>
                        <a:rPr lang="en-GB" sz="1400" b="1">
                          <a:solidFill>
                            <a:srgbClr val="333333"/>
                          </a:solidFill>
                          <a:effectLst/>
                          <a:latin typeface="Nunito" pitchFamily="2" charset="0"/>
                        </a:rPr>
                        <a:t>9</a:t>
                      </a:r>
                      <a:endParaRPr lang="en-GB" sz="1400" b="1">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34.9%</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16.3%</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0009"/>
                  </a:ext>
                </a:extLst>
              </a:tr>
              <a:tr h="320400">
                <a:tc>
                  <a:txBody>
                    <a:bodyPr/>
                    <a:lstStyle/>
                    <a:p>
                      <a:pPr algn="ctr">
                        <a:lnSpc>
                          <a:spcPct val="115000"/>
                        </a:lnSpc>
                        <a:spcAft>
                          <a:spcPts val="0"/>
                        </a:spcAft>
                      </a:pPr>
                      <a:r>
                        <a:rPr lang="en-GB" sz="1400" b="1" dirty="0">
                          <a:solidFill>
                            <a:srgbClr val="333333"/>
                          </a:solidFill>
                          <a:effectLst/>
                          <a:latin typeface="Nunito" pitchFamily="2" charset="0"/>
                        </a:rPr>
                        <a:t>10</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37.5%</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18.0%</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0010"/>
                  </a:ext>
                </a:extLst>
              </a:tr>
              <a:tr h="320400">
                <a:tc>
                  <a:txBody>
                    <a:bodyPr/>
                    <a:lstStyle/>
                    <a:p>
                      <a:pPr algn="ctr">
                        <a:lnSpc>
                          <a:spcPct val="115000"/>
                        </a:lnSpc>
                        <a:spcAft>
                          <a:spcPts val="0"/>
                        </a:spcAft>
                      </a:pPr>
                      <a:r>
                        <a:rPr lang="en-GB" sz="1400" b="1">
                          <a:solidFill>
                            <a:srgbClr val="333333"/>
                          </a:solidFill>
                          <a:effectLst/>
                          <a:latin typeface="Nunito" pitchFamily="2" charset="0"/>
                        </a:rPr>
                        <a:t>11</a:t>
                      </a:r>
                      <a:endParaRPr lang="en-GB" sz="1400" b="1">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40.0%</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N/A</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0011"/>
                  </a:ext>
                </a:extLst>
              </a:tr>
              <a:tr h="320400">
                <a:tc>
                  <a:txBody>
                    <a:bodyPr/>
                    <a:lstStyle/>
                    <a:p>
                      <a:pPr algn="ctr">
                        <a:lnSpc>
                          <a:spcPct val="115000"/>
                        </a:lnSpc>
                        <a:spcAft>
                          <a:spcPts val="0"/>
                        </a:spcAft>
                      </a:pPr>
                      <a:r>
                        <a:rPr lang="en-GB" sz="1400" b="1">
                          <a:solidFill>
                            <a:srgbClr val="333333"/>
                          </a:solidFill>
                          <a:effectLst/>
                          <a:latin typeface="Nunito" pitchFamily="2" charset="0"/>
                        </a:rPr>
                        <a:t>12</a:t>
                      </a:r>
                      <a:endParaRPr lang="en-GB" sz="1400" b="1">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42.4%</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N/A</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0012"/>
                  </a:ext>
                </a:extLst>
              </a:tr>
              <a:tr h="320400">
                <a:tc>
                  <a:txBody>
                    <a:bodyPr/>
                    <a:lstStyle/>
                    <a:p>
                      <a:pPr algn="ctr">
                        <a:lnSpc>
                          <a:spcPct val="115000"/>
                        </a:lnSpc>
                        <a:spcAft>
                          <a:spcPts val="0"/>
                        </a:spcAft>
                      </a:pPr>
                      <a:r>
                        <a:rPr lang="en-GB" sz="1400" b="1">
                          <a:solidFill>
                            <a:srgbClr val="333333"/>
                          </a:solidFill>
                          <a:effectLst/>
                          <a:latin typeface="Nunito" pitchFamily="2" charset="0"/>
                        </a:rPr>
                        <a:t>13</a:t>
                      </a:r>
                      <a:endParaRPr lang="en-GB" sz="1400" b="1">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44.6%</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tc>
                  <a:txBody>
                    <a:bodyPr/>
                    <a:lstStyle/>
                    <a:p>
                      <a:pPr algn="ctr">
                        <a:lnSpc>
                          <a:spcPct val="115000"/>
                        </a:lnSpc>
                        <a:spcAft>
                          <a:spcPts val="0"/>
                        </a:spcAft>
                      </a:pPr>
                      <a:r>
                        <a:rPr lang="en-GB" sz="1400" b="1" dirty="0">
                          <a:solidFill>
                            <a:srgbClr val="333333"/>
                          </a:solidFill>
                          <a:effectLst/>
                          <a:latin typeface="Nunito" pitchFamily="2" charset="0"/>
                        </a:rPr>
                        <a:t>N/A</a:t>
                      </a:r>
                      <a:endParaRPr lang="en-GB" sz="1400" b="1" dirty="0">
                        <a:effectLst/>
                        <a:latin typeface="Nunito" pitchFamily="2" charset="0"/>
                        <a:ea typeface="Calibri" panose="020F0502020204030204" pitchFamily="34" charset="0"/>
                        <a:cs typeface="Times New Roman" panose="02020603050405020304" pitchFamily="18" charset="0"/>
                      </a:endParaRPr>
                    </a:p>
                  </a:txBody>
                  <a:tcPr marL="51435" marR="51435" marT="0" marB="0" anchor="ct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14264854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4E4B3-BD19-8CE0-B38A-C8C08BDDEF4D}"/>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16A83BE-C7D7-140A-4D4C-2DE7DD748D07}"/>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65A94AD3-25A2-0EAB-84E3-0E9F58670697}"/>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D4CB82B4-FE80-1DFD-DB52-6E953AA66290}"/>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85-year rule</a:t>
            </a:r>
            <a:endParaRPr lang="en-GB" sz="3200" b="1" dirty="0">
              <a:solidFill>
                <a:srgbClr val="044D85"/>
              </a:solidFill>
              <a:latin typeface="Franklin Gothic Medium" panose="020B0603020102020204" pitchFamily="34" charset="0"/>
            </a:endParaRPr>
          </a:p>
        </p:txBody>
      </p:sp>
      <p:graphicFrame>
        <p:nvGraphicFramePr>
          <p:cNvPr id="4" name="Table 3">
            <a:extLst>
              <a:ext uri="{FF2B5EF4-FFF2-40B4-BE49-F238E27FC236}">
                <a16:creationId xmlns:a16="http://schemas.microsoft.com/office/drawing/2014/main" id="{D6DDA500-8C81-BD3E-E514-0C9658FCFD1C}"/>
              </a:ext>
            </a:extLst>
          </p:cNvPr>
          <p:cNvGraphicFramePr>
            <a:graphicFrameLocks noGrp="1"/>
          </p:cNvGraphicFramePr>
          <p:nvPr>
            <p:extLst>
              <p:ext uri="{D42A27DB-BD31-4B8C-83A1-F6EECF244321}">
                <p14:modId xmlns:p14="http://schemas.microsoft.com/office/powerpoint/2010/main" val="3283945023"/>
              </p:ext>
            </p:extLst>
          </p:nvPr>
        </p:nvGraphicFramePr>
        <p:xfrm>
          <a:off x="612000" y="1819920"/>
          <a:ext cx="7920000" cy="1260000"/>
        </p:xfrm>
        <a:graphic>
          <a:graphicData uri="http://schemas.openxmlformats.org/drawingml/2006/table">
            <a:tbl>
              <a:tblPr firstRow="1" bandRow="1">
                <a:tableStyleId>{2D5ABB26-0587-4C30-8999-92F81FD0307C}</a:tableStyleId>
              </a:tblPr>
              <a:tblGrid>
                <a:gridCol w="2304000">
                  <a:extLst>
                    <a:ext uri="{9D8B030D-6E8A-4147-A177-3AD203B41FA5}">
                      <a16:colId xmlns:a16="http://schemas.microsoft.com/office/drawing/2014/main" val="2770330018"/>
                    </a:ext>
                  </a:extLst>
                </a:gridCol>
                <a:gridCol w="1137016">
                  <a:extLst>
                    <a:ext uri="{9D8B030D-6E8A-4147-A177-3AD203B41FA5}">
                      <a16:colId xmlns:a16="http://schemas.microsoft.com/office/drawing/2014/main" val="880248611"/>
                    </a:ext>
                  </a:extLst>
                </a:gridCol>
                <a:gridCol w="2038865">
                  <a:extLst>
                    <a:ext uri="{9D8B030D-6E8A-4147-A177-3AD203B41FA5}">
                      <a16:colId xmlns:a16="http://schemas.microsoft.com/office/drawing/2014/main" val="2799617276"/>
                    </a:ext>
                  </a:extLst>
                </a:gridCol>
                <a:gridCol w="1200459">
                  <a:extLst>
                    <a:ext uri="{9D8B030D-6E8A-4147-A177-3AD203B41FA5}">
                      <a16:colId xmlns:a16="http://schemas.microsoft.com/office/drawing/2014/main" val="891848865"/>
                    </a:ext>
                  </a:extLst>
                </a:gridCol>
                <a:gridCol w="1239660">
                  <a:extLst>
                    <a:ext uri="{9D8B030D-6E8A-4147-A177-3AD203B41FA5}">
                      <a16:colId xmlns:a16="http://schemas.microsoft.com/office/drawing/2014/main" val="2415931302"/>
                    </a:ext>
                  </a:extLst>
                </a:gridCol>
              </a:tblGrid>
              <a:tr h="1260000">
                <a:tc>
                  <a:txBody>
                    <a:bodyPr/>
                    <a:lstStyle/>
                    <a:p>
                      <a:pPr algn="ctr"/>
                      <a:r>
                        <a:rPr lang="en-GB" sz="3200" dirty="0">
                          <a:latin typeface="Nunito" pitchFamily="2" charset="0"/>
                        </a:rPr>
                        <a:t>Age</a:t>
                      </a:r>
                    </a:p>
                  </a:txBody>
                  <a:tcPr anchor="ctr">
                    <a:solidFill>
                      <a:srgbClr val="8FB9B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400" b="0" i="0" dirty="0">
                          <a:solidFill>
                            <a:srgbClr val="1F1F1F"/>
                          </a:solidFill>
                          <a:effectLst/>
                          <a:latin typeface="Google Sans"/>
                        </a:rPr>
                        <a:t>+</a:t>
                      </a:r>
                      <a:endParaRPr lang="en-GB" sz="4400" dirty="0"/>
                    </a:p>
                  </a:txBody>
                  <a:tcPr anchor="ctr"/>
                </a:tc>
                <a:tc>
                  <a:txBody>
                    <a:bodyPr/>
                    <a:lstStyle/>
                    <a:p>
                      <a:pPr algn="ctr"/>
                      <a:r>
                        <a:rPr lang="en-GB" sz="3200" dirty="0">
                          <a:latin typeface="Nunito" pitchFamily="2" charset="0"/>
                        </a:rPr>
                        <a:t>Service</a:t>
                      </a:r>
                    </a:p>
                  </a:txBody>
                  <a:tcPr anchor="ctr">
                    <a:solidFill>
                      <a:srgbClr val="FBE5D6"/>
                    </a:solidFill>
                  </a:tcPr>
                </a:tc>
                <a:tc>
                  <a:txBody>
                    <a:bodyPr/>
                    <a:lstStyle/>
                    <a:p>
                      <a:pPr algn="ctr"/>
                      <a:r>
                        <a:rPr lang="en-GB" sz="4000" dirty="0">
                          <a:latin typeface="Nunito" pitchFamily="2" charset="0"/>
                        </a:rPr>
                        <a:t>=</a:t>
                      </a:r>
                    </a:p>
                  </a:txBody>
                  <a:tcPr anchor="ctr"/>
                </a:tc>
                <a:tc>
                  <a:txBody>
                    <a:bodyPr/>
                    <a:lstStyle/>
                    <a:p>
                      <a:pPr algn="ctr"/>
                      <a:r>
                        <a:rPr lang="en-GB" sz="3200" dirty="0">
                          <a:latin typeface="Nunito" pitchFamily="2" charset="0"/>
                        </a:rPr>
                        <a:t>85</a:t>
                      </a:r>
                    </a:p>
                  </a:txBody>
                  <a:tcPr anchor="ctr"/>
                </a:tc>
                <a:extLst>
                  <a:ext uri="{0D108BD9-81ED-4DB2-BD59-A6C34878D82A}">
                    <a16:rowId xmlns:a16="http://schemas.microsoft.com/office/drawing/2014/main" val="2205221641"/>
                  </a:ext>
                </a:extLst>
              </a:tr>
            </a:tbl>
          </a:graphicData>
        </a:graphic>
      </p:graphicFrame>
      <p:sp>
        <p:nvSpPr>
          <p:cNvPr id="5" name="Content Placeholder 4">
            <a:extLst>
              <a:ext uri="{FF2B5EF4-FFF2-40B4-BE49-F238E27FC236}">
                <a16:creationId xmlns:a16="http://schemas.microsoft.com/office/drawing/2014/main" id="{4FECB645-AC75-D145-8285-1C7CBD6145B4}"/>
              </a:ext>
            </a:extLst>
          </p:cNvPr>
          <p:cNvSpPr txBox="1">
            <a:spLocks/>
          </p:cNvSpPr>
          <p:nvPr/>
        </p:nvSpPr>
        <p:spPr>
          <a:xfrm>
            <a:off x="530679" y="3356046"/>
            <a:ext cx="8177892" cy="216472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spcBef>
                <a:spcPts val="0"/>
              </a:spcBef>
              <a:spcAft>
                <a:spcPts val="1800"/>
              </a:spcAft>
              <a:buClr>
                <a:srgbClr val="183850"/>
              </a:buClr>
            </a:pPr>
            <a:r>
              <a:rPr lang="en-GB" sz="2200" dirty="0">
                <a:latin typeface="Nunito" pitchFamily="2" charset="0"/>
                <a:ea typeface="Verdana" panose="020B0604030504040204" pitchFamily="34" charset="0"/>
                <a:cs typeface="Verdana" panose="020B0604030504040204" pitchFamily="34" charset="0"/>
              </a:rPr>
              <a:t>Applies to members who joined before 1 December 2006</a:t>
            </a:r>
          </a:p>
          <a:p>
            <a:pPr algn="l">
              <a:lnSpc>
                <a:spcPct val="100000"/>
              </a:lnSpc>
              <a:spcBef>
                <a:spcPts val="0"/>
              </a:spcBef>
              <a:spcAft>
                <a:spcPts val="1800"/>
              </a:spcAft>
              <a:buClr>
                <a:srgbClr val="183850"/>
              </a:buClr>
            </a:pPr>
            <a:r>
              <a:rPr lang="en-GB" sz="2200" dirty="0">
                <a:latin typeface="Nunito" pitchFamily="2" charset="0"/>
                <a:ea typeface="Verdana" panose="020B0604030504040204" pitchFamily="34" charset="0"/>
                <a:cs typeface="Verdana" panose="020B0604030504040204" pitchFamily="34" charset="0"/>
              </a:rPr>
              <a:t>Smaller reductions on benefits built up before 1 April 2008</a:t>
            </a:r>
          </a:p>
          <a:p>
            <a:pPr algn="l">
              <a:lnSpc>
                <a:spcPct val="100000"/>
              </a:lnSpc>
              <a:spcBef>
                <a:spcPts val="0"/>
              </a:spcBef>
              <a:spcAft>
                <a:spcPts val="1800"/>
              </a:spcAft>
              <a:buClr>
                <a:srgbClr val="183850"/>
              </a:buClr>
            </a:pPr>
            <a:r>
              <a:rPr lang="en-GB" sz="2200" dirty="0">
                <a:latin typeface="Nunito" pitchFamily="2" charset="0"/>
                <a:ea typeface="Verdana" panose="020B0604030504040204" pitchFamily="34" charset="0"/>
                <a:cs typeface="Verdana" panose="020B0604030504040204" pitchFamily="34" charset="0"/>
              </a:rPr>
              <a:t>85-year rule protections built into all estimates </a:t>
            </a:r>
          </a:p>
          <a:p>
            <a:pPr algn="l"/>
            <a:endParaRPr lang="en-GB" dirty="0"/>
          </a:p>
        </p:txBody>
      </p:sp>
    </p:spTree>
    <p:extLst>
      <p:ext uri="{BB962C8B-B14F-4D97-AF65-F5344CB8AC3E}">
        <p14:creationId xmlns:p14="http://schemas.microsoft.com/office/powerpoint/2010/main" val="5366004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D4B484-628B-990F-E2E0-CA33AE581E89}"/>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4594F18-DFAF-491E-0F2C-1A63A8559B49}"/>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84A48B51-6545-5046-05D5-FF666CCA8926}"/>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0105A215-65EF-5CEC-3DB9-EB6A6D2F83CE}"/>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Early/late retirement on 30/09/2026</a:t>
            </a:r>
            <a:endParaRPr lang="en-GB" sz="3200" b="1" dirty="0">
              <a:solidFill>
                <a:srgbClr val="044D85"/>
              </a:solidFill>
              <a:latin typeface="Franklin Gothic Medium" panose="020B0603020102020204" pitchFamily="34" charset="0"/>
            </a:endParaRPr>
          </a:p>
        </p:txBody>
      </p:sp>
      <p:graphicFrame>
        <p:nvGraphicFramePr>
          <p:cNvPr id="4" name="Content Placeholder 3">
            <a:extLst>
              <a:ext uri="{FF2B5EF4-FFF2-40B4-BE49-F238E27FC236}">
                <a16:creationId xmlns:a16="http://schemas.microsoft.com/office/drawing/2014/main" id="{79EF2026-09BC-6161-E4CA-28882997B37C}"/>
              </a:ext>
            </a:extLst>
          </p:cNvPr>
          <p:cNvGraphicFramePr>
            <a:graphicFrameLocks/>
          </p:cNvGraphicFramePr>
          <p:nvPr>
            <p:extLst>
              <p:ext uri="{D42A27DB-BD31-4B8C-83A1-F6EECF244321}">
                <p14:modId xmlns:p14="http://schemas.microsoft.com/office/powerpoint/2010/main" val="589506051"/>
              </p:ext>
            </p:extLst>
          </p:nvPr>
        </p:nvGraphicFramePr>
        <p:xfrm>
          <a:off x="471669" y="1513749"/>
          <a:ext cx="7920000" cy="3858995"/>
        </p:xfrm>
        <a:graphic>
          <a:graphicData uri="http://schemas.openxmlformats.org/drawingml/2006/table">
            <a:tbl>
              <a:tblPr firstRow="1" bandRow="1">
                <a:tableStyleId>{5C22544A-7EE6-4342-B048-85BDC9FD1C3A}</a:tableStyleId>
              </a:tblPr>
              <a:tblGrid>
                <a:gridCol w="4608000">
                  <a:extLst>
                    <a:ext uri="{9D8B030D-6E8A-4147-A177-3AD203B41FA5}">
                      <a16:colId xmlns:a16="http://schemas.microsoft.com/office/drawing/2014/main" val="20000"/>
                    </a:ext>
                  </a:extLst>
                </a:gridCol>
                <a:gridCol w="1656000">
                  <a:extLst>
                    <a:ext uri="{9D8B030D-6E8A-4147-A177-3AD203B41FA5}">
                      <a16:colId xmlns:a16="http://schemas.microsoft.com/office/drawing/2014/main" val="20001"/>
                    </a:ext>
                  </a:extLst>
                </a:gridCol>
                <a:gridCol w="1656000">
                  <a:extLst>
                    <a:ext uri="{9D8B030D-6E8A-4147-A177-3AD203B41FA5}">
                      <a16:colId xmlns:a16="http://schemas.microsoft.com/office/drawing/2014/main" val="20002"/>
                    </a:ext>
                  </a:extLst>
                </a:gridCol>
              </a:tblGrid>
              <a:tr h="612000">
                <a:tc>
                  <a:txBody>
                    <a:bodyPr/>
                    <a:lstStyle/>
                    <a:p>
                      <a:pPr algn="l"/>
                      <a:r>
                        <a:rPr lang="en-GB" sz="1800" dirty="0">
                          <a:latin typeface="Nunito" pitchFamily="2" charset="0"/>
                        </a:rPr>
                        <a:t>Member details</a:t>
                      </a:r>
                    </a:p>
                  </a:txBody>
                  <a:tcPr marL="68580" marR="68580" marT="34290" marB="34290" anchor="ctr"/>
                </a:tc>
                <a:tc>
                  <a:txBody>
                    <a:bodyPr/>
                    <a:lstStyle/>
                    <a:p>
                      <a:pPr algn="ctr"/>
                      <a:r>
                        <a:rPr lang="en-GB" sz="1800" dirty="0">
                          <a:latin typeface="Nunito" pitchFamily="2" charset="0"/>
                        </a:rPr>
                        <a:t>Yearly pension</a:t>
                      </a:r>
                    </a:p>
                  </a:txBody>
                  <a:tcPr marL="68580" marR="68580" marT="34290" marB="34290" anchor="ctr"/>
                </a:tc>
                <a:tc>
                  <a:txBody>
                    <a:bodyPr/>
                    <a:lstStyle/>
                    <a:p>
                      <a:pPr algn="ctr"/>
                      <a:r>
                        <a:rPr lang="en-GB" sz="1800" dirty="0">
                          <a:latin typeface="Nunito" pitchFamily="2" charset="0"/>
                        </a:rPr>
                        <a:t>Lump sum</a:t>
                      </a:r>
                    </a:p>
                  </a:txBody>
                  <a:tcPr marL="68580" marR="68580" marT="34290" marB="34290" anchor="ctr"/>
                </a:tc>
                <a:extLst>
                  <a:ext uri="{0D108BD9-81ED-4DB2-BD59-A6C34878D82A}">
                    <a16:rowId xmlns:a16="http://schemas.microsoft.com/office/drawing/2014/main" val="10000"/>
                  </a:ext>
                </a:extLst>
              </a:tr>
              <a:tr h="612000">
                <a:tc>
                  <a:txBody>
                    <a:bodyPr/>
                    <a:lstStyle/>
                    <a:p>
                      <a:pPr algn="l"/>
                      <a:r>
                        <a:rPr lang="en-GB" sz="1800" b="0" dirty="0">
                          <a:latin typeface="Nunito" pitchFamily="2" charset="0"/>
                        </a:rPr>
                        <a:t>Redundancy retirement between 55 and 65</a:t>
                      </a:r>
                    </a:p>
                  </a:txBody>
                  <a:tcPr marL="68580" marR="68580" marT="34290" marB="34290" anchor="ctr"/>
                </a:tc>
                <a:tc>
                  <a:txBody>
                    <a:bodyPr/>
                    <a:lstStyle/>
                    <a:p>
                      <a:pPr algn="ctr"/>
                      <a:r>
                        <a:rPr lang="en-GB" sz="1800" b="0" dirty="0">
                          <a:latin typeface="Nunito" pitchFamily="2" charset="0"/>
                        </a:rPr>
                        <a:t>£17,812</a:t>
                      </a:r>
                    </a:p>
                  </a:txBody>
                  <a:tcPr marL="68580" marR="68580" marT="34290" marB="34290" anchor="ctr"/>
                </a:tc>
                <a:tc>
                  <a:txBody>
                    <a:bodyPr/>
                    <a:lstStyle/>
                    <a:p>
                      <a:pPr algn="ctr"/>
                      <a:r>
                        <a:rPr lang="en-GB" sz="1800" b="0" dirty="0">
                          <a:latin typeface="Nunito" pitchFamily="2" charset="0"/>
                        </a:rPr>
                        <a:t>£14,438</a:t>
                      </a:r>
                    </a:p>
                  </a:txBody>
                  <a:tcPr marL="68580" marR="68580" marT="34290" marB="34290" anchor="ctr"/>
                </a:tc>
                <a:extLst>
                  <a:ext uri="{0D108BD9-81ED-4DB2-BD59-A6C34878D82A}">
                    <a16:rowId xmlns:a16="http://schemas.microsoft.com/office/drawing/2014/main" val="10001"/>
                  </a:ext>
                </a:extLst>
              </a:tr>
              <a:tr h="612000">
                <a:tc>
                  <a:txBody>
                    <a:bodyPr/>
                    <a:lstStyle/>
                    <a:p>
                      <a:pPr algn="l"/>
                      <a:r>
                        <a:rPr lang="en-GB" sz="1800" b="0" dirty="0">
                          <a:latin typeface="Nunito" pitchFamily="2" charset="0"/>
                        </a:rPr>
                        <a:t>Early retirement at age 58 (NPA 67)</a:t>
                      </a:r>
                    </a:p>
                  </a:txBody>
                  <a:tcPr marL="68580" marR="68580" marT="34290" marB="34290" anchor="ctr"/>
                </a:tc>
                <a:tc>
                  <a:txBody>
                    <a:bodyPr/>
                    <a:lstStyle/>
                    <a:p>
                      <a:pPr algn="ctr"/>
                      <a:r>
                        <a:rPr lang="en-GB" sz="1800" b="0" dirty="0">
                          <a:latin typeface="Nunito" pitchFamily="2" charset="0"/>
                        </a:rPr>
                        <a:t>£12,922</a:t>
                      </a:r>
                    </a:p>
                  </a:txBody>
                  <a:tcPr marL="68580" marR="68580" marT="34290" marB="34290" anchor="ctr"/>
                </a:tc>
                <a:tc>
                  <a:txBody>
                    <a:bodyPr/>
                    <a:lstStyle/>
                    <a:p>
                      <a:pPr algn="ctr"/>
                      <a:r>
                        <a:rPr lang="en-GB" sz="1800" b="0" dirty="0">
                          <a:latin typeface="Nunito" pitchFamily="2" charset="0"/>
                        </a:rPr>
                        <a:t>£13,874</a:t>
                      </a:r>
                    </a:p>
                  </a:txBody>
                  <a:tcPr marL="68580" marR="68580" marT="34290" marB="34290" anchor="ctr"/>
                </a:tc>
                <a:extLst>
                  <a:ext uri="{0D108BD9-81ED-4DB2-BD59-A6C34878D82A}">
                    <a16:rowId xmlns:a16="http://schemas.microsoft.com/office/drawing/2014/main" val="2912492448"/>
                  </a:ext>
                </a:extLst>
              </a:tr>
              <a:tr h="612000">
                <a:tc>
                  <a:txBody>
                    <a:bodyPr/>
                    <a:lstStyle/>
                    <a:p>
                      <a:pPr algn="l"/>
                      <a:r>
                        <a:rPr lang="en-GB" sz="1800" b="0" dirty="0">
                          <a:latin typeface="Nunito" pitchFamily="2" charset="0"/>
                        </a:rPr>
                        <a:t>Early retirement at age 63 (NPA 66)</a:t>
                      </a:r>
                    </a:p>
                  </a:txBody>
                  <a:tcPr marL="68580" marR="68580" marT="34290" marB="34290" anchor="ctr"/>
                </a:tc>
                <a:tc>
                  <a:txBody>
                    <a:bodyPr/>
                    <a:lstStyle/>
                    <a:p>
                      <a:pPr algn="ctr"/>
                      <a:r>
                        <a:rPr lang="en-GB" sz="1800" b="0" dirty="0">
                          <a:latin typeface="Nunito" pitchFamily="2" charset="0"/>
                        </a:rPr>
                        <a:t>£16,063</a:t>
                      </a:r>
                    </a:p>
                  </a:txBody>
                  <a:tcPr marL="68580" marR="68580" marT="34290" marB="34290" anchor="ctr"/>
                </a:tc>
                <a:tc>
                  <a:txBody>
                    <a:bodyPr/>
                    <a:lstStyle/>
                    <a:p>
                      <a:pPr algn="ctr"/>
                      <a:r>
                        <a:rPr lang="en-GB" sz="1800" b="0" dirty="0">
                          <a:latin typeface="Nunito" pitchFamily="2" charset="0"/>
                        </a:rPr>
                        <a:t>£14,438</a:t>
                      </a:r>
                    </a:p>
                  </a:txBody>
                  <a:tcPr marL="68580" marR="68580" marT="34290" marB="34290" anchor="ctr"/>
                </a:tc>
                <a:extLst>
                  <a:ext uri="{0D108BD9-81ED-4DB2-BD59-A6C34878D82A}">
                    <a16:rowId xmlns:a16="http://schemas.microsoft.com/office/drawing/2014/main" val="10003"/>
                  </a:ext>
                </a:extLst>
              </a:tr>
              <a:tr h="79377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latin typeface="Nunito" pitchFamily="2" charset="0"/>
                        </a:rPr>
                        <a:t>Retirement at Normal Pension Age  </a:t>
                      </a:r>
                      <a:br>
                        <a:rPr lang="en-GB" sz="1800" b="0" dirty="0">
                          <a:latin typeface="Nunito" pitchFamily="2" charset="0"/>
                        </a:rPr>
                      </a:br>
                      <a:r>
                        <a:rPr lang="en-GB" sz="1800" b="0" dirty="0">
                          <a:latin typeface="Nunito" pitchFamily="2" charset="0"/>
                        </a:rPr>
                        <a:t>(66 and 3 months)</a:t>
                      </a:r>
                    </a:p>
                  </a:txBody>
                  <a:tcPr marL="68580" marR="68580" marT="34290" marB="34290" anchor="ctr"/>
                </a:tc>
                <a:tc>
                  <a:txBody>
                    <a:bodyPr/>
                    <a:lstStyle/>
                    <a:p>
                      <a:pPr algn="ctr"/>
                      <a:r>
                        <a:rPr lang="en-GB" sz="1800" b="0" dirty="0">
                          <a:latin typeface="Nunito" pitchFamily="2" charset="0"/>
                        </a:rPr>
                        <a:t>£18,208</a:t>
                      </a:r>
                    </a:p>
                  </a:txBody>
                  <a:tcPr marL="68580" marR="68580" marT="34290" marB="34290" anchor="ctr"/>
                </a:tc>
                <a:tc>
                  <a:txBody>
                    <a:bodyPr/>
                    <a:lstStyle/>
                    <a:p>
                      <a:pPr algn="ctr"/>
                      <a:r>
                        <a:rPr lang="en-GB" sz="1800" b="0" dirty="0">
                          <a:latin typeface="Nunito" pitchFamily="2" charset="0"/>
                        </a:rPr>
                        <a:t>£14,444</a:t>
                      </a:r>
                    </a:p>
                  </a:txBody>
                  <a:tcPr marL="68580" marR="68580" marT="34290" marB="34290" anchor="ctr"/>
                </a:tc>
                <a:extLst>
                  <a:ext uri="{0D108BD9-81ED-4DB2-BD59-A6C34878D82A}">
                    <a16:rowId xmlns:a16="http://schemas.microsoft.com/office/drawing/2014/main" val="10004"/>
                  </a:ext>
                </a:extLst>
              </a:tr>
              <a:tr h="61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latin typeface="Nunito" pitchFamily="2" charset="0"/>
                        </a:rPr>
                        <a:t>Late retirement at age 70 (NPA 66)</a:t>
                      </a:r>
                    </a:p>
                  </a:txBody>
                  <a:tcPr marL="68580" marR="68580" marT="34290" marB="34290" anchor="ctr"/>
                </a:tc>
                <a:tc>
                  <a:txBody>
                    <a:bodyPr/>
                    <a:lstStyle/>
                    <a:p>
                      <a:pPr algn="ctr"/>
                      <a:r>
                        <a:rPr lang="en-GB" sz="1800" b="0" dirty="0">
                          <a:latin typeface="Nunito" pitchFamily="2" charset="0"/>
                        </a:rPr>
                        <a:t>£21,404</a:t>
                      </a:r>
                    </a:p>
                  </a:txBody>
                  <a:tcPr marL="68580" marR="68580" marT="34290" marB="34290" anchor="ctr"/>
                </a:tc>
                <a:tc>
                  <a:txBody>
                    <a:bodyPr/>
                    <a:lstStyle/>
                    <a:p>
                      <a:pPr algn="ctr"/>
                      <a:r>
                        <a:rPr lang="en-GB" sz="1800" b="0" dirty="0">
                          <a:latin typeface="Nunito" pitchFamily="2" charset="0"/>
                        </a:rPr>
                        <a:t>£14,545</a:t>
                      </a:r>
                    </a:p>
                  </a:txBody>
                  <a:tcPr marL="68580" marR="68580" marT="34290" marB="34290" anchor="ctr"/>
                </a:tc>
                <a:extLst>
                  <a:ext uri="{0D108BD9-81ED-4DB2-BD59-A6C34878D82A}">
                    <a16:rowId xmlns:a16="http://schemas.microsoft.com/office/drawing/2014/main" val="3536257439"/>
                  </a:ext>
                </a:extLst>
              </a:tr>
            </a:tbl>
          </a:graphicData>
        </a:graphic>
      </p:graphicFrame>
    </p:spTree>
    <p:extLst>
      <p:ext uri="{BB962C8B-B14F-4D97-AF65-F5344CB8AC3E}">
        <p14:creationId xmlns:p14="http://schemas.microsoft.com/office/powerpoint/2010/main" val="42855697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0E1E0-49C9-8A79-E3AE-C1E2ACB57C44}"/>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689B2D88-1D81-16A1-8D8D-EF14299686D0}"/>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4F8C77BA-F6ED-BB5E-237E-F08B03934960}"/>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E6B4495E-2DFB-350E-E128-E5AABA38F0B3}"/>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Lump sum</a:t>
            </a:r>
            <a:endParaRPr lang="en-GB" sz="3200" b="1" dirty="0">
              <a:solidFill>
                <a:srgbClr val="044D85"/>
              </a:solidFill>
              <a:latin typeface="Franklin Gothic Medium" panose="020B0603020102020204" pitchFamily="34" charset="0"/>
            </a:endParaRPr>
          </a:p>
        </p:txBody>
      </p:sp>
      <p:sp>
        <p:nvSpPr>
          <p:cNvPr id="4" name="Content Placeholder 4">
            <a:extLst>
              <a:ext uri="{FF2B5EF4-FFF2-40B4-BE49-F238E27FC236}">
                <a16:creationId xmlns:a16="http://schemas.microsoft.com/office/drawing/2014/main" id="{F109174D-0026-4ADF-636D-29C1BE39D95E}"/>
              </a:ext>
            </a:extLst>
          </p:cNvPr>
          <p:cNvSpPr txBox="1">
            <a:spLocks/>
          </p:cNvSpPr>
          <p:nvPr/>
        </p:nvSpPr>
        <p:spPr>
          <a:xfrm>
            <a:off x="435296" y="1657039"/>
            <a:ext cx="5379635" cy="418770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GB" altLang="en-US" dirty="0">
                <a:latin typeface="Nunito" pitchFamily="2" charset="0"/>
              </a:rPr>
              <a:t>Swapping pension for lump sum</a:t>
            </a:r>
          </a:p>
          <a:p>
            <a:pPr marL="342900" indent="-342900" algn="l">
              <a:buFont typeface="Arial" panose="020B0604020202020204" pitchFamily="34" charset="0"/>
              <a:buChar char="•"/>
            </a:pPr>
            <a:r>
              <a:rPr lang="en-GB" altLang="en-US" dirty="0">
                <a:latin typeface="Nunito" pitchFamily="2" charset="0"/>
              </a:rPr>
              <a:t>£1 pension given up = £12 lump sum</a:t>
            </a:r>
          </a:p>
          <a:p>
            <a:pPr marL="342900" indent="-342900" algn="l">
              <a:buFont typeface="Arial" panose="020B0604020202020204" pitchFamily="34" charset="0"/>
              <a:buChar char="•"/>
            </a:pPr>
            <a:r>
              <a:rPr lang="en-GB" altLang="en-US" dirty="0">
                <a:latin typeface="Nunito" pitchFamily="2" charset="0"/>
              </a:rPr>
              <a:t>Maximum lump sum set by HMRC</a:t>
            </a:r>
          </a:p>
          <a:p>
            <a:pPr marL="800100" lvl="1" indent="-342900" algn="l">
              <a:buFont typeface="Arial" panose="020B0604020202020204" pitchFamily="34" charset="0"/>
              <a:buChar char="•"/>
            </a:pPr>
            <a:r>
              <a:rPr lang="en-GB" altLang="en-US" sz="2400" dirty="0">
                <a:latin typeface="Nunito" pitchFamily="2" charset="0"/>
              </a:rPr>
              <a:t>25% of capital value of accrued rights</a:t>
            </a:r>
          </a:p>
          <a:p>
            <a:pPr marL="342900" indent="-342900" algn="l">
              <a:buFont typeface="Arial" panose="020B0604020202020204" pitchFamily="34" charset="0"/>
              <a:buChar char="•"/>
            </a:pPr>
            <a:r>
              <a:rPr lang="en-GB" altLang="en-US" dirty="0">
                <a:latin typeface="Nunito" pitchFamily="2" charset="0"/>
              </a:rPr>
              <a:t>No effect on spouse’s pension</a:t>
            </a:r>
          </a:p>
          <a:p>
            <a:pPr marL="342900" indent="-342900" algn="l">
              <a:buFont typeface="Arial" panose="020B0604020202020204" pitchFamily="34" charset="0"/>
              <a:buChar char="•"/>
            </a:pPr>
            <a:r>
              <a:rPr lang="en-GB" altLang="en-US" dirty="0">
                <a:latin typeface="Nunito" pitchFamily="2" charset="0"/>
              </a:rPr>
              <a:t>You have to make a lump sum choice when you take your LGPS pension</a:t>
            </a:r>
          </a:p>
          <a:p>
            <a:pPr marL="342900" indent="-342900" algn="l">
              <a:buFont typeface="Arial" panose="020B0604020202020204" pitchFamily="34" charset="0"/>
              <a:buChar char="•"/>
            </a:pPr>
            <a:endParaRPr lang="en-GB" dirty="0"/>
          </a:p>
        </p:txBody>
      </p:sp>
      <p:pic>
        <p:nvPicPr>
          <p:cNvPr id="10" name="Picture 9" descr="A blue and orange pie chart with white text&#10;&#10;AI-generated content may be incorrect.">
            <a:extLst>
              <a:ext uri="{FF2B5EF4-FFF2-40B4-BE49-F238E27FC236}">
                <a16:creationId xmlns:a16="http://schemas.microsoft.com/office/drawing/2014/main" id="{D61DE712-AD31-8CBA-4017-3AD32F9435C2}"/>
              </a:ext>
            </a:extLst>
          </p:cNvPr>
          <p:cNvPicPr>
            <a:picLocks noChangeAspect="1"/>
          </p:cNvPicPr>
          <p:nvPr/>
        </p:nvPicPr>
        <p:blipFill>
          <a:blip r:embed="rId3"/>
          <a:stretch>
            <a:fillRect/>
          </a:stretch>
        </p:blipFill>
        <p:spPr>
          <a:xfrm>
            <a:off x="5738642" y="1657039"/>
            <a:ext cx="2717537" cy="2847584"/>
          </a:xfrm>
          <a:prstGeom prst="rect">
            <a:avLst/>
          </a:prstGeom>
        </p:spPr>
      </p:pic>
    </p:spTree>
    <p:extLst>
      <p:ext uri="{BB962C8B-B14F-4D97-AF65-F5344CB8AC3E}">
        <p14:creationId xmlns:p14="http://schemas.microsoft.com/office/powerpoint/2010/main" val="15505114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B08B2-2291-C5EE-00F4-1CB712C80070}"/>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239D3D17-CFB8-853F-051B-F748242B67FF}"/>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D287B723-940F-0872-28E5-07DEFB5D8424}"/>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57B25896-777B-9F40-8E2F-A3AA190A8E62}"/>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Taking a lump sum</a:t>
            </a:r>
            <a:endParaRPr lang="en-GB" sz="3200" b="1" dirty="0">
              <a:solidFill>
                <a:srgbClr val="044D85"/>
              </a:solidFill>
              <a:latin typeface="Franklin Gothic Medium" panose="020B0603020102020204" pitchFamily="34" charset="0"/>
            </a:endParaRPr>
          </a:p>
        </p:txBody>
      </p:sp>
      <p:sp>
        <p:nvSpPr>
          <p:cNvPr id="4" name="TextBox 3">
            <a:extLst>
              <a:ext uri="{FF2B5EF4-FFF2-40B4-BE49-F238E27FC236}">
                <a16:creationId xmlns:a16="http://schemas.microsoft.com/office/drawing/2014/main" id="{5B184422-601C-22F9-10A7-525F564A2A47}"/>
              </a:ext>
            </a:extLst>
          </p:cNvPr>
          <p:cNvSpPr txBox="1">
            <a:spLocks noChangeArrowheads="1"/>
          </p:cNvSpPr>
          <p:nvPr/>
        </p:nvSpPr>
        <p:spPr bwMode="auto">
          <a:xfrm>
            <a:off x="2766060" y="1435860"/>
            <a:ext cx="2974117" cy="369332"/>
          </a:xfrm>
          <a:prstGeom prst="rect">
            <a:avLst/>
          </a:prstGeom>
          <a:noFill/>
          <a:ln>
            <a:noFill/>
          </a:ln>
        </p:spPr>
        <p:txBody>
          <a:bodyPr wrap="squar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defRPr/>
            </a:pPr>
            <a:r>
              <a:rPr lang="en-GB" altLang="en-US" sz="2400" b="1" dirty="0">
                <a:solidFill>
                  <a:schemeClr val="accent6"/>
                </a:solidFill>
                <a:latin typeface="Nunito" pitchFamily="2" charset="0"/>
                <a:ea typeface="MS PGothic" panose="020B0600070205080204" pitchFamily="34" charset="-128"/>
              </a:rPr>
              <a:t>Standard benefits</a:t>
            </a:r>
          </a:p>
        </p:txBody>
      </p:sp>
      <p:sp>
        <p:nvSpPr>
          <p:cNvPr id="5" name="TextBox 4">
            <a:extLst>
              <a:ext uri="{FF2B5EF4-FFF2-40B4-BE49-F238E27FC236}">
                <a16:creationId xmlns:a16="http://schemas.microsoft.com/office/drawing/2014/main" id="{3C7A0464-02FF-E111-D6ED-7AA9F636CD9D}"/>
              </a:ext>
            </a:extLst>
          </p:cNvPr>
          <p:cNvSpPr txBox="1"/>
          <p:nvPr/>
        </p:nvSpPr>
        <p:spPr>
          <a:xfrm>
            <a:off x="377188" y="2024416"/>
            <a:ext cx="2157667" cy="400110"/>
          </a:xfrm>
          <a:prstGeom prst="rect">
            <a:avLst/>
          </a:prstGeom>
          <a:noFill/>
        </p:spPr>
        <p:txBody>
          <a:bodyPr wrap="square" rtlCol="0">
            <a:spAutoFit/>
          </a:bodyPr>
          <a:lstStyle/>
          <a:p>
            <a:r>
              <a:rPr lang="en-US" sz="2000" b="1" dirty="0">
                <a:solidFill>
                  <a:srgbClr val="007088"/>
                </a:solidFill>
                <a:latin typeface="Nunito" pitchFamily="2" charset="0"/>
              </a:rPr>
              <a:t>Yearly pension</a:t>
            </a:r>
          </a:p>
        </p:txBody>
      </p:sp>
      <p:sp>
        <p:nvSpPr>
          <p:cNvPr id="6" name="Rectangle 5">
            <a:extLst>
              <a:ext uri="{FF2B5EF4-FFF2-40B4-BE49-F238E27FC236}">
                <a16:creationId xmlns:a16="http://schemas.microsoft.com/office/drawing/2014/main" id="{5B74C618-BCC8-F3AD-7BD7-5BB7D379FAE8}"/>
              </a:ext>
            </a:extLst>
          </p:cNvPr>
          <p:cNvSpPr/>
          <p:nvPr/>
        </p:nvSpPr>
        <p:spPr>
          <a:xfrm>
            <a:off x="468313" y="2476655"/>
            <a:ext cx="2990230" cy="648072"/>
          </a:xfrm>
          <a:prstGeom prst="rect">
            <a:avLst/>
          </a:prstGeom>
          <a:solidFill>
            <a:srgbClr val="0070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Nunito" pitchFamily="2" charset="0"/>
              </a:rPr>
              <a:t>£17,812</a:t>
            </a:r>
          </a:p>
        </p:txBody>
      </p:sp>
      <p:sp>
        <p:nvSpPr>
          <p:cNvPr id="7" name="TextBox 6">
            <a:extLst>
              <a:ext uri="{FF2B5EF4-FFF2-40B4-BE49-F238E27FC236}">
                <a16:creationId xmlns:a16="http://schemas.microsoft.com/office/drawing/2014/main" id="{F01E38CC-6E4F-F9DD-C444-EA7D0C2E7C3E}"/>
              </a:ext>
            </a:extLst>
          </p:cNvPr>
          <p:cNvSpPr txBox="1"/>
          <p:nvPr/>
        </p:nvSpPr>
        <p:spPr>
          <a:xfrm>
            <a:off x="384683" y="3796190"/>
            <a:ext cx="2689729" cy="400110"/>
          </a:xfrm>
          <a:prstGeom prst="rect">
            <a:avLst/>
          </a:prstGeom>
          <a:noFill/>
        </p:spPr>
        <p:txBody>
          <a:bodyPr wrap="square" rtlCol="0">
            <a:spAutoFit/>
          </a:bodyPr>
          <a:lstStyle/>
          <a:p>
            <a:r>
              <a:rPr lang="en-US" sz="2000" b="1" dirty="0">
                <a:solidFill>
                  <a:schemeClr val="accent6"/>
                </a:solidFill>
                <a:latin typeface="Nunito" pitchFamily="2" charset="0"/>
              </a:rPr>
              <a:t>Tax-free lump sum</a:t>
            </a:r>
          </a:p>
        </p:txBody>
      </p:sp>
      <p:sp>
        <p:nvSpPr>
          <p:cNvPr id="9" name="Rectangle 8">
            <a:extLst>
              <a:ext uri="{FF2B5EF4-FFF2-40B4-BE49-F238E27FC236}">
                <a16:creationId xmlns:a16="http://schemas.microsoft.com/office/drawing/2014/main" id="{D2147FDD-E54A-D5DA-A962-437F6E59FFB7}"/>
              </a:ext>
            </a:extLst>
          </p:cNvPr>
          <p:cNvSpPr/>
          <p:nvPr/>
        </p:nvSpPr>
        <p:spPr>
          <a:xfrm>
            <a:off x="468313" y="4200041"/>
            <a:ext cx="2297747" cy="64807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Nunito" pitchFamily="2" charset="0"/>
              </a:rPr>
              <a:t>£14,438</a:t>
            </a:r>
          </a:p>
        </p:txBody>
      </p:sp>
      <p:grpSp>
        <p:nvGrpSpPr>
          <p:cNvPr id="10" name="Group 9">
            <a:extLst>
              <a:ext uri="{FF2B5EF4-FFF2-40B4-BE49-F238E27FC236}">
                <a16:creationId xmlns:a16="http://schemas.microsoft.com/office/drawing/2014/main" id="{849A9F0B-F277-DA6D-EB2B-73B409FC6204}"/>
              </a:ext>
            </a:extLst>
          </p:cNvPr>
          <p:cNvGrpSpPr/>
          <p:nvPr/>
        </p:nvGrpSpPr>
        <p:grpSpPr>
          <a:xfrm>
            <a:off x="4000129" y="2054997"/>
            <a:ext cx="4830418" cy="1753615"/>
            <a:chOff x="4936688" y="2825644"/>
            <a:chExt cx="3413072" cy="1206706"/>
          </a:xfrm>
        </p:grpSpPr>
        <p:sp>
          <p:nvSpPr>
            <p:cNvPr id="11" name="TextBox 10">
              <a:extLst>
                <a:ext uri="{FF2B5EF4-FFF2-40B4-BE49-F238E27FC236}">
                  <a16:creationId xmlns:a16="http://schemas.microsoft.com/office/drawing/2014/main" id="{7CE3F70C-8F5C-0824-C90A-C6D1B44B07A1}"/>
                </a:ext>
              </a:extLst>
            </p:cNvPr>
            <p:cNvSpPr txBox="1"/>
            <p:nvPr/>
          </p:nvSpPr>
          <p:spPr>
            <a:xfrm>
              <a:off x="5540040" y="2825644"/>
              <a:ext cx="2809720" cy="1201466"/>
            </a:xfrm>
            <a:prstGeom prst="roundRect">
              <a:avLst>
                <a:gd name="adj" fmla="val 7080"/>
              </a:avLst>
            </a:prstGeom>
            <a:solidFill>
              <a:srgbClr val="007088"/>
            </a:solidFill>
          </p:spPr>
          <p:txBody>
            <a:bodyPr wrap="square" lIns="827999" rIns="216000" rtlCol="0" anchor="ctr">
              <a:noAutofit/>
            </a:bodyPr>
            <a:lstStyle/>
            <a:p>
              <a:pPr algn="ctr">
                <a:lnSpc>
                  <a:spcPts val="2160"/>
                </a:lnSpc>
              </a:pPr>
              <a:r>
                <a:rPr lang="en-US" sz="2000" b="1" dirty="0">
                  <a:solidFill>
                    <a:schemeClr val="bg1"/>
                  </a:solidFill>
                  <a:latin typeface="Nunito" pitchFamily="2" charset="0"/>
                </a:rPr>
                <a:t>of capital value can be taken as tax-free cash</a:t>
              </a:r>
            </a:p>
          </p:txBody>
        </p:sp>
        <p:pic>
          <p:nvPicPr>
            <p:cNvPr id="12" name="Picture 11">
              <a:extLst>
                <a:ext uri="{FF2B5EF4-FFF2-40B4-BE49-F238E27FC236}">
                  <a16:creationId xmlns:a16="http://schemas.microsoft.com/office/drawing/2014/main" id="{74D45ECF-D896-8E4B-EE06-113770C08E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36688" y="2825644"/>
              <a:ext cx="1206705" cy="1206706"/>
            </a:xfrm>
            <a:prstGeom prst="rect">
              <a:avLst/>
            </a:prstGeom>
          </p:spPr>
        </p:pic>
      </p:grpSp>
    </p:spTree>
    <p:extLst>
      <p:ext uri="{BB962C8B-B14F-4D97-AF65-F5344CB8AC3E}">
        <p14:creationId xmlns:p14="http://schemas.microsoft.com/office/powerpoint/2010/main" val="28491798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4F3A3-AA20-9358-653E-077FF9FFCD5E}"/>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6F877B1B-3B1A-01FF-D1F5-57C0366C14E2}"/>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8C076B0A-0AE8-BDDB-A6C5-55ACF5E13747}"/>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DF2C470C-A0F8-8E34-D4AB-A9EBB7BEA58E}"/>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Taking a lump sum</a:t>
            </a:r>
            <a:endParaRPr lang="en-GB" sz="3200" b="1" dirty="0">
              <a:solidFill>
                <a:srgbClr val="044D85"/>
              </a:solidFill>
              <a:latin typeface="Franklin Gothic Medium" panose="020B0603020102020204" pitchFamily="34" charset="0"/>
            </a:endParaRPr>
          </a:p>
        </p:txBody>
      </p:sp>
      <p:sp>
        <p:nvSpPr>
          <p:cNvPr id="4" name="TextBox 3">
            <a:extLst>
              <a:ext uri="{FF2B5EF4-FFF2-40B4-BE49-F238E27FC236}">
                <a16:creationId xmlns:a16="http://schemas.microsoft.com/office/drawing/2014/main" id="{B41D39C3-0613-8FC1-963E-B0E0B843D450}"/>
              </a:ext>
            </a:extLst>
          </p:cNvPr>
          <p:cNvSpPr txBox="1">
            <a:spLocks noChangeArrowheads="1"/>
          </p:cNvSpPr>
          <p:nvPr/>
        </p:nvSpPr>
        <p:spPr bwMode="auto">
          <a:xfrm>
            <a:off x="2766060" y="1435860"/>
            <a:ext cx="2974117" cy="369332"/>
          </a:xfrm>
          <a:prstGeom prst="rect">
            <a:avLst/>
          </a:prstGeom>
          <a:noFill/>
          <a:ln>
            <a:noFill/>
          </a:ln>
        </p:spPr>
        <p:txBody>
          <a:bodyPr wrap="squar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defRPr/>
            </a:pPr>
            <a:r>
              <a:rPr lang="en-GB" altLang="en-US" sz="2400" b="1" dirty="0">
                <a:solidFill>
                  <a:schemeClr val="accent6"/>
                </a:solidFill>
                <a:latin typeface="Nunito" pitchFamily="2" charset="0"/>
                <a:ea typeface="MS PGothic" panose="020B0600070205080204" pitchFamily="34" charset="-128"/>
              </a:rPr>
              <a:t>Maximum lump sum</a:t>
            </a:r>
          </a:p>
        </p:txBody>
      </p:sp>
      <p:sp>
        <p:nvSpPr>
          <p:cNvPr id="5" name="TextBox 4">
            <a:extLst>
              <a:ext uri="{FF2B5EF4-FFF2-40B4-BE49-F238E27FC236}">
                <a16:creationId xmlns:a16="http://schemas.microsoft.com/office/drawing/2014/main" id="{5CDCA982-D3A7-452A-98F5-EB182703CA50}"/>
              </a:ext>
            </a:extLst>
          </p:cNvPr>
          <p:cNvSpPr txBox="1"/>
          <p:nvPr/>
        </p:nvSpPr>
        <p:spPr>
          <a:xfrm>
            <a:off x="377188" y="2024416"/>
            <a:ext cx="3505001" cy="1631216"/>
          </a:xfrm>
          <a:prstGeom prst="rect">
            <a:avLst/>
          </a:prstGeom>
          <a:noFill/>
        </p:spPr>
        <p:txBody>
          <a:bodyPr wrap="square" rtlCol="0">
            <a:spAutoFit/>
          </a:bodyPr>
          <a:lstStyle/>
          <a:p>
            <a:r>
              <a:rPr lang="en-US" sz="2000" b="1" dirty="0">
                <a:solidFill>
                  <a:srgbClr val="007088"/>
                </a:solidFill>
                <a:latin typeface="Nunito" pitchFamily="2" charset="0"/>
              </a:rPr>
              <a:t>Yearly pension</a:t>
            </a:r>
          </a:p>
          <a:p>
            <a:endParaRPr lang="en-US" sz="2000" b="1" dirty="0">
              <a:solidFill>
                <a:srgbClr val="007088"/>
              </a:solidFill>
              <a:latin typeface="Nunito" pitchFamily="2" charset="0"/>
            </a:endParaRPr>
          </a:p>
          <a:p>
            <a:endParaRPr lang="en-US" sz="2000" b="1" dirty="0">
              <a:solidFill>
                <a:srgbClr val="007088"/>
              </a:solidFill>
              <a:latin typeface="Nunito" pitchFamily="2" charset="0"/>
            </a:endParaRPr>
          </a:p>
          <a:p>
            <a:endParaRPr lang="en-US" sz="2000" b="1" dirty="0">
              <a:solidFill>
                <a:srgbClr val="007088"/>
              </a:solidFill>
              <a:latin typeface="Nunito" pitchFamily="2" charset="0"/>
            </a:endParaRPr>
          </a:p>
          <a:p>
            <a:r>
              <a:rPr lang="en-US" sz="2000" b="1" dirty="0">
                <a:solidFill>
                  <a:srgbClr val="007088"/>
                </a:solidFill>
                <a:latin typeface="Nunito" pitchFamily="2" charset="0"/>
              </a:rPr>
              <a:t>Reduced by £5,588 a year</a:t>
            </a:r>
          </a:p>
        </p:txBody>
      </p:sp>
      <p:sp>
        <p:nvSpPr>
          <p:cNvPr id="6" name="Rectangle 5">
            <a:extLst>
              <a:ext uri="{FF2B5EF4-FFF2-40B4-BE49-F238E27FC236}">
                <a16:creationId xmlns:a16="http://schemas.microsoft.com/office/drawing/2014/main" id="{E0C7FD8F-6913-CD40-3917-E5E7C4CF703E}"/>
              </a:ext>
            </a:extLst>
          </p:cNvPr>
          <p:cNvSpPr/>
          <p:nvPr/>
        </p:nvSpPr>
        <p:spPr>
          <a:xfrm>
            <a:off x="468313" y="2476655"/>
            <a:ext cx="1938003" cy="648072"/>
          </a:xfrm>
          <a:prstGeom prst="rect">
            <a:avLst/>
          </a:prstGeom>
          <a:solidFill>
            <a:srgbClr val="0070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Nunito" pitchFamily="2" charset="0"/>
              </a:rPr>
              <a:t>£12,224</a:t>
            </a:r>
          </a:p>
        </p:txBody>
      </p:sp>
      <p:sp>
        <p:nvSpPr>
          <p:cNvPr id="7" name="TextBox 6">
            <a:extLst>
              <a:ext uri="{FF2B5EF4-FFF2-40B4-BE49-F238E27FC236}">
                <a16:creationId xmlns:a16="http://schemas.microsoft.com/office/drawing/2014/main" id="{26F7AA41-880C-7582-E4CA-54A98F367602}"/>
              </a:ext>
            </a:extLst>
          </p:cNvPr>
          <p:cNvSpPr txBox="1"/>
          <p:nvPr/>
        </p:nvSpPr>
        <p:spPr>
          <a:xfrm>
            <a:off x="384683" y="3796190"/>
            <a:ext cx="3615446" cy="1631216"/>
          </a:xfrm>
          <a:prstGeom prst="rect">
            <a:avLst/>
          </a:prstGeom>
          <a:noFill/>
        </p:spPr>
        <p:txBody>
          <a:bodyPr wrap="square" rtlCol="0">
            <a:spAutoFit/>
          </a:bodyPr>
          <a:lstStyle/>
          <a:p>
            <a:r>
              <a:rPr lang="en-US" sz="2000" b="1" dirty="0">
                <a:solidFill>
                  <a:schemeClr val="accent6"/>
                </a:solidFill>
                <a:latin typeface="Nunito" pitchFamily="2" charset="0"/>
              </a:rPr>
              <a:t>Tax-free lump sum</a:t>
            </a:r>
          </a:p>
          <a:p>
            <a:endParaRPr lang="en-US" sz="2000" b="1" dirty="0">
              <a:solidFill>
                <a:schemeClr val="accent6"/>
              </a:solidFill>
              <a:latin typeface="Nunito" pitchFamily="2" charset="0"/>
            </a:endParaRPr>
          </a:p>
          <a:p>
            <a:endParaRPr lang="en-US" sz="2000" b="1" dirty="0">
              <a:solidFill>
                <a:schemeClr val="accent6"/>
              </a:solidFill>
              <a:latin typeface="Nunito" pitchFamily="2" charset="0"/>
            </a:endParaRPr>
          </a:p>
          <a:p>
            <a:endParaRPr lang="en-US" sz="2000" b="1" dirty="0">
              <a:solidFill>
                <a:schemeClr val="accent6"/>
              </a:solidFill>
              <a:latin typeface="Nunito" pitchFamily="2" charset="0"/>
            </a:endParaRPr>
          </a:p>
          <a:p>
            <a:r>
              <a:rPr lang="en-US" sz="2000" b="1" dirty="0">
                <a:solidFill>
                  <a:schemeClr val="accent6"/>
                </a:solidFill>
                <a:latin typeface="Nunito" pitchFamily="2" charset="0"/>
              </a:rPr>
              <a:t>Increased by £67,056</a:t>
            </a:r>
          </a:p>
        </p:txBody>
      </p:sp>
      <p:sp>
        <p:nvSpPr>
          <p:cNvPr id="9" name="Rectangle 8">
            <a:extLst>
              <a:ext uri="{FF2B5EF4-FFF2-40B4-BE49-F238E27FC236}">
                <a16:creationId xmlns:a16="http://schemas.microsoft.com/office/drawing/2014/main" id="{801F0B47-4182-A60C-F58D-B4DAFAA9B03D}"/>
              </a:ext>
            </a:extLst>
          </p:cNvPr>
          <p:cNvSpPr/>
          <p:nvPr/>
        </p:nvSpPr>
        <p:spPr>
          <a:xfrm>
            <a:off x="468313" y="4200041"/>
            <a:ext cx="8362234" cy="64807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Nunito" pitchFamily="2" charset="0"/>
              </a:rPr>
              <a:t>£81,494</a:t>
            </a:r>
          </a:p>
        </p:txBody>
      </p:sp>
      <p:grpSp>
        <p:nvGrpSpPr>
          <p:cNvPr id="10" name="Group 9">
            <a:extLst>
              <a:ext uri="{FF2B5EF4-FFF2-40B4-BE49-F238E27FC236}">
                <a16:creationId xmlns:a16="http://schemas.microsoft.com/office/drawing/2014/main" id="{ED3DA57D-3773-159B-614B-8C4CAF3E6579}"/>
              </a:ext>
            </a:extLst>
          </p:cNvPr>
          <p:cNvGrpSpPr/>
          <p:nvPr/>
        </p:nvGrpSpPr>
        <p:grpSpPr>
          <a:xfrm>
            <a:off x="4000129" y="2054997"/>
            <a:ext cx="4830418" cy="1753615"/>
            <a:chOff x="4936688" y="2825644"/>
            <a:chExt cx="3413072" cy="1206706"/>
          </a:xfrm>
        </p:grpSpPr>
        <p:sp>
          <p:nvSpPr>
            <p:cNvPr id="11" name="TextBox 10">
              <a:extLst>
                <a:ext uri="{FF2B5EF4-FFF2-40B4-BE49-F238E27FC236}">
                  <a16:creationId xmlns:a16="http://schemas.microsoft.com/office/drawing/2014/main" id="{3E432A9B-4BDF-36A6-EC66-E00C067DA82B}"/>
                </a:ext>
              </a:extLst>
            </p:cNvPr>
            <p:cNvSpPr txBox="1"/>
            <p:nvPr/>
          </p:nvSpPr>
          <p:spPr>
            <a:xfrm>
              <a:off x="5540040" y="2825644"/>
              <a:ext cx="2809720" cy="1206420"/>
            </a:xfrm>
            <a:prstGeom prst="roundRect">
              <a:avLst>
                <a:gd name="adj" fmla="val 7080"/>
              </a:avLst>
            </a:prstGeom>
            <a:solidFill>
              <a:srgbClr val="007088"/>
            </a:solidFill>
          </p:spPr>
          <p:txBody>
            <a:bodyPr wrap="square" lIns="827999" rIns="216000" rtlCol="0" anchor="ctr">
              <a:noAutofit/>
            </a:bodyPr>
            <a:lstStyle/>
            <a:p>
              <a:pPr algn="ctr">
                <a:lnSpc>
                  <a:spcPts val="2160"/>
                </a:lnSpc>
              </a:pPr>
              <a:r>
                <a:rPr lang="en-US" sz="2000" b="1" dirty="0">
                  <a:solidFill>
                    <a:schemeClr val="bg1"/>
                  </a:solidFill>
                  <a:latin typeface="Nunito" pitchFamily="2" charset="0"/>
                </a:rPr>
                <a:t>of capital value can be taken as tax-free cash</a:t>
              </a:r>
            </a:p>
          </p:txBody>
        </p:sp>
        <p:pic>
          <p:nvPicPr>
            <p:cNvPr id="12" name="Picture 11">
              <a:extLst>
                <a:ext uri="{FF2B5EF4-FFF2-40B4-BE49-F238E27FC236}">
                  <a16:creationId xmlns:a16="http://schemas.microsoft.com/office/drawing/2014/main" id="{D3342C79-B88E-1089-D40C-8A2D8A07A31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36688" y="2825644"/>
              <a:ext cx="1206705" cy="1206706"/>
            </a:xfrm>
            <a:prstGeom prst="rect">
              <a:avLst/>
            </a:prstGeom>
          </p:spPr>
        </p:pic>
      </p:grpSp>
    </p:spTree>
    <p:extLst>
      <p:ext uri="{BB962C8B-B14F-4D97-AF65-F5344CB8AC3E}">
        <p14:creationId xmlns:p14="http://schemas.microsoft.com/office/powerpoint/2010/main" val="26799257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187E5A1D-1193-CD4F-9F3C-02FC6F75DBB6}"/>
              </a:ext>
            </a:extLst>
          </p:cNvPr>
          <p:cNvSpPr/>
          <p:nvPr/>
        </p:nvSpPr>
        <p:spPr>
          <a:xfrm>
            <a:off x="7893263" y="4423612"/>
            <a:ext cx="934478" cy="934478"/>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518ABEB-9D72-B54C-B352-76218D9990D7}"/>
              </a:ext>
            </a:extLst>
          </p:cNvPr>
          <p:cNvSpPr/>
          <p:nvPr/>
        </p:nvSpPr>
        <p:spPr>
          <a:xfrm>
            <a:off x="7893263" y="2484809"/>
            <a:ext cx="934478" cy="934478"/>
          </a:xfrm>
          <a:prstGeom prst="ellipse">
            <a:avLst/>
          </a:prstGeom>
          <a:solidFill>
            <a:srgbClr val="5E92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E9F9A100-C89F-134F-98B1-789F08C464D8}"/>
              </a:ext>
            </a:extLst>
          </p:cNvPr>
          <p:cNvSpPr/>
          <p:nvPr/>
        </p:nvSpPr>
        <p:spPr>
          <a:xfrm>
            <a:off x="337432" y="4423612"/>
            <a:ext cx="934478" cy="934478"/>
          </a:xfrm>
          <a:prstGeom prst="ellipse">
            <a:avLst/>
          </a:prstGeom>
          <a:solidFill>
            <a:srgbClr val="D9A4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6C828994-4A4D-4F4A-9364-24331271DDFB}"/>
              </a:ext>
            </a:extLst>
          </p:cNvPr>
          <p:cNvSpPr/>
          <p:nvPr/>
        </p:nvSpPr>
        <p:spPr>
          <a:xfrm>
            <a:off x="337432" y="2484809"/>
            <a:ext cx="934478" cy="934478"/>
          </a:xfrm>
          <a:prstGeom prst="ellipse">
            <a:avLst/>
          </a:prstGeom>
          <a:solidFill>
            <a:srgbClr val="CCFF9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2B6CF305-FCB5-8B44-8F60-6F348847B1D0}"/>
              </a:ext>
            </a:extLst>
          </p:cNvPr>
          <p:cNvSpPr/>
          <p:nvPr/>
        </p:nvSpPr>
        <p:spPr>
          <a:xfrm>
            <a:off x="3195281" y="2521153"/>
            <a:ext cx="2732890" cy="2732888"/>
          </a:xfrm>
          <a:prstGeom prst="ellipse">
            <a:avLst/>
          </a:prstGeom>
          <a:noFill/>
          <a:ln w="38100" cap="rnd">
            <a:solidFill>
              <a:schemeClr val="tx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B45E37AF-E401-2844-BDBC-7683CB01676D}"/>
              </a:ext>
            </a:extLst>
          </p:cNvPr>
          <p:cNvSpPr/>
          <p:nvPr/>
        </p:nvSpPr>
        <p:spPr>
          <a:xfrm>
            <a:off x="3404937" y="2720534"/>
            <a:ext cx="2334128" cy="2334126"/>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152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 Diagonal Corner of Rectangle 18">
            <a:extLst>
              <a:ext uri="{FF2B5EF4-FFF2-40B4-BE49-F238E27FC236}">
                <a16:creationId xmlns:a16="http://schemas.microsoft.com/office/drawing/2014/main" id="{1F0CA912-1770-F74A-BE7C-693E9733E9C2}"/>
              </a:ext>
            </a:extLst>
          </p:cNvPr>
          <p:cNvSpPr/>
          <p:nvPr/>
        </p:nvSpPr>
        <p:spPr>
          <a:xfrm flipH="1">
            <a:off x="472612" y="2339786"/>
            <a:ext cx="2758726" cy="944514"/>
          </a:xfrm>
          <a:prstGeom prst="round2DiagRect">
            <a:avLst>
              <a:gd name="adj1" fmla="val 31225"/>
              <a:gd name="adj2" fmla="val 5823"/>
            </a:avLst>
          </a:prstGeom>
          <a:solidFill>
            <a:srgbClr val="E2F0D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Wingdings" pitchFamily="2" charset="2"/>
              <a:buChar char="§"/>
            </a:pPr>
            <a:r>
              <a:rPr lang="en-US" dirty="0">
                <a:solidFill>
                  <a:schemeClr val="tx1"/>
                </a:solidFill>
                <a:latin typeface="Nunito" pitchFamily="2" charset="0"/>
              </a:rPr>
              <a:t>LGPS pension</a:t>
            </a:r>
          </a:p>
        </p:txBody>
      </p:sp>
      <p:sp>
        <p:nvSpPr>
          <p:cNvPr id="20" name="Round Diagonal Corner of Rectangle 19">
            <a:extLst>
              <a:ext uri="{FF2B5EF4-FFF2-40B4-BE49-F238E27FC236}">
                <a16:creationId xmlns:a16="http://schemas.microsoft.com/office/drawing/2014/main" id="{286D22A6-615D-AB4A-826C-1D99C1E9BC9B}"/>
              </a:ext>
            </a:extLst>
          </p:cNvPr>
          <p:cNvSpPr/>
          <p:nvPr/>
        </p:nvSpPr>
        <p:spPr>
          <a:xfrm flipH="1">
            <a:off x="472612" y="4563921"/>
            <a:ext cx="2758726" cy="944514"/>
          </a:xfrm>
          <a:prstGeom prst="round2DiagRect">
            <a:avLst>
              <a:gd name="adj1" fmla="val 6476"/>
              <a:gd name="adj2" fmla="val 29844"/>
            </a:avLst>
          </a:prstGeom>
          <a:solidFill>
            <a:srgbClr val="E0B8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Wingdings" pitchFamily="2" charset="2"/>
              <a:buChar char="§"/>
            </a:pPr>
            <a:r>
              <a:rPr lang="en-US" dirty="0">
                <a:solidFill>
                  <a:schemeClr val="tx1"/>
                </a:solidFill>
                <a:latin typeface="Nunito" pitchFamily="2" charset="0"/>
              </a:rPr>
              <a:t>Other workplace pensions</a:t>
            </a:r>
          </a:p>
        </p:txBody>
      </p:sp>
      <p:sp>
        <p:nvSpPr>
          <p:cNvPr id="21" name="Round Diagonal Corner of Rectangle 20">
            <a:extLst>
              <a:ext uri="{FF2B5EF4-FFF2-40B4-BE49-F238E27FC236}">
                <a16:creationId xmlns:a16="http://schemas.microsoft.com/office/drawing/2014/main" id="{5D16BCD9-D44B-6E4B-B75B-C377B84735CD}"/>
              </a:ext>
            </a:extLst>
          </p:cNvPr>
          <p:cNvSpPr/>
          <p:nvPr/>
        </p:nvSpPr>
        <p:spPr>
          <a:xfrm flipH="1">
            <a:off x="5916962" y="4563921"/>
            <a:ext cx="2889606" cy="944514"/>
          </a:xfrm>
          <a:prstGeom prst="round2DiagRect">
            <a:avLst>
              <a:gd name="adj1" fmla="val 31225"/>
              <a:gd name="adj2" fmla="val 5823"/>
            </a:avLst>
          </a:prstGeom>
          <a:solidFill>
            <a:srgbClr val="FBE5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Wingdings" pitchFamily="2" charset="2"/>
              <a:buChar char="§"/>
            </a:pPr>
            <a:r>
              <a:rPr lang="en-US" dirty="0">
                <a:solidFill>
                  <a:schemeClr val="tx1"/>
                </a:solidFill>
                <a:latin typeface="Nunito" pitchFamily="2" charset="0"/>
              </a:rPr>
              <a:t>Personal pensions</a:t>
            </a:r>
          </a:p>
        </p:txBody>
      </p:sp>
      <p:sp>
        <p:nvSpPr>
          <p:cNvPr id="22" name="Round Diagonal Corner of Rectangle 21">
            <a:extLst>
              <a:ext uri="{FF2B5EF4-FFF2-40B4-BE49-F238E27FC236}">
                <a16:creationId xmlns:a16="http://schemas.microsoft.com/office/drawing/2014/main" id="{A0FCEE42-34AC-0C4F-9BD1-609250F98B19}"/>
              </a:ext>
            </a:extLst>
          </p:cNvPr>
          <p:cNvSpPr/>
          <p:nvPr/>
        </p:nvSpPr>
        <p:spPr>
          <a:xfrm flipH="1">
            <a:off x="5916962" y="2339785"/>
            <a:ext cx="2889606" cy="944514"/>
          </a:xfrm>
          <a:prstGeom prst="round2DiagRect">
            <a:avLst>
              <a:gd name="adj1" fmla="val 6476"/>
              <a:gd name="adj2" fmla="val 29844"/>
            </a:avLst>
          </a:prstGeom>
          <a:solidFill>
            <a:srgbClr val="87AD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Wingdings" pitchFamily="2" charset="2"/>
              <a:buChar char="§"/>
            </a:pPr>
            <a:r>
              <a:rPr lang="en-US" dirty="0">
                <a:solidFill>
                  <a:schemeClr val="tx1"/>
                </a:solidFill>
                <a:latin typeface="Nunito" pitchFamily="2" charset="0"/>
              </a:rPr>
              <a:t>Investments &amp; savings</a:t>
            </a:r>
          </a:p>
        </p:txBody>
      </p:sp>
      <p:cxnSp>
        <p:nvCxnSpPr>
          <p:cNvPr id="23" name="Straight Connector 22">
            <a:extLst>
              <a:ext uri="{FF2B5EF4-FFF2-40B4-BE49-F238E27FC236}">
                <a16:creationId xmlns:a16="http://schemas.microsoft.com/office/drawing/2014/main" id="{760CA481-DE1C-6840-ACEE-6F783089BDDF}"/>
              </a:ext>
            </a:extLst>
          </p:cNvPr>
          <p:cNvCxnSpPr>
            <a:cxnSpLocks/>
          </p:cNvCxnSpPr>
          <p:nvPr/>
        </p:nvCxnSpPr>
        <p:spPr>
          <a:xfrm>
            <a:off x="804671" y="4190682"/>
            <a:ext cx="2348284" cy="0"/>
          </a:xfrm>
          <a:prstGeom prst="line">
            <a:avLst/>
          </a:prstGeom>
          <a:ln w="38100" cap="rnd">
            <a:solidFill>
              <a:schemeClr val="accent3"/>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BD1798EC-28B6-C34F-BCEE-2C2264E07AFD}"/>
              </a:ext>
            </a:extLst>
          </p:cNvPr>
          <p:cNvCxnSpPr>
            <a:cxnSpLocks/>
          </p:cNvCxnSpPr>
          <p:nvPr/>
        </p:nvCxnSpPr>
        <p:spPr>
          <a:xfrm flipV="1">
            <a:off x="804671" y="4207934"/>
            <a:ext cx="0" cy="134870"/>
          </a:xfrm>
          <a:prstGeom prst="line">
            <a:avLst/>
          </a:prstGeom>
          <a:ln w="38100" cap="rnd">
            <a:solidFill>
              <a:schemeClr val="accent3"/>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71A56-CE4D-4C46-A4F3-721E87BF9E7F}"/>
              </a:ext>
            </a:extLst>
          </p:cNvPr>
          <p:cNvCxnSpPr>
            <a:cxnSpLocks/>
          </p:cNvCxnSpPr>
          <p:nvPr/>
        </p:nvCxnSpPr>
        <p:spPr>
          <a:xfrm>
            <a:off x="804671" y="3686036"/>
            <a:ext cx="2348284" cy="0"/>
          </a:xfrm>
          <a:prstGeom prst="line">
            <a:avLst/>
          </a:prstGeom>
          <a:ln w="38100" cap="rnd">
            <a:solidFill>
              <a:srgbClr val="CCFF99"/>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4DC515C-7DE7-1A43-A4D4-12FD415E5DB0}"/>
              </a:ext>
            </a:extLst>
          </p:cNvPr>
          <p:cNvCxnSpPr>
            <a:cxnSpLocks/>
          </p:cNvCxnSpPr>
          <p:nvPr/>
        </p:nvCxnSpPr>
        <p:spPr>
          <a:xfrm flipV="1">
            <a:off x="804671" y="3461749"/>
            <a:ext cx="0" cy="134870"/>
          </a:xfrm>
          <a:prstGeom prst="line">
            <a:avLst/>
          </a:prstGeom>
          <a:ln w="38100" cap="rnd">
            <a:solidFill>
              <a:srgbClr val="CCFF99"/>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CB4DD7B-87AC-694A-9D62-3BD678C7A0F1}"/>
              </a:ext>
            </a:extLst>
          </p:cNvPr>
          <p:cNvCxnSpPr>
            <a:cxnSpLocks/>
          </p:cNvCxnSpPr>
          <p:nvPr/>
        </p:nvCxnSpPr>
        <p:spPr>
          <a:xfrm>
            <a:off x="6016531" y="4190682"/>
            <a:ext cx="2348284" cy="0"/>
          </a:xfrm>
          <a:prstGeom prst="line">
            <a:avLst/>
          </a:prstGeom>
          <a:ln w="38100" cap="rnd">
            <a:solidFill>
              <a:schemeClr val="accent2"/>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C14C4EF1-8D45-8046-93BB-C016138FB4FE}"/>
              </a:ext>
            </a:extLst>
          </p:cNvPr>
          <p:cNvCxnSpPr>
            <a:cxnSpLocks/>
          </p:cNvCxnSpPr>
          <p:nvPr/>
        </p:nvCxnSpPr>
        <p:spPr>
          <a:xfrm flipV="1">
            <a:off x="8315859" y="4207934"/>
            <a:ext cx="0" cy="134870"/>
          </a:xfrm>
          <a:prstGeom prst="line">
            <a:avLst/>
          </a:prstGeom>
          <a:ln w="38100" cap="rnd">
            <a:solidFill>
              <a:schemeClr val="accent2"/>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7E50D2E3-4B50-3944-89BC-597DD8B5D361}"/>
              </a:ext>
            </a:extLst>
          </p:cNvPr>
          <p:cNvCxnSpPr>
            <a:cxnSpLocks/>
          </p:cNvCxnSpPr>
          <p:nvPr/>
        </p:nvCxnSpPr>
        <p:spPr>
          <a:xfrm>
            <a:off x="6016531" y="3686036"/>
            <a:ext cx="2348284" cy="0"/>
          </a:xfrm>
          <a:prstGeom prst="line">
            <a:avLst/>
          </a:prstGeom>
          <a:ln w="38100" cap="rnd">
            <a:solidFill>
              <a:schemeClr val="accent4"/>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186E6754-AF08-2B49-87E1-3BEC7378D809}"/>
              </a:ext>
            </a:extLst>
          </p:cNvPr>
          <p:cNvCxnSpPr>
            <a:cxnSpLocks/>
          </p:cNvCxnSpPr>
          <p:nvPr/>
        </p:nvCxnSpPr>
        <p:spPr>
          <a:xfrm flipV="1">
            <a:off x="8315859" y="3461749"/>
            <a:ext cx="0" cy="134870"/>
          </a:xfrm>
          <a:prstGeom prst="line">
            <a:avLst/>
          </a:prstGeom>
          <a:ln w="38100" cap="rnd">
            <a:solidFill>
              <a:schemeClr val="accent4"/>
            </a:solidFill>
            <a:prstDash val="sysDot"/>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11062BA2-B21A-7442-9ECF-418F4E06851B}"/>
              </a:ext>
            </a:extLst>
          </p:cNvPr>
          <p:cNvSpPr txBox="1"/>
          <p:nvPr/>
        </p:nvSpPr>
        <p:spPr>
          <a:xfrm>
            <a:off x="3549448" y="3604390"/>
            <a:ext cx="2045101" cy="738664"/>
          </a:xfrm>
          <a:prstGeom prst="rect">
            <a:avLst/>
          </a:prstGeom>
          <a:noFill/>
        </p:spPr>
        <p:txBody>
          <a:bodyPr wrap="square" rtlCol="0">
            <a:spAutoFit/>
          </a:bodyPr>
          <a:lstStyle/>
          <a:p>
            <a:pPr algn="ctr">
              <a:lnSpc>
                <a:spcPts val="2400"/>
              </a:lnSpc>
            </a:pPr>
            <a:r>
              <a:rPr lang="en-US" sz="2800" b="1" dirty="0">
                <a:solidFill>
                  <a:schemeClr val="bg1"/>
                </a:solidFill>
                <a:latin typeface="Nunito" pitchFamily="2" charset="0"/>
              </a:rPr>
              <a:t>Retirement</a:t>
            </a:r>
            <a:br>
              <a:rPr lang="en-US" sz="2800" b="1" dirty="0">
                <a:solidFill>
                  <a:schemeClr val="bg1"/>
                </a:solidFill>
                <a:latin typeface="Nunito" pitchFamily="2" charset="0"/>
              </a:rPr>
            </a:br>
            <a:r>
              <a:rPr lang="en-US" sz="2800" b="1" dirty="0">
                <a:solidFill>
                  <a:schemeClr val="bg1"/>
                </a:solidFill>
                <a:latin typeface="Nunito" pitchFamily="2" charset="0"/>
              </a:rPr>
              <a:t>Income</a:t>
            </a:r>
          </a:p>
        </p:txBody>
      </p:sp>
      <p:sp>
        <p:nvSpPr>
          <p:cNvPr id="34" name="Oval 33">
            <a:extLst>
              <a:ext uri="{FF2B5EF4-FFF2-40B4-BE49-F238E27FC236}">
                <a16:creationId xmlns:a16="http://schemas.microsoft.com/office/drawing/2014/main" id="{15E68878-1E87-2C4A-9983-870EBA89FF2E}"/>
              </a:ext>
            </a:extLst>
          </p:cNvPr>
          <p:cNvSpPr/>
          <p:nvPr/>
        </p:nvSpPr>
        <p:spPr>
          <a:xfrm>
            <a:off x="5144158" y="1392461"/>
            <a:ext cx="934478" cy="934478"/>
          </a:xfrm>
          <a:prstGeom prst="ellipse">
            <a:avLst/>
          </a:prstGeom>
          <a:solidFill>
            <a:srgbClr val="B043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ound Diagonal Corner of Rectangle 34">
            <a:extLst>
              <a:ext uri="{FF2B5EF4-FFF2-40B4-BE49-F238E27FC236}">
                <a16:creationId xmlns:a16="http://schemas.microsoft.com/office/drawing/2014/main" id="{F10517D9-919E-0947-8FBD-DDF52C21ABAE}"/>
              </a:ext>
            </a:extLst>
          </p:cNvPr>
          <p:cNvSpPr/>
          <p:nvPr/>
        </p:nvSpPr>
        <p:spPr>
          <a:xfrm flipH="1">
            <a:off x="3169445" y="1251260"/>
            <a:ext cx="2758726" cy="944514"/>
          </a:xfrm>
          <a:prstGeom prst="round2DiagRect">
            <a:avLst>
              <a:gd name="adj1" fmla="val 6476"/>
              <a:gd name="adj2" fmla="val 29844"/>
            </a:avLst>
          </a:prstGeom>
          <a:solidFill>
            <a:srgbClr val="C56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Wingdings" pitchFamily="2" charset="2"/>
              <a:buChar char="§"/>
            </a:pPr>
            <a:r>
              <a:rPr lang="en-US" dirty="0">
                <a:solidFill>
                  <a:schemeClr val="tx1"/>
                </a:solidFill>
                <a:latin typeface="Nunito" pitchFamily="2" charset="0"/>
              </a:rPr>
              <a:t>State Pension</a:t>
            </a:r>
          </a:p>
        </p:txBody>
      </p:sp>
      <p:cxnSp>
        <p:nvCxnSpPr>
          <p:cNvPr id="39" name="Straight Connector 38">
            <a:extLst>
              <a:ext uri="{FF2B5EF4-FFF2-40B4-BE49-F238E27FC236}">
                <a16:creationId xmlns:a16="http://schemas.microsoft.com/office/drawing/2014/main" id="{1464CF1F-63F0-844D-AD0B-1AB2C03B0B60}"/>
              </a:ext>
            </a:extLst>
          </p:cNvPr>
          <p:cNvCxnSpPr>
            <a:cxnSpLocks/>
          </p:cNvCxnSpPr>
          <p:nvPr/>
        </p:nvCxnSpPr>
        <p:spPr>
          <a:xfrm flipV="1">
            <a:off x="5602253" y="2357776"/>
            <a:ext cx="0" cy="550016"/>
          </a:xfrm>
          <a:prstGeom prst="line">
            <a:avLst/>
          </a:prstGeom>
          <a:ln w="38100" cap="rnd">
            <a:solidFill>
              <a:schemeClr val="accent6"/>
            </a:solidFill>
            <a:prstDash val="sysDot"/>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044EEE2A-C04F-FF67-5993-4D9B0689C614}"/>
              </a:ext>
            </a:extLst>
          </p:cNvPr>
          <p:cNvSpPr txBox="1"/>
          <p:nvPr/>
        </p:nvSpPr>
        <p:spPr>
          <a:xfrm>
            <a:off x="337432" y="618096"/>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How will you fund your retirement?</a:t>
            </a:r>
            <a:endParaRPr lang="en-GB" sz="3200" b="1" dirty="0">
              <a:solidFill>
                <a:srgbClr val="044D85"/>
              </a:solidFill>
              <a:latin typeface="Franklin Gothic Medium" panose="020B0603020102020204" pitchFamily="34" charset="0"/>
            </a:endParaRPr>
          </a:p>
        </p:txBody>
      </p:sp>
      <p:sp>
        <p:nvSpPr>
          <p:cNvPr id="40" name="Content Placeholder 4">
            <a:extLst>
              <a:ext uri="{FF2B5EF4-FFF2-40B4-BE49-F238E27FC236}">
                <a16:creationId xmlns:a16="http://schemas.microsoft.com/office/drawing/2014/main" id="{A085534A-2493-63AC-5B91-9EB4B2C2C780}"/>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pic>
        <p:nvPicPr>
          <p:cNvPr id="4" name="Picture 3">
            <a:extLst>
              <a:ext uri="{FF2B5EF4-FFF2-40B4-BE49-F238E27FC236}">
                <a16:creationId xmlns:a16="http://schemas.microsoft.com/office/drawing/2014/main" id="{60D82B73-A722-63A2-1D28-6B9251471847}"/>
              </a:ext>
            </a:extLst>
          </p:cNvPr>
          <p:cNvPicPr>
            <a:picLocks noChangeAspect="1"/>
          </p:cNvPicPr>
          <p:nvPr/>
        </p:nvPicPr>
        <p:blipFill>
          <a:blip r:embed="rId4"/>
          <a:stretch>
            <a:fillRect/>
          </a:stretch>
        </p:blipFill>
        <p:spPr>
          <a:xfrm>
            <a:off x="7093475" y="5520017"/>
            <a:ext cx="1599575" cy="422622"/>
          </a:xfrm>
          <a:prstGeom prst="rect">
            <a:avLst/>
          </a:prstGeom>
        </p:spPr>
      </p:pic>
    </p:spTree>
    <p:extLst>
      <p:ext uri="{BB962C8B-B14F-4D97-AF65-F5344CB8AC3E}">
        <p14:creationId xmlns:p14="http://schemas.microsoft.com/office/powerpoint/2010/main" val="4248281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8DC9C6-70B9-A040-9493-43014C376DA5}"/>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1DE4FBDC-89E2-D708-44DB-05AFAD131332}"/>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ED4EA445-B435-1526-C2D4-6A0DB931A115}"/>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6C8B64D5-6847-55CA-1C82-EFD18F648B3D}"/>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Planning your retirement</a:t>
            </a:r>
            <a:endParaRPr lang="en-GB" sz="3200" b="1" dirty="0">
              <a:solidFill>
                <a:srgbClr val="044D85"/>
              </a:solidFill>
              <a:latin typeface="Franklin Gothic Medium" panose="020B0603020102020204" pitchFamily="34" charset="0"/>
            </a:endParaRPr>
          </a:p>
        </p:txBody>
      </p:sp>
      <p:sp>
        <p:nvSpPr>
          <p:cNvPr id="4" name="TextBox 3">
            <a:extLst>
              <a:ext uri="{FF2B5EF4-FFF2-40B4-BE49-F238E27FC236}">
                <a16:creationId xmlns:a16="http://schemas.microsoft.com/office/drawing/2014/main" id="{B3CA1F65-DAEB-1F4C-07C2-C0AF2835332B}"/>
              </a:ext>
            </a:extLst>
          </p:cNvPr>
          <p:cNvSpPr txBox="1"/>
          <p:nvPr/>
        </p:nvSpPr>
        <p:spPr>
          <a:xfrm>
            <a:off x="380546" y="1532140"/>
            <a:ext cx="1728192" cy="338554"/>
          </a:xfrm>
          <a:prstGeom prst="rect">
            <a:avLst/>
          </a:prstGeom>
          <a:noFill/>
        </p:spPr>
        <p:txBody>
          <a:bodyPr wrap="square" rtlCol="0">
            <a:spAutoFit/>
          </a:bodyPr>
          <a:lstStyle/>
          <a:p>
            <a:r>
              <a:rPr lang="en-US" sz="1600" b="1" dirty="0">
                <a:latin typeface="Nunito" pitchFamily="2" charset="0"/>
              </a:rPr>
              <a:t>Yearly salary</a:t>
            </a:r>
          </a:p>
        </p:txBody>
      </p:sp>
      <p:sp>
        <p:nvSpPr>
          <p:cNvPr id="5" name="Rectangle 4">
            <a:extLst>
              <a:ext uri="{FF2B5EF4-FFF2-40B4-BE49-F238E27FC236}">
                <a16:creationId xmlns:a16="http://schemas.microsoft.com/office/drawing/2014/main" id="{0CD6BD26-9E87-37B8-63C7-27794F7A175C}"/>
              </a:ext>
            </a:extLst>
          </p:cNvPr>
          <p:cNvSpPr/>
          <p:nvPr/>
        </p:nvSpPr>
        <p:spPr>
          <a:xfrm>
            <a:off x="471669" y="2022904"/>
            <a:ext cx="6566302" cy="64807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Nunito" pitchFamily="2" charset="0"/>
              </a:rPr>
              <a:t>£35,000</a:t>
            </a:r>
          </a:p>
        </p:txBody>
      </p:sp>
      <p:sp>
        <p:nvSpPr>
          <p:cNvPr id="6" name="TextBox 5">
            <a:extLst>
              <a:ext uri="{FF2B5EF4-FFF2-40B4-BE49-F238E27FC236}">
                <a16:creationId xmlns:a16="http://schemas.microsoft.com/office/drawing/2014/main" id="{76273F35-6331-CAA2-AF66-5094CFA39360}"/>
              </a:ext>
            </a:extLst>
          </p:cNvPr>
          <p:cNvSpPr txBox="1"/>
          <p:nvPr/>
        </p:nvSpPr>
        <p:spPr>
          <a:xfrm>
            <a:off x="365555" y="2829617"/>
            <a:ext cx="3401923" cy="338554"/>
          </a:xfrm>
          <a:prstGeom prst="rect">
            <a:avLst/>
          </a:prstGeom>
          <a:noFill/>
        </p:spPr>
        <p:txBody>
          <a:bodyPr wrap="square" rtlCol="0">
            <a:spAutoFit/>
          </a:bodyPr>
          <a:lstStyle/>
          <a:p>
            <a:r>
              <a:rPr lang="en-US" sz="1600" b="1" dirty="0">
                <a:latin typeface="Nunito" pitchFamily="2" charset="0"/>
              </a:rPr>
              <a:t>Yearly retirement income</a:t>
            </a:r>
          </a:p>
        </p:txBody>
      </p:sp>
      <p:sp>
        <p:nvSpPr>
          <p:cNvPr id="7" name="Rectangle 6">
            <a:extLst>
              <a:ext uri="{FF2B5EF4-FFF2-40B4-BE49-F238E27FC236}">
                <a16:creationId xmlns:a16="http://schemas.microsoft.com/office/drawing/2014/main" id="{81F8F003-D45B-0CA4-9BDA-F522343B8F1A}"/>
              </a:ext>
            </a:extLst>
          </p:cNvPr>
          <p:cNvSpPr/>
          <p:nvPr/>
        </p:nvSpPr>
        <p:spPr>
          <a:xfrm>
            <a:off x="490566" y="3297397"/>
            <a:ext cx="3114450" cy="64807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Nunito" pitchFamily="2" charset="0"/>
              </a:rPr>
              <a:t>LGPS pension</a:t>
            </a:r>
          </a:p>
          <a:p>
            <a:pPr algn="ctr"/>
            <a:r>
              <a:rPr lang="en-US" dirty="0">
                <a:solidFill>
                  <a:schemeClr val="bg1"/>
                </a:solidFill>
                <a:latin typeface="Nunito" pitchFamily="2" charset="0"/>
              </a:rPr>
              <a:t>£17,812</a:t>
            </a:r>
          </a:p>
        </p:txBody>
      </p:sp>
      <p:sp>
        <p:nvSpPr>
          <p:cNvPr id="9" name="Rectangle 8">
            <a:extLst>
              <a:ext uri="{FF2B5EF4-FFF2-40B4-BE49-F238E27FC236}">
                <a16:creationId xmlns:a16="http://schemas.microsoft.com/office/drawing/2014/main" id="{B05D2DFB-A8D9-A2F2-62BC-753B796B76A0}"/>
              </a:ext>
            </a:extLst>
          </p:cNvPr>
          <p:cNvSpPr/>
          <p:nvPr/>
        </p:nvSpPr>
        <p:spPr>
          <a:xfrm>
            <a:off x="3664456" y="3297397"/>
            <a:ext cx="1756900" cy="64807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Nunito" pitchFamily="2" charset="0"/>
              </a:rPr>
              <a:t>State Pension</a:t>
            </a:r>
          </a:p>
          <a:p>
            <a:pPr algn="ctr"/>
            <a:r>
              <a:rPr lang="en-US" dirty="0">
                <a:solidFill>
                  <a:schemeClr val="bg1"/>
                </a:solidFill>
                <a:latin typeface="Nunito" pitchFamily="2" charset="0"/>
              </a:rPr>
              <a:t>£12,548</a:t>
            </a:r>
          </a:p>
        </p:txBody>
      </p:sp>
      <p:sp>
        <p:nvSpPr>
          <p:cNvPr id="10" name="TextBox 9">
            <a:extLst>
              <a:ext uri="{FF2B5EF4-FFF2-40B4-BE49-F238E27FC236}">
                <a16:creationId xmlns:a16="http://schemas.microsoft.com/office/drawing/2014/main" id="{53E0D991-A0EE-8EF4-A8D3-B098A8E9A1C4}"/>
              </a:ext>
            </a:extLst>
          </p:cNvPr>
          <p:cNvSpPr txBox="1"/>
          <p:nvPr/>
        </p:nvSpPr>
        <p:spPr>
          <a:xfrm>
            <a:off x="365556" y="4133554"/>
            <a:ext cx="2394552" cy="338554"/>
          </a:xfrm>
          <a:prstGeom prst="rect">
            <a:avLst/>
          </a:prstGeom>
          <a:noFill/>
        </p:spPr>
        <p:txBody>
          <a:bodyPr wrap="square" rtlCol="0">
            <a:spAutoFit/>
          </a:bodyPr>
          <a:lstStyle/>
          <a:p>
            <a:r>
              <a:rPr lang="en-US" sz="1600" b="1" dirty="0">
                <a:latin typeface="Nunito" pitchFamily="2" charset="0"/>
              </a:rPr>
              <a:t>Tax-free lump sum</a:t>
            </a:r>
          </a:p>
        </p:txBody>
      </p:sp>
      <p:sp>
        <p:nvSpPr>
          <p:cNvPr id="11" name="Rectangle 10">
            <a:extLst>
              <a:ext uri="{FF2B5EF4-FFF2-40B4-BE49-F238E27FC236}">
                <a16:creationId xmlns:a16="http://schemas.microsoft.com/office/drawing/2014/main" id="{7ADBA36F-4D5C-607D-043D-6E0A41B22D86}"/>
              </a:ext>
            </a:extLst>
          </p:cNvPr>
          <p:cNvSpPr/>
          <p:nvPr/>
        </p:nvSpPr>
        <p:spPr>
          <a:xfrm>
            <a:off x="471669" y="4554122"/>
            <a:ext cx="2675016" cy="64807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Nunito" pitchFamily="2" charset="0"/>
              </a:rPr>
              <a:t>£14,438</a:t>
            </a:r>
          </a:p>
        </p:txBody>
      </p:sp>
      <p:cxnSp>
        <p:nvCxnSpPr>
          <p:cNvPr id="12" name="Straight Connector 11">
            <a:extLst>
              <a:ext uri="{FF2B5EF4-FFF2-40B4-BE49-F238E27FC236}">
                <a16:creationId xmlns:a16="http://schemas.microsoft.com/office/drawing/2014/main" id="{8A0FBE7E-C569-17D9-E8B8-4E3194CFE5AF}"/>
              </a:ext>
            </a:extLst>
          </p:cNvPr>
          <p:cNvCxnSpPr>
            <a:cxnSpLocks/>
          </p:cNvCxnSpPr>
          <p:nvPr/>
        </p:nvCxnSpPr>
        <p:spPr>
          <a:xfrm flipH="1">
            <a:off x="7097411" y="2022904"/>
            <a:ext cx="36035" cy="3179290"/>
          </a:xfrm>
          <a:prstGeom prst="line">
            <a:avLst/>
          </a:prstGeom>
          <a:ln w="63500" cap="rnd">
            <a:solidFill>
              <a:srgbClr val="044D85"/>
            </a:solidFill>
            <a:prstDash val="solid"/>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DE6CEC2A-F935-2D73-7467-51430FF0DA60}"/>
              </a:ext>
            </a:extLst>
          </p:cNvPr>
          <p:cNvSpPr txBox="1"/>
          <p:nvPr/>
        </p:nvSpPr>
        <p:spPr>
          <a:xfrm>
            <a:off x="7237055" y="2145458"/>
            <a:ext cx="1440160" cy="400110"/>
          </a:xfrm>
          <a:prstGeom prst="rect">
            <a:avLst/>
          </a:prstGeom>
          <a:noFill/>
        </p:spPr>
        <p:txBody>
          <a:bodyPr wrap="square" rtlCol="0">
            <a:spAutoFit/>
          </a:bodyPr>
          <a:lstStyle/>
          <a:p>
            <a:r>
              <a:rPr lang="en-US" sz="2000" b="1" dirty="0">
                <a:solidFill>
                  <a:schemeClr val="accent5">
                    <a:lumMod val="50000"/>
                  </a:schemeClr>
                </a:solidFill>
                <a:latin typeface="Nunito" pitchFamily="2" charset="0"/>
              </a:rPr>
              <a:t>= £35,000</a:t>
            </a:r>
          </a:p>
        </p:txBody>
      </p:sp>
      <p:sp>
        <p:nvSpPr>
          <p:cNvPr id="14" name="TextBox 13">
            <a:extLst>
              <a:ext uri="{FF2B5EF4-FFF2-40B4-BE49-F238E27FC236}">
                <a16:creationId xmlns:a16="http://schemas.microsoft.com/office/drawing/2014/main" id="{9EC17A0B-DC24-F144-D614-A57212E441A9}"/>
              </a:ext>
            </a:extLst>
          </p:cNvPr>
          <p:cNvSpPr txBox="1"/>
          <p:nvPr/>
        </p:nvSpPr>
        <p:spPr>
          <a:xfrm>
            <a:off x="7237055" y="3374434"/>
            <a:ext cx="1649132" cy="954107"/>
          </a:xfrm>
          <a:prstGeom prst="rect">
            <a:avLst/>
          </a:prstGeom>
          <a:noFill/>
        </p:spPr>
        <p:txBody>
          <a:bodyPr wrap="square" rtlCol="0">
            <a:spAutoFit/>
          </a:bodyPr>
          <a:lstStyle/>
          <a:p>
            <a:r>
              <a:rPr lang="en-US" sz="2000" b="1" dirty="0">
                <a:solidFill>
                  <a:schemeClr val="accent5">
                    <a:lumMod val="50000"/>
                  </a:schemeClr>
                </a:solidFill>
                <a:latin typeface="Nunito" pitchFamily="2" charset="0"/>
              </a:rPr>
              <a:t>= £30,360</a:t>
            </a:r>
          </a:p>
          <a:p>
            <a:r>
              <a:rPr lang="en-US" dirty="0">
                <a:solidFill>
                  <a:schemeClr val="accent5">
                    <a:lumMod val="50000"/>
                  </a:schemeClr>
                </a:solidFill>
                <a:latin typeface="Nunito" pitchFamily="2" charset="0"/>
              </a:rPr>
              <a:t>Difference = £4,640 a year</a:t>
            </a:r>
          </a:p>
        </p:txBody>
      </p:sp>
    </p:spTree>
    <p:extLst>
      <p:ext uri="{BB962C8B-B14F-4D97-AF65-F5344CB8AC3E}">
        <p14:creationId xmlns:p14="http://schemas.microsoft.com/office/powerpoint/2010/main" val="34510686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CBF33-F1CF-B2C1-65C8-F260899DDCE8}"/>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C996F3-432C-1E9F-6D4D-DF3A2DC3E1E8}"/>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AC555654-8ACC-470D-F9A9-45187DE13CB1}"/>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DB8A634C-B129-120A-B388-3F17E029A56D}"/>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Additional pension contributions (APCs)</a:t>
            </a:r>
            <a:endParaRPr lang="en-GB" sz="3200" b="1" dirty="0">
              <a:solidFill>
                <a:srgbClr val="044D85"/>
              </a:solidFill>
              <a:latin typeface="Franklin Gothic Medium" panose="020B0603020102020204" pitchFamily="34" charset="0"/>
            </a:endParaRPr>
          </a:p>
        </p:txBody>
      </p:sp>
      <p:graphicFrame>
        <p:nvGraphicFramePr>
          <p:cNvPr id="4" name="Table 3">
            <a:extLst>
              <a:ext uri="{FF2B5EF4-FFF2-40B4-BE49-F238E27FC236}">
                <a16:creationId xmlns:a16="http://schemas.microsoft.com/office/drawing/2014/main" id="{E4E98D60-6866-3F95-64AA-76D8A5FEA1A9}"/>
              </a:ext>
            </a:extLst>
          </p:cNvPr>
          <p:cNvGraphicFramePr>
            <a:graphicFrameLocks noGrp="1"/>
          </p:cNvGraphicFramePr>
          <p:nvPr>
            <p:extLst>
              <p:ext uri="{D42A27DB-BD31-4B8C-83A1-F6EECF244321}">
                <p14:modId xmlns:p14="http://schemas.microsoft.com/office/powerpoint/2010/main" val="3591147007"/>
              </p:ext>
            </p:extLst>
          </p:nvPr>
        </p:nvGraphicFramePr>
        <p:xfrm>
          <a:off x="431800" y="1778000"/>
          <a:ext cx="3546514" cy="1112520"/>
        </p:xfrm>
        <a:graphic>
          <a:graphicData uri="http://schemas.openxmlformats.org/drawingml/2006/table">
            <a:tbl>
              <a:tblPr firstRow="1" bandRow="1">
                <a:tableStyleId>{2D5ABB26-0587-4C30-8999-92F81FD0307C}</a:tableStyleId>
              </a:tblPr>
              <a:tblGrid>
                <a:gridCol w="612000">
                  <a:extLst>
                    <a:ext uri="{9D8B030D-6E8A-4147-A177-3AD203B41FA5}">
                      <a16:colId xmlns:a16="http://schemas.microsoft.com/office/drawing/2014/main" val="2451993543"/>
                    </a:ext>
                  </a:extLst>
                </a:gridCol>
                <a:gridCol w="2934514">
                  <a:extLst>
                    <a:ext uri="{9D8B030D-6E8A-4147-A177-3AD203B41FA5}">
                      <a16:colId xmlns:a16="http://schemas.microsoft.com/office/drawing/2014/main" val="2944060931"/>
                    </a:ext>
                  </a:extLst>
                </a:gridCol>
              </a:tblGrid>
              <a:tr h="370840">
                <a:tc>
                  <a:txBody>
                    <a:bodyPr/>
                    <a:lstStyle/>
                    <a:p>
                      <a:endParaRPr lang="en-GB" dirty="0"/>
                    </a:p>
                  </a:txBody>
                  <a:tcPr/>
                </a:tc>
                <a:tc>
                  <a:txBody>
                    <a:bodyPr/>
                    <a:lstStyle/>
                    <a:p>
                      <a:r>
                        <a:rPr lang="en-GB" dirty="0">
                          <a:solidFill>
                            <a:srgbClr val="044D85"/>
                          </a:solidFill>
                          <a:latin typeface="Nunito" pitchFamily="2" charset="0"/>
                        </a:rPr>
                        <a:t>Buy income up to £8,713</a:t>
                      </a:r>
                    </a:p>
                  </a:txBody>
                  <a:tcPr/>
                </a:tc>
                <a:extLst>
                  <a:ext uri="{0D108BD9-81ED-4DB2-BD59-A6C34878D82A}">
                    <a16:rowId xmlns:a16="http://schemas.microsoft.com/office/drawing/2014/main" val="894533292"/>
                  </a:ext>
                </a:extLst>
              </a:tr>
              <a:tr h="370840">
                <a:tc>
                  <a:txBody>
                    <a:bodyPr/>
                    <a:lstStyle/>
                    <a:p>
                      <a:endParaRPr lang="en-GB" dirty="0"/>
                    </a:p>
                  </a:txBody>
                  <a:tcPr/>
                </a:tc>
                <a:tc>
                  <a:txBody>
                    <a:bodyPr/>
                    <a:lstStyle/>
                    <a:p>
                      <a:r>
                        <a:rPr lang="en-GB" dirty="0">
                          <a:solidFill>
                            <a:srgbClr val="044D85"/>
                          </a:solidFill>
                          <a:latin typeface="Nunito" pitchFamily="2" charset="0"/>
                        </a:rPr>
                        <a:t>Choose how long to pay</a:t>
                      </a:r>
                    </a:p>
                  </a:txBody>
                  <a:tcPr/>
                </a:tc>
                <a:extLst>
                  <a:ext uri="{0D108BD9-81ED-4DB2-BD59-A6C34878D82A}">
                    <a16:rowId xmlns:a16="http://schemas.microsoft.com/office/drawing/2014/main" val="879654186"/>
                  </a:ext>
                </a:extLst>
              </a:tr>
              <a:tr h="370840">
                <a:tc>
                  <a:txBody>
                    <a:bodyPr/>
                    <a:lstStyle/>
                    <a:p>
                      <a:endParaRPr lang="en-GB" dirty="0"/>
                    </a:p>
                  </a:txBody>
                  <a:tcPr/>
                </a:tc>
                <a:tc>
                  <a:txBody>
                    <a:bodyPr/>
                    <a:lstStyle/>
                    <a:p>
                      <a:r>
                        <a:rPr lang="en-GB" dirty="0">
                          <a:solidFill>
                            <a:srgbClr val="044D85"/>
                          </a:solidFill>
                          <a:latin typeface="Nunito" pitchFamily="2" charset="0"/>
                        </a:rPr>
                        <a:t>Tax relief</a:t>
                      </a:r>
                    </a:p>
                  </a:txBody>
                  <a:tcPr/>
                </a:tc>
                <a:extLst>
                  <a:ext uri="{0D108BD9-81ED-4DB2-BD59-A6C34878D82A}">
                    <a16:rowId xmlns:a16="http://schemas.microsoft.com/office/drawing/2014/main" val="1442102127"/>
                  </a:ext>
                </a:extLst>
              </a:tr>
            </a:tbl>
          </a:graphicData>
        </a:graphic>
      </p:graphicFrame>
      <p:sp>
        <p:nvSpPr>
          <p:cNvPr id="5" name="Chevron 48">
            <a:extLst>
              <a:ext uri="{FF2B5EF4-FFF2-40B4-BE49-F238E27FC236}">
                <a16:creationId xmlns:a16="http://schemas.microsoft.com/office/drawing/2014/main" id="{114AC185-C632-1BEE-B1E7-097D18454DC8}"/>
              </a:ext>
            </a:extLst>
          </p:cNvPr>
          <p:cNvSpPr/>
          <p:nvPr/>
        </p:nvSpPr>
        <p:spPr>
          <a:xfrm rot="5400000">
            <a:off x="638516" y="1832237"/>
            <a:ext cx="206944" cy="351322"/>
          </a:xfrm>
          <a:prstGeom prst="chevron">
            <a:avLst>
              <a:gd name="adj" fmla="val 26712"/>
            </a:avLst>
          </a:prstGeom>
          <a:solidFill>
            <a:srgbClr val="04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Chevron 48">
            <a:extLst>
              <a:ext uri="{FF2B5EF4-FFF2-40B4-BE49-F238E27FC236}">
                <a16:creationId xmlns:a16="http://schemas.microsoft.com/office/drawing/2014/main" id="{382380E2-A876-DF64-3746-0AB603E2709B}"/>
              </a:ext>
            </a:extLst>
          </p:cNvPr>
          <p:cNvSpPr/>
          <p:nvPr/>
        </p:nvSpPr>
        <p:spPr>
          <a:xfrm rot="5400000">
            <a:off x="638516" y="2190711"/>
            <a:ext cx="206944" cy="351322"/>
          </a:xfrm>
          <a:prstGeom prst="chevron">
            <a:avLst>
              <a:gd name="adj" fmla="val 26712"/>
            </a:avLst>
          </a:prstGeom>
          <a:solidFill>
            <a:srgbClr val="04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Chevron 48">
            <a:extLst>
              <a:ext uri="{FF2B5EF4-FFF2-40B4-BE49-F238E27FC236}">
                <a16:creationId xmlns:a16="http://schemas.microsoft.com/office/drawing/2014/main" id="{D1E5A5E1-0BC0-9191-733A-FBF466746978}"/>
              </a:ext>
            </a:extLst>
          </p:cNvPr>
          <p:cNvSpPr/>
          <p:nvPr/>
        </p:nvSpPr>
        <p:spPr>
          <a:xfrm rot="5400000">
            <a:off x="638516" y="2549185"/>
            <a:ext cx="206944" cy="351322"/>
          </a:xfrm>
          <a:prstGeom prst="chevron">
            <a:avLst>
              <a:gd name="adj" fmla="val 26712"/>
            </a:avLst>
          </a:prstGeom>
          <a:solidFill>
            <a:srgbClr val="04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9" name="Straight Connector 8">
            <a:extLst>
              <a:ext uri="{FF2B5EF4-FFF2-40B4-BE49-F238E27FC236}">
                <a16:creationId xmlns:a16="http://schemas.microsoft.com/office/drawing/2014/main" id="{41A34C71-F8A3-937A-71B4-34EBE9CB2FA8}"/>
              </a:ext>
            </a:extLst>
          </p:cNvPr>
          <p:cNvCxnSpPr>
            <a:cxnSpLocks/>
          </p:cNvCxnSpPr>
          <p:nvPr/>
        </p:nvCxnSpPr>
        <p:spPr>
          <a:xfrm flipH="1" flipV="1">
            <a:off x="724625" y="2954737"/>
            <a:ext cx="8101" cy="1253773"/>
          </a:xfrm>
          <a:prstGeom prst="line">
            <a:avLst/>
          </a:prstGeom>
          <a:ln w="9525"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0" name="Straight Connector 9">
            <a:extLst>
              <a:ext uri="{FF2B5EF4-FFF2-40B4-BE49-F238E27FC236}">
                <a16:creationId xmlns:a16="http://schemas.microsoft.com/office/drawing/2014/main" id="{730EF245-3495-BA92-8B44-2157291AE4D5}"/>
              </a:ext>
            </a:extLst>
          </p:cNvPr>
          <p:cNvCxnSpPr>
            <a:cxnSpLocks/>
          </p:cNvCxnSpPr>
          <p:nvPr/>
        </p:nvCxnSpPr>
        <p:spPr>
          <a:xfrm>
            <a:off x="732726" y="4200233"/>
            <a:ext cx="888592" cy="0"/>
          </a:xfrm>
          <a:prstGeom prst="line">
            <a:avLst/>
          </a:prstGeom>
          <a:ln w="9525"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2" name="Oval 11">
            <a:extLst>
              <a:ext uri="{FF2B5EF4-FFF2-40B4-BE49-F238E27FC236}">
                <a16:creationId xmlns:a16="http://schemas.microsoft.com/office/drawing/2014/main" id="{53453E3E-2B10-3C68-174A-ECA1A30B3520}"/>
              </a:ext>
            </a:extLst>
          </p:cNvPr>
          <p:cNvSpPr/>
          <p:nvPr/>
        </p:nvSpPr>
        <p:spPr>
          <a:xfrm>
            <a:off x="1629419" y="3270457"/>
            <a:ext cx="1859554" cy="185955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picture containing icon&#10;&#10;Description automatically generated">
            <a:extLst>
              <a:ext uri="{FF2B5EF4-FFF2-40B4-BE49-F238E27FC236}">
                <a16:creationId xmlns:a16="http://schemas.microsoft.com/office/drawing/2014/main" id="{2089ABAB-4FCD-8491-926F-EF615B2E430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08130" y="3091336"/>
            <a:ext cx="1955612" cy="1908619"/>
          </a:xfrm>
          <a:prstGeom prst="rect">
            <a:avLst/>
          </a:prstGeom>
        </p:spPr>
      </p:pic>
      <p:sp>
        <p:nvSpPr>
          <p:cNvPr id="13" name="TextBox 12">
            <a:extLst>
              <a:ext uri="{FF2B5EF4-FFF2-40B4-BE49-F238E27FC236}">
                <a16:creationId xmlns:a16="http://schemas.microsoft.com/office/drawing/2014/main" id="{2337BDA7-AA3E-D24D-82F3-47B9EF99BCDA}"/>
              </a:ext>
            </a:extLst>
          </p:cNvPr>
          <p:cNvSpPr txBox="1"/>
          <p:nvPr/>
        </p:nvSpPr>
        <p:spPr>
          <a:xfrm>
            <a:off x="2021796" y="4649444"/>
            <a:ext cx="1044840" cy="327013"/>
          </a:xfrm>
          <a:prstGeom prst="rect">
            <a:avLst/>
          </a:prstGeom>
          <a:noFill/>
        </p:spPr>
        <p:txBody>
          <a:bodyPr wrap="square" rtlCol="0">
            <a:spAutoFit/>
          </a:bodyPr>
          <a:lstStyle/>
          <a:p>
            <a:pPr algn="ctr">
              <a:lnSpc>
                <a:spcPts val="1800"/>
              </a:lnSpc>
            </a:pPr>
            <a:r>
              <a:rPr lang="en-US" sz="1600" b="1" cap="all" dirty="0">
                <a:solidFill>
                  <a:schemeClr val="bg1"/>
                </a:solidFill>
                <a:latin typeface="Nunito" pitchFamily="2" charset="0"/>
              </a:rPr>
              <a:t>LGPS</a:t>
            </a:r>
          </a:p>
        </p:txBody>
      </p:sp>
      <p:sp>
        <p:nvSpPr>
          <p:cNvPr id="14" name="TextBox 13">
            <a:extLst>
              <a:ext uri="{FF2B5EF4-FFF2-40B4-BE49-F238E27FC236}">
                <a16:creationId xmlns:a16="http://schemas.microsoft.com/office/drawing/2014/main" id="{43B3970E-CBDD-08F6-A9C3-7A5592BE8626}"/>
              </a:ext>
            </a:extLst>
          </p:cNvPr>
          <p:cNvSpPr txBox="1"/>
          <p:nvPr/>
        </p:nvSpPr>
        <p:spPr>
          <a:xfrm>
            <a:off x="4706937" y="1752600"/>
            <a:ext cx="4103688" cy="342401"/>
          </a:xfrm>
          <a:prstGeom prst="rect">
            <a:avLst/>
          </a:prstGeom>
          <a:noFill/>
        </p:spPr>
        <p:txBody>
          <a:bodyPr wrap="square" rtlCol="0">
            <a:spAutoFit/>
          </a:bodyPr>
          <a:lstStyle/>
          <a:p>
            <a:pPr algn="ctr">
              <a:lnSpc>
                <a:spcPts val="1800"/>
              </a:lnSpc>
            </a:pPr>
            <a:r>
              <a:rPr lang="en-US" sz="2000" b="1" cap="all" dirty="0">
                <a:solidFill>
                  <a:srgbClr val="633B71"/>
                </a:solidFill>
                <a:latin typeface="Nunito" pitchFamily="2" charset="0"/>
              </a:rPr>
              <a:t>Taking your </a:t>
            </a:r>
            <a:r>
              <a:rPr lang="en-US" sz="2000" b="1" cap="all" dirty="0" err="1">
                <a:solidFill>
                  <a:srgbClr val="633B71"/>
                </a:solidFill>
                <a:latin typeface="Nunito" pitchFamily="2" charset="0"/>
              </a:rPr>
              <a:t>apc</a:t>
            </a:r>
            <a:endParaRPr lang="en-US" sz="2000" b="1" cap="all" dirty="0">
              <a:solidFill>
                <a:srgbClr val="633B71"/>
              </a:solidFill>
              <a:latin typeface="Nunito" pitchFamily="2" charset="0"/>
            </a:endParaRPr>
          </a:p>
        </p:txBody>
      </p:sp>
      <p:graphicFrame>
        <p:nvGraphicFramePr>
          <p:cNvPr id="15" name="Table 14">
            <a:extLst>
              <a:ext uri="{FF2B5EF4-FFF2-40B4-BE49-F238E27FC236}">
                <a16:creationId xmlns:a16="http://schemas.microsoft.com/office/drawing/2014/main" id="{08C54EC2-B3D2-9A83-B74D-2F4DEF7DD5A0}"/>
              </a:ext>
            </a:extLst>
          </p:cNvPr>
          <p:cNvGraphicFramePr>
            <a:graphicFrameLocks noGrp="1"/>
          </p:cNvGraphicFramePr>
          <p:nvPr>
            <p:extLst>
              <p:ext uri="{D42A27DB-BD31-4B8C-83A1-F6EECF244321}">
                <p14:modId xmlns:p14="http://schemas.microsoft.com/office/powerpoint/2010/main" val="3367336877"/>
              </p:ext>
            </p:extLst>
          </p:nvPr>
        </p:nvGraphicFramePr>
        <p:xfrm>
          <a:off x="4981905" y="2157133"/>
          <a:ext cx="3595768" cy="741680"/>
        </p:xfrm>
        <a:graphic>
          <a:graphicData uri="http://schemas.openxmlformats.org/drawingml/2006/table">
            <a:tbl>
              <a:tblPr firstRow="1" bandRow="1">
                <a:tableStyleId>{2D5ABB26-0587-4C30-8999-92F81FD0307C}</a:tableStyleId>
              </a:tblPr>
              <a:tblGrid>
                <a:gridCol w="3045672">
                  <a:extLst>
                    <a:ext uri="{9D8B030D-6E8A-4147-A177-3AD203B41FA5}">
                      <a16:colId xmlns:a16="http://schemas.microsoft.com/office/drawing/2014/main" val="3782848352"/>
                    </a:ext>
                  </a:extLst>
                </a:gridCol>
                <a:gridCol w="550096">
                  <a:extLst>
                    <a:ext uri="{9D8B030D-6E8A-4147-A177-3AD203B41FA5}">
                      <a16:colId xmlns:a16="http://schemas.microsoft.com/office/drawing/2014/main" val="2873530478"/>
                    </a:ext>
                  </a:extLst>
                </a:gridCol>
              </a:tblGrid>
              <a:tr h="370840">
                <a:tc>
                  <a:txBody>
                    <a:bodyPr/>
                    <a:lstStyle/>
                    <a:p>
                      <a:pPr algn="r"/>
                      <a:r>
                        <a:rPr lang="en-GB" dirty="0">
                          <a:latin typeface="Nunito" pitchFamily="2" charset="0"/>
                        </a:rPr>
                        <a:t>Additional LGPS income</a:t>
                      </a:r>
                    </a:p>
                  </a:txBody>
                  <a:tcPr/>
                </a:tc>
                <a:tc>
                  <a:txBody>
                    <a:bodyPr/>
                    <a:lstStyle/>
                    <a:p>
                      <a:endParaRPr lang="en-GB" dirty="0"/>
                    </a:p>
                  </a:txBody>
                  <a:tcPr/>
                </a:tc>
                <a:extLst>
                  <a:ext uri="{0D108BD9-81ED-4DB2-BD59-A6C34878D82A}">
                    <a16:rowId xmlns:a16="http://schemas.microsoft.com/office/drawing/2014/main" val="3928921414"/>
                  </a:ext>
                </a:extLst>
              </a:tr>
              <a:tr h="370840">
                <a:tc>
                  <a:txBody>
                    <a:bodyPr/>
                    <a:lstStyle/>
                    <a:p>
                      <a:pPr algn="r"/>
                      <a:r>
                        <a:rPr lang="en-GB" dirty="0">
                          <a:latin typeface="Nunito" pitchFamily="2" charset="0"/>
                        </a:rPr>
                        <a:t>Can swap for tax-free cash</a:t>
                      </a:r>
                    </a:p>
                  </a:txBody>
                  <a:tcPr/>
                </a:tc>
                <a:tc>
                  <a:txBody>
                    <a:bodyPr/>
                    <a:lstStyle/>
                    <a:p>
                      <a:endParaRPr lang="en-GB" dirty="0"/>
                    </a:p>
                  </a:txBody>
                  <a:tcPr/>
                </a:tc>
                <a:extLst>
                  <a:ext uri="{0D108BD9-81ED-4DB2-BD59-A6C34878D82A}">
                    <a16:rowId xmlns:a16="http://schemas.microsoft.com/office/drawing/2014/main" val="2538118735"/>
                  </a:ext>
                </a:extLst>
              </a:tr>
            </a:tbl>
          </a:graphicData>
        </a:graphic>
      </p:graphicFrame>
      <p:sp>
        <p:nvSpPr>
          <p:cNvPr id="18" name="Oval 17">
            <a:extLst>
              <a:ext uri="{FF2B5EF4-FFF2-40B4-BE49-F238E27FC236}">
                <a16:creationId xmlns:a16="http://schemas.microsoft.com/office/drawing/2014/main" id="{DCCF9BD0-E118-A38C-AA66-808341E5A821}"/>
              </a:ext>
            </a:extLst>
          </p:cNvPr>
          <p:cNvSpPr/>
          <p:nvPr/>
        </p:nvSpPr>
        <p:spPr>
          <a:xfrm>
            <a:off x="5751085" y="3249881"/>
            <a:ext cx="1859554" cy="185955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552AD2BF-73D9-E1D9-6A21-035A33E06FBE}"/>
              </a:ext>
            </a:extLst>
          </p:cNvPr>
          <p:cNvSpPr/>
          <p:nvPr/>
        </p:nvSpPr>
        <p:spPr>
          <a:xfrm>
            <a:off x="5881139" y="3400511"/>
            <a:ext cx="1599446" cy="1599444"/>
          </a:xfrm>
          <a:prstGeom prst="ellipse">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A picture containing icon&#10;&#10;Description automatically generated">
            <a:extLst>
              <a:ext uri="{FF2B5EF4-FFF2-40B4-BE49-F238E27FC236}">
                <a16:creationId xmlns:a16="http://schemas.microsoft.com/office/drawing/2014/main" id="{697520FD-0B33-067B-F881-BF4601ACDA0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30268" y="3200814"/>
            <a:ext cx="2101188" cy="1983470"/>
          </a:xfrm>
          <a:prstGeom prst="rect">
            <a:avLst/>
          </a:prstGeom>
        </p:spPr>
      </p:pic>
      <p:sp>
        <p:nvSpPr>
          <p:cNvPr id="19" name="Chevron 61">
            <a:extLst>
              <a:ext uri="{FF2B5EF4-FFF2-40B4-BE49-F238E27FC236}">
                <a16:creationId xmlns:a16="http://schemas.microsoft.com/office/drawing/2014/main" id="{9DF64804-FD37-1370-1257-D06F39826568}"/>
              </a:ext>
            </a:extLst>
          </p:cNvPr>
          <p:cNvSpPr/>
          <p:nvPr/>
        </p:nvSpPr>
        <p:spPr>
          <a:xfrm rot="16200000">
            <a:off x="8298540" y="2158599"/>
            <a:ext cx="206944" cy="351322"/>
          </a:xfrm>
          <a:prstGeom prst="chevron">
            <a:avLst>
              <a:gd name="adj" fmla="val 2671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0" name="Chevron 61">
            <a:extLst>
              <a:ext uri="{FF2B5EF4-FFF2-40B4-BE49-F238E27FC236}">
                <a16:creationId xmlns:a16="http://schemas.microsoft.com/office/drawing/2014/main" id="{40F48C77-33AD-35C0-17A4-6FAB2448AD10}"/>
              </a:ext>
            </a:extLst>
          </p:cNvPr>
          <p:cNvSpPr/>
          <p:nvPr/>
        </p:nvSpPr>
        <p:spPr>
          <a:xfrm rot="16200000">
            <a:off x="8298540" y="2505643"/>
            <a:ext cx="206944" cy="351322"/>
          </a:xfrm>
          <a:prstGeom prst="chevron">
            <a:avLst>
              <a:gd name="adj" fmla="val 2671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21" name="Straight Connector 20">
            <a:extLst>
              <a:ext uri="{FF2B5EF4-FFF2-40B4-BE49-F238E27FC236}">
                <a16:creationId xmlns:a16="http://schemas.microsoft.com/office/drawing/2014/main" id="{BED8ADAD-420B-9485-DF74-05F312047C3B}"/>
              </a:ext>
            </a:extLst>
          </p:cNvPr>
          <p:cNvCxnSpPr>
            <a:cxnSpLocks/>
          </p:cNvCxnSpPr>
          <p:nvPr/>
        </p:nvCxnSpPr>
        <p:spPr>
          <a:xfrm>
            <a:off x="7647198" y="4190033"/>
            <a:ext cx="756000" cy="0"/>
          </a:xfrm>
          <a:prstGeom prst="line">
            <a:avLst/>
          </a:prstGeom>
          <a:ln w="9525" cap="flat" cmpd="sng" algn="ctr">
            <a:solidFill>
              <a:schemeClr val="accent4"/>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2" name="Straight Connector 21">
            <a:extLst>
              <a:ext uri="{FF2B5EF4-FFF2-40B4-BE49-F238E27FC236}">
                <a16:creationId xmlns:a16="http://schemas.microsoft.com/office/drawing/2014/main" id="{851FF8BA-2064-E731-BDE1-7F51DB747444}"/>
              </a:ext>
            </a:extLst>
          </p:cNvPr>
          <p:cNvCxnSpPr>
            <a:cxnSpLocks/>
          </p:cNvCxnSpPr>
          <p:nvPr/>
        </p:nvCxnSpPr>
        <p:spPr>
          <a:xfrm flipV="1">
            <a:off x="8401715" y="2867222"/>
            <a:ext cx="6202" cy="1341861"/>
          </a:xfrm>
          <a:prstGeom prst="line">
            <a:avLst/>
          </a:prstGeom>
          <a:ln w="9525" cap="flat" cmpd="sng" algn="ctr">
            <a:solidFill>
              <a:schemeClr val="accent4"/>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4" name="Straight Arrow Connector 23">
            <a:extLst>
              <a:ext uri="{FF2B5EF4-FFF2-40B4-BE49-F238E27FC236}">
                <a16:creationId xmlns:a16="http://schemas.microsoft.com/office/drawing/2014/main" id="{E51E50EC-28D5-25CE-E94F-F4553B67C025}"/>
              </a:ext>
            </a:extLst>
          </p:cNvPr>
          <p:cNvCxnSpPr>
            <a:cxnSpLocks/>
          </p:cNvCxnSpPr>
          <p:nvPr/>
        </p:nvCxnSpPr>
        <p:spPr>
          <a:xfrm>
            <a:off x="3525549" y="4169664"/>
            <a:ext cx="2141295" cy="22885"/>
          </a:xfrm>
          <a:prstGeom prst="straightConnector1">
            <a:avLst/>
          </a:prstGeom>
          <a:ln w="19050" cap="flat" cmpd="sng" algn="ctr">
            <a:solidFill>
              <a:srgbClr val="044D8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263250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2" grpId="0" animBg="1"/>
      <p:bldP spid="13" grpId="0"/>
      <p:bldP spid="14" grpId="0"/>
      <p:bldP spid="18" grpId="0" animBg="1"/>
      <p:bldP spid="17" grpId="0" animBg="1"/>
      <p:bldP spid="19" grpId="0" animBg="1"/>
      <p:bldP spid="2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0AE70-CDDC-6E3A-6661-A16509674EE9}"/>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979479C9-CB4C-FE3A-84CE-711066F68FE2}"/>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49530F64-4A29-0462-1B91-61C00A264F22}"/>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A62D8E45-BE96-AFDC-54B2-14256CB13F7C}"/>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Buying extra pension</a:t>
            </a:r>
            <a:endParaRPr lang="en-GB" sz="3200" b="1" dirty="0">
              <a:solidFill>
                <a:srgbClr val="044D85"/>
              </a:solidFill>
              <a:latin typeface="Franklin Gothic Medium" panose="020B0603020102020204" pitchFamily="34" charset="0"/>
            </a:endParaRPr>
          </a:p>
        </p:txBody>
      </p:sp>
      <p:sp>
        <p:nvSpPr>
          <p:cNvPr id="4" name="TextBox 3">
            <a:extLst>
              <a:ext uri="{FF2B5EF4-FFF2-40B4-BE49-F238E27FC236}">
                <a16:creationId xmlns:a16="http://schemas.microsoft.com/office/drawing/2014/main" id="{D14F3C22-0A7A-38EF-D0C9-127DBF006E51}"/>
              </a:ext>
            </a:extLst>
          </p:cNvPr>
          <p:cNvSpPr txBox="1"/>
          <p:nvPr/>
        </p:nvSpPr>
        <p:spPr>
          <a:xfrm>
            <a:off x="356237" y="5422708"/>
            <a:ext cx="8354842" cy="369332"/>
          </a:xfrm>
          <a:prstGeom prst="rect">
            <a:avLst/>
          </a:prstGeom>
          <a:noFill/>
        </p:spPr>
        <p:txBody>
          <a:bodyPr wrap="square" rtlCol="0">
            <a:spAutoFit/>
          </a:bodyPr>
          <a:lstStyle/>
          <a:p>
            <a:r>
              <a:rPr lang="en-GB" dirty="0"/>
              <a:t>* Plus revaluation</a:t>
            </a:r>
          </a:p>
        </p:txBody>
      </p:sp>
      <p:graphicFrame>
        <p:nvGraphicFramePr>
          <p:cNvPr id="5" name="Table 4">
            <a:extLst>
              <a:ext uri="{FF2B5EF4-FFF2-40B4-BE49-F238E27FC236}">
                <a16:creationId xmlns:a16="http://schemas.microsoft.com/office/drawing/2014/main" id="{DB83F5F3-70EE-F931-EF40-28DC803CCA74}"/>
              </a:ext>
            </a:extLst>
          </p:cNvPr>
          <p:cNvGraphicFramePr>
            <a:graphicFrameLocks noGrp="1"/>
          </p:cNvGraphicFramePr>
          <p:nvPr>
            <p:extLst>
              <p:ext uri="{D42A27DB-BD31-4B8C-83A1-F6EECF244321}">
                <p14:modId xmlns:p14="http://schemas.microsoft.com/office/powerpoint/2010/main" val="4020228227"/>
              </p:ext>
            </p:extLst>
          </p:nvPr>
        </p:nvGraphicFramePr>
        <p:xfrm>
          <a:off x="431800" y="1867667"/>
          <a:ext cx="7955999" cy="3500100"/>
        </p:xfrm>
        <a:graphic>
          <a:graphicData uri="http://schemas.openxmlformats.org/drawingml/2006/table">
            <a:tbl>
              <a:tblPr firstRow="1" bandRow="1">
                <a:tableStyleId>{5C22544A-7EE6-4342-B048-85BDC9FD1C3A}</a:tableStyleId>
              </a:tblPr>
              <a:tblGrid>
                <a:gridCol w="1341582">
                  <a:extLst>
                    <a:ext uri="{9D8B030D-6E8A-4147-A177-3AD203B41FA5}">
                      <a16:colId xmlns:a16="http://schemas.microsoft.com/office/drawing/2014/main" val="955344040"/>
                    </a:ext>
                  </a:extLst>
                </a:gridCol>
                <a:gridCol w="1588654">
                  <a:extLst>
                    <a:ext uri="{9D8B030D-6E8A-4147-A177-3AD203B41FA5}">
                      <a16:colId xmlns:a16="http://schemas.microsoft.com/office/drawing/2014/main" val="3182734045"/>
                    </a:ext>
                  </a:extLst>
                </a:gridCol>
                <a:gridCol w="1843363">
                  <a:extLst>
                    <a:ext uri="{9D8B030D-6E8A-4147-A177-3AD203B41FA5}">
                      <a16:colId xmlns:a16="http://schemas.microsoft.com/office/drawing/2014/main" val="1115269297"/>
                    </a:ext>
                  </a:extLst>
                </a:gridCol>
                <a:gridCol w="1591200">
                  <a:extLst>
                    <a:ext uri="{9D8B030D-6E8A-4147-A177-3AD203B41FA5}">
                      <a16:colId xmlns:a16="http://schemas.microsoft.com/office/drawing/2014/main" val="4189784357"/>
                    </a:ext>
                  </a:extLst>
                </a:gridCol>
                <a:gridCol w="1591200">
                  <a:extLst>
                    <a:ext uri="{9D8B030D-6E8A-4147-A177-3AD203B41FA5}">
                      <a16:colId xmlns:a16="http://schemas.microsoft.com/office/drawing/2014/main" val="3490475232"/>
                    </a:ext>
                  </a:extLst>
                </a:gridCol>
              </a:tblGrid>
              <a:tr h="370840">
                <a:tc>
                  <a:txBody>
                    <a:bodyPr/>
                    <a:lstStyle/>
                    <a:p>
                      <a:pPr algn="l"/>
                      <a:r>
                        <a:rPr lang="en-GB" sz="1600" dirty="0">
                          <a:latin typeface="Nunito" pitchFamily="2" charset="0"/>
                        </a:rPr>
                        <a:t>Contract period</a:t>
                      </a:r>
                    </a:p>
                  </a:txBody>
                  <a:tcPr marL="68580" marR="68580" marT="34290" marB="34290" anchor="ctr"/>
                </a:tc>
                <a:tc>
                  <a:txBody>
                    <a:bodyPr/>
                    <a:lstStyle/>
                    <a:p>
                      <a:pPr algn="ctr"/>
                      <a:r>
                        <a:rPr lang="en-GB" sz="1600" dirty="0">
                          <a:latin typeface="Nunito" pitchFamily="2" charset="0"/>
                        </a:rPr>
                        <a:t>Monthly cost</a:t>
                      </a:r>
                    </a:p>
                  </a:txBody>
                  <a:tcPr marL="68580" marR="68580" marT="34290" marB="34290" anchor="ctr"/>
                </a:tc>
                <a:tc>
                  <a:txBody>
                    <a:bodyPr/>
                    <a:lstStyle/>
                    <a:p>
                      <a:pPr algn="ctr"/>
                      <a:r>
                        <a:rPr lang="en-GB" sz="1600" dirty="0">
                          <a:latin typeface="Nunito" pitchFamily="2" charset="0"/>
                        </a:rPr>
                        <a:t>Total cost</a:t>
                      </a:r>
                    </a:p>
                  </a:txBody>
                  <a:tcPr marL="68580" marR="68580" marT="34290" marB="34290" anchor="ctr"/>
                </a:tc>
                <a:tc>
                  <a:txBody>
                    <a:bodyPr/>
                    <a:lstStyle/>
                    <a:p>
                      <a:pPr algn="ctr"/>
                      <a:r>
                        <a:rPr lang="en-GB" sz="1600" dirty="0">
                          <a:latin typeface="Nunito" pitchFamily="2" charset="0"/>
                        </a:rPr>
                        <a:t>Cost after tax relief (21%)</a:t>
                      </a:r>
                    </a:p>
                  </a:txBody>
                  <a:tcPr marL="68580" marR="68580" marT="34290" marB="34290" anchor="ctr"/>
                </a:tc>
                <a:tc>
                  <a:txBody>
                    <a:bodyPr/>
                    <a:lstStyle/>
                    <a:p>
                      <a:pPr algn="ctr"/>
                      <a:r>
                        <a:rPr lang="en-GB" sz="1600" dirty="0">
                          <a:latin typeface="Nunito" pitchFamily="2" charset="0"/>
                        </a:rPr>
                        <a:t>Extra yearly pension from NPA*</a:t>
                      </a:r>
                    </a:p>
                  </a:txBody>
                  <a:tcPr marL="68580" marR="68580" marT="34290" marB="34290" anchor="ctr"/>
                </a:tc>
                <a:extLst>
                  <a:ext uri="{0D108BD9-81ED-4DB2-BD59-A6C34878D82A}">
                    <a16:rowId xmlns:a16="http://schemas.microsoft.com/office/drawing/2014/main" val="38516644"/>
                  </a:ext>
                </a:extLst>
              </a:tr>
              <a:tr h="540000">
                <a:tc>
                  <a:txBody>
                    <a:bodyPr/>
                    <a:lstStyle/>
                    <a:p>
                      <a:pPr algn="l"/>
                      <a:r>
                        <a:rPr lang="en-GB" sz="1600" b="0" dirty="0">
                          <a:latin typeface="Nunito" pitchFamily="2" charset="0"/>
                        </a:rPr>
                        <a:t>Lump sum</a:t>
                      </a:r>
                    </a:p>
                  </a:txBody>
                  <a:tcPr marL="68580" marR="68580" marT="34290" marB="34290" anchor="ctr"/>
                </a:tc>
                <a:tc>
                  <a:txBody>
                    <a:bodyPr/>
                    <a:lstStyle/>
                    <a:p>
                      <a:pPr algn="ctr"/>
                      <a:r>
                        <a:rPr lang="en-GB" dirty="0"/>
                        <a:t>N/A</a:t>
                      </a:r>
                    </a:p>
                  </a:txBody>
                  <a:tcPr anchor="ctr"/>
                </a:tc>
                <a:tc>
                  <a:txBody>
                    <a:bodyPr/>
                    <a:lstStyle/>
                    <a:p>
                      <a:pPr algn="ctr"/>
                      <a:r>
                        <a:rPr lang="en-GB" dirty="0"/>
                        <a:t>£12,490.00</a:t>
                      </a:r>
                    </a:p>
                  </a:txBody>
                  <a:tcPr anchor="ctr"/>
                </a:tc>
                <a:tc>
                  <a:txBody>
                    <a:bodyPr/>
                    <a:lstStyle/>
                    <a:p>
                      <a:pPr algn="ctr"/>
                      <a:r>
                        <a:rPr lang="en-GB" dirty="0"/>
                        <a:t>£9,867.10</a:t>
                      </a:r>
                    </a:p>
                  </a:txBody>
                  <a:tcPr anchor="ctr"/>
                </a:tc>
                <a:tc>
                  <a:txBody>
                    <a:bodyPr/>
                    <a:lstStyle/>
                    <a:p>
                      <a:pPr algn="ctr"/>
                      <a:r>
                        <a:rPr lang="en-GB" dirty="0"/>
                        <a:t>£1,000</a:t>
                      </a:r>
                    </a:p>
                  </a:txBody>
                  <a:tcPr anchor="ctr"/>
                </a:tc>
                <a:extLst>
                  <a:ext uri="{0D108BD9-81ED-4DB2-BD59-A6C34878D82A}">
                    <a16:rowId xmlns:a16="http://schemas.microsoft.com/office/drawing/2014/main" val="2491530768"/>
                  </a:ext>
                </a:extLst>
              </a:tr>
              <a:tr h="540000">
                <a:tc>
                  <a:txBody>
                    <a:bodyPr/>
                    <a:lstStyle/>
                    <a:p>
                      <a:pPr algn="l"/>
                      <a:r>
                        <a:rPr lang="en-GB" sz="1600" b="0" dirty="0">
                          <a:latin typeface="Nunito" pitchFamily="2" charset="0"/>
                        </a:rPr>
                        <a:t>1 year</a:t>
                      </a:r>
                    </a:p>
                  </a:txBody>
                  <a:tcPr marL="68580" marR="68580" marT="34290" marB="34290" anchor="ctr"/>
                </a:tc>
                <a:tc>
                  <a:txBody>
                    <a:bodyPr/>
                    <a:lstStyle/>
                    <a:p>
                      <a:pPr algn="ctr"/>
                      <a:r>
                        <a:rPr lang="en-GB" dirty="0"/>
                        <a:t>£1,044.20</a:t>
                      </a:r>
                    </a:p>
                  </a:txBody>
                  <a:tcPr anchor="ctr"/>
                </a:tc>
                <a:tc>
                  <a:txBody>
                    <a:bodyPr/>
                    <a:lstStyle/>
                    <a:p>
                      <a:pPr algn="ctr"/>
                      <a:r>
                        <a:rPr lang="en-GB" dirty="0"/>
                        <a:t>£12,530.40</a:t>
                      </a:r>
                    </a:p>
                  </a:txBody>
                  <a:tcPr anchor="ctr"/>
                </a:tc>
                <a:tc>
                  <a:txBody>
                    <a:bodyPr/>
                    <a:lstStyle/>
                    <a:p>
                      <a:pPr algn="ctr"/>
                      <a:r>
                        <a:rPr lang="en-GB" dirty="0"/>
                        <a:t>£9,899.02</a:t>
                      </a:r>
                    </a:p>
                  </a:txBody>
                  <a:tcPr anchor="ctr"/>
                </a:tc>
                <a:tc>
                  <a:txBody>
                    <a:bodyPr/>
                    <a:lstStyle/>
                    <a:p>
                      <a:pPr algn="ctr"/>
                      <a:r>
                        <a:rPr lang="en-GB" dirty="0"/>
                        <a:t>£1,000</a:t>
                      </a:r>
                    </a:p>
                  </a:txBody>
                  <a:tcPr anchor="ctr"/>
                </a:tc>
                <a:extLst>
                  <a:ext uri="{0D108BD9-81ED-4DB2-BD59-A6C34878D82A}">
                    <a16:rowId xmlns:a16="http://schemas.microsoft.com/office/drawing/2014/main" val="3549623159"/>
                  </a:ext>
                </a:extLst>
              </a:tr>
              <a:tr h="540000">
                <a:tc>
                  <a:txBody>
                    <a:bodyPr/>
                    <a:lstStyle/>
                    <a:p>
                      <a:pPr algn="l"/>
                      <a:r>
                        <a:rPr lang="en-GB" sz="1600" b="0" dirty="0">
                          <a:latin typeface="Nunito" pitchFamily="2" charset="0"/>
                        </a:rPr>
                        <a:t>5 years</a:t>
                      </a:r>
                    </a:p>
                  </a:txBody>
                  <a:tcPr marL="68580" marR="68580" marT="34290" marB="34290" anchor="ctr"/>
                </a:tc>
                <a:tc>
                  <a:txBody>
                    <a:bodyPr/>
                    <a:lstStyle/>
                    <a:p>
                      <a:pPr algn="ctr"/>
                      <a:r>
                        <a:rPr lang="en-GB" dirty="0"/>
                        <a:t>£228.00</a:t>
                      </a:r>
                    </a:p>
                  </a:txBody>
                  <a:tcPr anchor="ctr"/>
                </a:tc>
                <a:tc>
                  <a:txBody>
                    <a:bodyPr/>
                    <a:lstStyle/>
                    <a:p>
                      <a:pPr algn="ctr"/>
                      <a:r>
                        <a:rPr lang="en-GB" dirty="0"/>
                        <a:t>£13,680.00</a:t>
                      </a:r>
                    </a:p>
                  </a:txBody>
                  <a:tcPr anchor="ctr"/>
                </a:tc>
                <a:tc>
                  <a:txBody>
                    <a:bodyPr/>
                    <a:lstStyle/>
                    <a:p>
                      <a:pPr algn="ctr"/>
                      <a:r>
                        <a:rPr lang="en-GB" dirty="0"/>
                        <a:t>£10,807.20</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£1,000</a:t>
                      </a:r>
                    </a:p>
                  </a:txBody>
                  <a:tcPr anchor="ctr"/>
                </a:tc>
                <a:extLst>
                  <a:ext uri="{0D108BD9-81ED-4DB2-BD59-A6C34878D82A}">
                    <a16:rowId xmlns:a16="http://schemas.microsoft.com/office/drawing/2014/main" val="2751774746"/>
                  </a:ext>
                </a:extLst>
              </a:tr>
              <a:tr h="540000">
                <a:tc>
                  <a:txBody>
                    <a:bodyPr/>
                    <a:lstStyle/>
                    <a:p>
                      <a:pPr algn="l"/>
                      <a:r>
                        <a:rPr lang="en-GB" sz="1600" b="0" dirty="0">
                          <a:latin typeface="Nunito" pitchFamily="2" charset="0"/>
                        </a:rPr>
                        <a:t>10 years</a:t>
                      </a:r>
                    </a:p>
                  </a:txBody>
                  <a:tcPr marL="68580" marR="68580" marT="34290" marB="34290" anchor="ctr"/>
                </a:tc>
                <a:tc>
                  <a:txBody>
                    <a:bodyPr/>
                    <a:lstStyle/>
                    <a:p>
                      <a:pPr algn="ctr"/>
                      <a:r>
                        <a:rPr lang="en-GB" dirty="0"/>
                        <a:t>£127.60</a:t>
                      </a:r>
                    </a:p>
                  </a:txBody>
                  <a:tcPr anchor="ctr"/>
                </a:tc>
                <a:tc>
                  <a:txBody>
                    <a:bodyPr/>
                    <a:lstStyle/>
                    <a:p>
                      <a:pPr algn="ctr"/>
                      <a:r>
                        <a:rPr lang="en-GB" dirty="0"/>
                        <a:t>£15,312.00</a:t>
                      </a:r>
                    </a:p>
                  </a:txBody>
                  <a:tcPr anchor="ctr"/>
                </a:tc>
                <a:tc>
                  <a:txBody>
                    <a:bodyPr/>
                    <a:lstStyle/>
                    <a:p>
                      <a:pPr algn="ctr"/>
                      <a:r>
                        <a:rPr lang="en-GB" dirty="0"/>
                        <a:t>£12,096.48</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£1,000</a:t>
                      </a:r>
                    </a:p>
                  </a:txBody>
                  <a:tcPr anchor="ctr"/>
                </a:tc>
                <a:extLst>
                  <a:ext uri="{0D108BD9-81ED-4DB2-BD59-A6C34878D82A}">
                    <a16:rowId xmlns:a16="http://schemas.microsoft.com/office/drawing/2014/main" val="2947040344"/>
                  </a:ext>
                </a:extLst>
              </a:tr>
              <a:tr h="540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dirty="0">
                          <a:latin typeface="Nunito" pitchFamily="2" charset="0"/>
                        </a:rPr>
                        <a:t>15 years</a:t>
                      </a:r>
                    </a:p>
                  </a:txBody>
                  <a:tcPr marL="68580" marR="68580" marT="34290" marB="34290" anchor="ctr"/>
                </a:tc>
                <a:tc>
                  <a:txBody>
                    <a:bodyPr/>
                    <a:lstStyle/>
                    <a:p>
                      <a:pPr algn="ctr"/>
                      <a:r>
                        <a:rPr lang="en-GB" dirty="0"/>
                        <a:t>£95.60</a:t>
                      </a:r>
                    </a:p>
                  </a:txBody>
                  <a:tcPr anchor="ctr"/>
                </a:tc>
                <a:tc>
                  <a:txBody>
                    <a:bodyPr/>
                    <a:lstStyle/>
                    <a:p>
                      <a:pPr algn="ctr"/>
                      <a:r>
                        <a:rPr lang="en-GB" dirty="0"/>
                        <a:t>£17,208.00</a:t>
                      </a:r>
                    </a:p>
                  </a:txBody>
                  <a:tcPr anchor="ctr"/>
                </a:tc>
                <a:tc>
                  <a:txBody>
                    <a:bodyPr/>
                    <a:lstStyle/>
                    <a:p>
                      <a:pPr algn="ctr"/>
                      <a:r>
                        <a:rPr lang="en-GB" dirty="0"/>
                        <a:t>£13,594.32</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£1,000</a:t>
                      </a:r>
                    </a:p>
                  </a:txBody>
                  <a:tcPr anchor="ctr"/>
                </a:tc>
                <a:extLst>
                  <a:ext uri="{0D108BD9-81ED-4DB2-BD59-A6C34878D82A}">
                    <a16:rowId xmlns:a16="http://schemas.microsoft.com/office/drawing/2014/main" val="3833756442"/>
                  </a:ext>
                </a:extLst>
              </a:tr>
            </a:tbl>
          </a:graphicData>
        </a:graphic>
      </p:graphicFrame>
      <p:sp>
        <p:nvSpPr>
          <p:cNvPr id="6" name="TextBox 5">
            <a:extLst>
              <a:ext uri="{FF2B5EF4-FFF2-40B4-BE49-F238E27FC236}">
                <a16:creationId xmlns:a16="http://schemas.microsoft.com/office/drawing/2014/main" id="{7E1783D3-88D9-6491-E3D1-171BAAF37F11}"/>
              </a:ext>
            </a:extLst>
          </p:cNvPr>
          <p:cNvSpPr txBox="1"/>
          <p:nvPr/>
        </p:nvSpPr>
        <p:spPr>
          <a:xfrm>
            <a:off x="373270" y="1435292"/>
            <a:ext cx="8354842" cy="369332"/>
          </a:xfrm>
          <a:prstGeom prst="rect">
            <a:avLst/>
          </a:prstGeom>
          <a:noFill/>
        </p:spPr>
        <p:txBody>
          <a:bodyPr wrap="square" rtlCol="0">
            <a:spAutoFit/>
          </a:bodyPr>
          <a:lstStyle/>
          <a:p>
            <a:r>
              <a:rPr lang="en-GB" dirty="0"/>
              <a:t>Female scheme member age 50, buying £1,000 of extra yearly pension</a:t>
            </a:r>
          </a:p>
        </p:txBody>
      </p:sp>
    </p:spTree>
    <p:extLst>
      <p:ext uri="{BB962C8B-B14F-4D97-AF65-F5344CB8AC3E}">
        <p14:creationId xmlns:p14="http://schemas.microsoft.com/office/powerpoint/2010/main" val="5871718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A101F8-1379-A6CC-E431-57AD6B490A94}"/>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FBE89C2D-6889-859D-BA5B-8C994F8AA487}"/>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03F6E2FB-917C-4829-FB02-FCA7750639F8}"/>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D1203869-4051-56A8-1CA0-678DEB43E71D}"/>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Buying extra pension</a:t>
            </a:r>
            <a:endParaRPr lang="en-GB" sz="3200" b="1" dirty="0">
              <a:solidFill>
                <a:srgbClr val="044D85"/>
              </a:solidFill>
              <a:latin typeface="Franklin Gothic Medium" panose="020B0603020102020204" pitchFamily="34" charset="0"/>
            </a:endParaRPr>
          </a:p>
        </p:txBody>
      </p:sp>
      <p:sp>
        <p:nvSpPr>
          <p:cNvPr id="4" name="TextBox 3">
            <a:extLst>
              <a:ext uri="{FF2B5EF4-FFF2-40B4-BE49-F238E27FC236}">
                <a16:creationId xmlns:a16="http://schemas.microsoft.com/office/drawing/2014/main" id="{1A546F07-1440-90FF-556B-3B38B1C36135}"/>
              </a:ext>
            </a:extLst>
          </p:cNvPr>
          <p:cNvSpPr txBox="1"/>
          <p:nvPr/>
        </p:nvSpPr>
        <p:spPr>
          <a:xfrm>
            <a:off x="431800" y="4091364"/>
            <a:ext cx="8354842" cy="369332"/>
          </a:xfrm>
          <a:prstGeom prst="rect">
            <a:avLst/>
          </a:prstGeom>
          <a:noFill/>
        </p:spPr>
        <p:txBody>
          <a:bodyPr wrap="square" rtlCol="0">
            <a:spAutoFit/>
          </a:bodyPr>
          <a:lstStyle/>
          <a:p>
            <a:r>
              <a:rPr lang="en-GB" dirty="0"/>
              <a:t>* Plus revaluation</a:t>
            </a:r>
          </a:p>
        </p:txBody>
      </p:sp>
      <p:graphicFrame>
        <p:nvGraphicFramePr>
          <p:cNvPr id="5" name="Table 4">
            <a:extLst>
              <a:ext uri="{FF2B5EF4-FFF2-40B4-BE49-F238E27FC236}">
                <a16:creationId xmlns:a16="http://schemas.microsoft.com/office/drawing/2014/main" id="{6C274A8A-5F57-63EA-5D46-0313FB047B97}"/>
              </a:ext>
            </a:extLst>
          </p:cNvPr>
          <p:cNvGraphicFramePr>
            <a:graphicFrameLocks noGrp="1"/>
          </p:cNvGraphicFramePr>
          <p:nvPr>
            <p:extLst>
              <p:ext uri="{D42A27DB-BD31-4B8C-83A1-F6EECF244321}">
                <p14:modId xmlns:p14="http://schemas.microsoft.com/office/powerpoint/2010/main" val="2837057436"/>
              </p:ext>
            </p:extLst>
          </p:nvPr>
        </p:nvGraphicFramePr>
        <p:xfrm>
          <a:off x="431800" y="1625169"/>
          <a:ext cx="7955999" cy="2420100"/>
        </p:xfrm>
        <a:graphic>
          <a:graphicData uri="http://schemas.openxmlformats.org/drawingml/2006/table">
            <a:tbl>
              <a:tblPr firstRow="1" bandRow="1">
                <a:tableStyleId>{5C22544A-7EE6-4342-B048-85BDC9FD1C3A}</a:tableStyleId>
              </a:tblPr>
              <a:tblGrid>
                <a:gridCol w="1341582">
                  <a:extLst>
                    <a:ext uri="{9D8B030D-6E8A-4147-A177-3AD203B41FA5}">
                      <a16:colId xmlns:a16="http://schemas.microsoft.com/office/drawing/2014/main" val="955344040"/>
                    </a:ext>
                  </a:extLst>
                </a:gridCol>
                <a:gridCol w="1588654">
                  <a:extLst>
                    <a:ext uri="{9D8B030D-6E8A-4147-A177-3AD203B41FA5}">
                      <a16:colId xmlns:a16="http://schemas.microsoft.com/office/drawing/2014/main" val="3182734045"/>
                    </a:ext>
                  </a:extLst>
                </a:gridCol>
                <a:gridCol w="1843363">
                  <a:extLst>
                    <a:ext uri="{9D8B030D-6E8A-4147-A177-3AD203B41FA5}">
                      <a16:colId xmlns:a16="http://schemas.microsoft.com/office/drawing/2014/main" val="1115269297"/>
                    </a:ext>
                  </a:extLst>
                </a:gridCol>
                <a:gridCol w="1591200">
                  <a:extLst>
                    <a:ext uri="{9D8B030D-6E8A-4147-A177-3AD203B41FA5}">
                      <a16:colId xmlns:a16="http://schemas.microsoft.com/office/drawing/2014/main" val="4189784357"/>
                    </a:ext>
                  </a:extLst>
                </a:gridCol>
                <a:gridCol w="1591200">
                  <a:extLst>
                    <a:ext uri="{9D8B030D-6E8A-4147-A177-3AD203B41FA5}">
                      <a16:colId xmlns:a16="http://schemas.microsoft.com/office/drawing/2014/main" val="3490475232"/>
                    </a:ext>
                  </a:extLst>
                </a:gridCol>
              </a:tblGrid>
              <a:tr h="370840">
                <a:tc>
                  <a:txBody>
                    <a:bodyPr/>
                    <a:lstStyle/>
                    <a:p>
                      <a:pPr algn="l"/>
                      <a:r>
                        <a:rPr lang="en-GB" sz="1600" dirty="0">
                          <a:latin typeface="Nunito" pitchFamily="2" charset="0"/>
                        </a:rPr>
                        <a:t>Contract period</a:t>
                      </a:r>
                    </a:p>
                  </a:txBody>
                  <a:tcPr marL="68580" marR="68580" marT="34290" marB="34290" anchor="ctr"/>
                </a:tc>
                <a:tc>
                  <a:txBody>
                    <a:bodyPr/>
                    <a:lstStyle/>
                    <a:p>
                      <a:pPr algn="ctr"/>
                      <a:r>
                        <a:rPr lang="en-GB" sz="1600" dirty="0">
                          <a:latin typeface="Nunito" pitchFamily="2" charset="0"/>
                        </a:rPr>
                        <a:t>Monthly cost</a:t>
                      </a:r>
                    </a:p>
                  </a:txBody>
                  <a:tcPr marL="68580" marR="68580" marT="34290" marB="34290" anchor="ctr"/>
                </a:tc>
                <a:tc>
                  <a:txBody>
                    <a:bodyPr/>
                    <a:lstStyle/>
                    <a:p>
                      <a:pPr algn="ctr"/>
                      <a:r>
                        <a:rPr lang="en-GB" sz="1600" dirty="0">
                          <a:latin typeface="Nunito" pitchFamily="2" charset="0"/>
                        </a:rPr>
                        <a:t>Total cost</a:t>
                      </a:r>
                    </a:p>
                  </a:txBody>
                  <a:tcPr marL="68580" marR="68580" marT="34290" marB="34290" anchor="ctr"/>
                </a:tc>
                <a:tc>
                  <a:txBody>
                    <a:bodyPr/>
                    <a:lstStyle/>
                    <a:p>
                      <a:pPr algn="ctr"/>
                      <a:r>
                        <a:rPr lang="en-GB" sz="1600" dirty="0">
                          <a:latin typeface="Nunito" pitchFamily="2" charset="0"/>
                        </a:rPr>
                        <a:t>Cost after tax relief (21%)</a:t>
                      </a:r>
                    </a:p>
                  </a:txBody>
                  <a:tcPr marL="68580" marR="68580" marT="34290" marB="34290" anchor="ctr"/>
                </a:tc>
                <a:tc>
                  <a:txBody>
                    <a:bodyPr/>
                    <a:lstStyle/>
                    <a:p>
                      <a:pPr algn="ctr"/>
                      <a:r>
                        <a:rPr lang="en-GB" sz="1600" dirty="0">
                          <a:latin typeface="Nunito" pitchFamily="2" charset="0"/>
                        </a:rPr>
                        <a:t>Extra yearly pension from NPA*</a:t>
                      </a:r>
                    </a:p>
                  </a:txBody>
                  <a:tcPr marL="68580" marR="68580" marT="34290" marB="34290" anchor="ctr"/>
                </a:tc>
                <a:extLst>
                  <a:ext uri="{0D108BD9-81ED-4DB2-BD59-A6C34878D82A}">
                    <a16:rowId xmlns:a16="http://schemas.microsoft.com/office/drawing/2014/main" val="38516644"/>
                  </a:ext>
                </a:extLst>
              </a:tr>
              <a:tr h="540000">
                <a:tc>
                  <a:txBody>
                    <a:bodyPr/>
                    <a:lstStyle/>
                    <a:p>
                      <a:pPr algn="l"/>
                      <a:r>
                        <a:rPr lang="en-GB" sz="1600" b="0" dirty="0">
                          <a:latin typeface="Nunito" pitchFamily="2" charset="0"/>
                        </a:rPr>
                        <a:t>Lump sum</a:t>
                      </a:r>
                    </a:p>
                  </a:txBody>
                  <a:tcPr marL="68580" marR="68580" marT="34290" marB="34290" anchor="ctr"/>
                </a:tc>
                <a:tc>
                  <a:txBody>
                    <a:bodyPr/>
                    <a:lstStyle/>
                    <a:p>
                      <a:pPr algn="ctr"/>
                      <a:r>
                        <a:rPr lang="en-GB" dirty="0"/>
                        <a:t>N/A</a:t>
                      </a:r>
                    </a:p>
                  </a:txBody>
                  <a:tcPr anchor="ctr"/>
                </a:tc>
                <a:tc>
                  <a:txBody>
                    <a:bodyPr/>
                    <a:lstStyle/>
                    <a:p>
                      <a:pPr algn="ctr"/>
                      <a:r>
                        <a:rPr lang="en-GB" dirty="0"/>
                        <a:t>£15,080.00</a:t>
                      </a:r>
                    </a:p>
                  </a:txBody>
                  <a:tcPr anchor="ctr"/>
                </a:tc>
                <a:tc>
                  <a:txBody>
                    <a:bodyPr/>
                    <a:lstStyle/>
                    <a:p>
                      <a:pPr algn="ctr"/>
                      <a:r>
                        <a:rPr lang="en-GB" dirty="0"/>
                        <a:t>£11,913.20</a:t>
                      </a:r>
                    </a:p>
                  </a:txBody>
                  <a:tcPr anchor="ctr"/>
                </a:tc>
                <a:tc>
                  <a:txBody>
                    <a:bodyPr/>
                    <a:lstStyle/>
                    <a:p>
                      <a:pPr algn="ctr"/>
                      <a:r>
                        <a:rPr lang="en-GB" dirty="0"/>
                        <a:t>£1,000</a:t>
                      </a:r>
                    </a:p>
                  </a:txBody>
                  <a:tcPr anchor="ctr"/>
                </a:tc>
                <a:extLst>
                  <a:ext uri="{0D108BD9-81ED-4DB2-BD59-A6C34878D82A}">
                    <a16:rowId xmlns:a16="http://schemas.microsoft.com/office/drawing/2014/main" val="2491530768"/>
                  </a:ext>
                </a:extLst>
              </a:tr>
              <a:tr h="540000">
                <a:tc>
                  <a:txBody>
                    <a:bodyPr/>
                    <a:lstStyle/>
                    <a:p>
                      <a:pPr algn="l"/>
                      <a:r>
                        <a:rPr lang="en-GB" sz="1600" b="0" dirty="0">
                          <a:latin typeface="Nunito" pitchFamily="2" charset="0"/>
                        </a:rPr>
                        <a:t>1 year</a:t>
                      </a:r>
                    </a:p>
                  </a:txBody>
                  <a:tcPr marL="68580" marR="68580" marT="34290" marB="34290" anchor="ctr"/>
                </a:tc>
                <a:tc>
                  <a:txBody>
                    <a:bodyPr/>
                    <a:lstStyle/>
                    <a:p>
                      <a:pPr algn="ctr"/>
                      <a:r>
                        <a:rPr lang="en-GB" dirty="0"/>
                        <a:t>£1,272.20</a:t>
                      </a:r>
                    </a:p>
                  </a:txBody>
                  <a:tcPr anchor="ctr"/>
                </a:tc>
                <a:tc>
                  <a:txBody>
                    <a:bodyPr/>
                    <a:lstStyle/>
                    <a:p>
                      <a:pPr algn="ctr"/>
                      <a:r>
                        <a:rPr lang="en-GB" dirty="0"/>
                        <a:t>£15,266.40</a:t>
                      </a:r>
                    </a:p>
                  </a:txBody>
                  <a:tcPr anchor="ctr"/>
                </a:tc>
                <a:tc>
                  <a:txBody>
                    <a:bodyPr/>
                    <a:lstStyle/>
                    <a:p>
                      <a:pPr algn="ctr"/>
                      <a:r>
                        <a:rPr lang="en-GB" dirty="0"/>
                        <a:t>£12,060.46</a:t>
                      </a:r>
                    </a:p>
                  </a:txBody>
                  <a:tcPr anchor="ctr"/>
                </a:tc>
                <a:tc>
                  <a:txBody>
                    <a:bodyPr/>
                    <a:lstStyle/>
                    <a:p>
                      <a:pPr algn="ctr"/>
                      <a:r>
                        <a:rPr lang="en-GB" dirty="0"/>
                        <a:t>£1,000</a:t>
                      </a:r>
                    </a:p>
                  </a:txBody>
                  <a:tcPr anchor="ctr"/>
                </a:tc>
                <a:extLst>
                  <a:ext uri="{0D108BD9-81ED-4DB2-BD59-A6C34878D82A}">
                    <a16:rowId xmlns:a16="http://schemas.microsoft.com/office/drawing/2014/main" val="3549623159"/>
                  </a:ext>
                </a:extLst>
              </a:tr>
              <a:tr h="540000">
                <a:tc>
                  <a:txBody>
                    <a:bodyPr/>
                    <a:lstStyle/>
                    <a:p>
                      <a:pPr algn="l"/>
                      <a:r>
                        <a:rPr lang="en-GB" sz="1600" b="0" dirty="0">
                          <a:latin typeface="Nunito" pitchFamily="2" charset="0"/>
                        </a:rPr>
                        <a:t>5 years</a:t>
                      </a:r>
                    </a:p>
                  </a:txBody>
                  <a:tcPr marL="68580" marR="68580" marT="34290" marB="34290" anchor="ctr"/>
                </a:tc>
                <a:tc>
                  <a:txBody>
                    <a:bodyPr/>
                    <a:lstStyle/>
                    <a:p>
                      <a:pPr algn="ctr"/>
                      <a:r>
                        <a:rPr lang="en-GB" dirty="0"/>
                        <a:t>£285.60</a:t>
                      </a:r>
                    </a:p>
                  </a:txBody>
                  <a:tcPr anchor="ctr"/>
                </a:tc>
                <a:tc>
                  <a:txBody>
                    <a:bodyPr/>
                    <a:lstStyle/>
                    <a:p>
                      <a:pPr algn="ctr"/>
                      <a:r>
                        <a:rPr lang="en-GB" dirty="0"/>
                        <a:t>£17,136.00</a:t>
                      </a:r>
                    </a:p>
                  </a:txBody>
                  <a:tcPr anchor="ctr"/>
                </a:tc>
                <a:tc>
                  <a:txBody>
                    <a:bodyPr/>
                    <a:lstStyle/>
                    <a:p>
                      <a:pPr algn="ctr"/>
                      <a:r>
                        <a:rPr lang="en-GB" dirty="0"/>
                        <a:t>£13,537.44</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£1,000</a:t>
                      </a:r>
                    </a:p>
                  </a:txBody>
                  <a:tcPr anchor="ctr"/>
                </a:tc>
                <a:extLst>
                  <a:ext uri="{0D108BD9-81ED-4DB2-BD59-A6C34878D82A}">
                    <a16:rowId xmlns:a16="http://schemas.microsoft.com/office/drawing/2014/main" val="2751774746"/>
                  </a:ext>
                </a:extLst>
              </a:tr>
            </a:tbl>
          </a:graphicData>
        </a:graphic>
      </p:graphicFrame>
      <p:sp>
        <p:nvSpPr>
          <p:cNvPr id="6" name="TextBox 5">
            <a:extLst>
              <a:ext uri="{FF2B5EF4-FFF2-40B4-BE49-F238E27FC236}">
                <a16:creationId xmlns:a16="http://schemas.microsoft.com/office/drawing/2014/main" id="{FB93F395-3C29-8FEA-4D03-96DE4B55739F}"/>
              </a:ext>
            </a:extLst>
          </p:cNvPr>
          <p:cNvSpPr txBox="1"/>
          <p:nvPr/>
        </p:nvSpPr>
        <p:spPr>
          <a:xfrm>
            <a:off x="356237" y="1209742"/>
            <a:ext cx="8354842" cy="369332"/>
          </a:xfrm>
          <a:prstGeom prst="rect">
            <a:avLst/>
          </a:prstGeom>
          <a:noFill/>
        </p:spPr>
        <p:txBody>
          <a:bodyPr wrap="square" rtlCol="0">
            <a:spAutoFit/>
          </a:bodyPr>
          <a:lstStyle/>
          <a:p>
            <a:r>
              <a:rPr lang="en-GB" dirty="0"/>
              <a:t>Male scheme member age 61, buying £1,000 of extra yearly pension</a:t>
            </a:r>
          </a:p>
        </p:txBody>
      </p:sp>
      <p:pic>
        <p:nvPicPr>
          <p:cNvPr id="9" name="Picture 8">
            <a:extLst>
              <a:ext uri="{FF2B5EF4-FFF2-40B4-BE49-F238E27FC236}">
                <a16:creationId xmlns:a16="http://schemas.microsoft.com/office/drawing/2014/main" id="{5B481D19-08AC-86B8-66DE-6C2518B28368}"/>
              </a:ext>
            </a:extLst>
          </p:cNvPr>
          <p:cNvPicPr>
            <a:picLocks noChangeAspect="1"/>
          </p:cNvPicPr>
          <p:nvPr/>
        </p:nvPicPr>
        <p:blipFill>
          <a:blip r:embed="rId3"/>
          <a:stretch>
            <a:fillRect/>
          </a:stretch>
        </p:blipFill>
        <p:spPr>
          <a:xfrm>
            <a:off x="3158836" y="4242687"/>
            <a:ext cx="2262909" cy="2269506"/>
          </a:xfrm>
          <a:prstGeom prst="rect">
            <a:avLst/>
          </a:prstGeom>
        </p:spPr>
      </p:pic>
    </p:spTree>
    <p:extLst>
      <p:ext uri="{BB962C8B-B14F-4D97-AF65-F5344CB8AC3E}">
        <p14:creationId xmlns:p14="http://schemas.microsoft.com/office/powerpoint/2010/main" val="34551955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37F601-C66A-45D4-BCB9-95288BADD748}"/>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0AB5097-8FA2-DAB8-9F15-75761E2EB14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3434E541-03A1-D503-95FB-E1EC68FF821F}"/>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30E8285F-DB76-E99B-88F5-1BF274B0A075}"/>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Additional Voluntary Contributions (AVCs)</a:t>
            </a:r>
            <a:endParaRPr lang="en-GB" sz="3200" b="1" dirty="0">
              <a:solidFill>
                <a:srgbClr val="044D85"/>
              </a:solidFill>
              <a:latin typeface="Franklin Gothic Medium" panose="020B0603020102020204" pitchFamily="34" charset="0"/>
            </a:endParaRPr>
          </a:p>
        </p:txBody>
      </p:sp>
      <p:graphicFrame>
        <p:nvGraphicFramePr>
          <p:cNvPr id="4" name="Table 3">
            <a:extLst>
              <a:ext uri="{FF2B5EF4-FFF2-40B4-BE49-F238E27FC236}">
                <a16:creationId xmlns:a16="http://schemas.microsoft.com/office/drawing/2014/main" id="{66E66427-FD84-B89A-3523-21035CC126CD}"/>
              </a:ext>
            </a:extLst>
          </p:cNvPr>
          <p:cNvGraphicFramePr>
            <a:graphicFrameLocks noGrp="1"/>
          </p:cNvGraphicFramePr>
          <p:nvPr>
            <p:extLst>
              <p:ext uri="{D42A27DB-BD31-4B8C-83A1-F6EECF244321}">
                <p14:modId xmlns:p14="http://schemas.microsoft.com/office/powerpoint/2010/main" val="2140110060"/>
              </p:ext>
            </p:extLst>
          </p:nvPr>
        </p:nvGraphicFramePr>
        <p:xfrm>
          <a:off x="431800" y="1719944"/>
          <a:ext cx="3403600" cy="1569720"/>
        </p:xfrm>
        <a:graphic>
          <a:graphicData uri="http://schemas.openxmlformats.org/drawingml/2006/table">
            <a:tbl>
              <a:tblPr firstRow="1" bandRow="1">
                <a:tableStyleId>{2D5ABB26-0587-4C30-8999-92F81FD0307C}</a:tableStyleId>
              </a:tblPr>
              <a:tblGrid>
                <a:gridCol w="469086">
                  <a:extLst>
                    <a:ext uri="{9D8B030D-6E8A-4147-A177-3AD203B41FA5}">
                      <a16:colId xmlns:a16="http://schemas.microsoft.com/office/drawing/2014/main" val="2451993543"/>
                    </a:ext>
                  </a:extLst>
                </a:gridCol>
                <a:gridCol w="2934514">
                  <a:extLst>
                    <a:ext uri="{9D8B030D-6E8A-4147-A177-3AD203B41FA5}">
                      <a16:colId xmlns:a16="http://schemas.microsoft.com/office/drawing/2014/main" val="2944060931"/>
                    </a:ext>
                  </a:extLst>
                </a:gridCol>
              </a:tblGrid>
              <a:tr h="370840">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1" kern="1200" cap="none" baseline="0" dirty="0">
                          <a:solidFill>
                            <a:srgbClr val="633B71"/>
                          </a:solidFill>
                          <a:latin typeface="Nunito" pitchFamily="2" charset="0"/>
                          <a:ea typeface="+mn-ea"/>
                          <a:cs typeface="+mn-cs"/>
                        </a:rPr>
                        <a:t>Paying in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dirty="0">
                        <a:solidFill>
                          <a:srgbClr val="044D85"/>
                        </a:solidFill>
                        <a:latin typeface="Nunito"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0566681"/>
                  </a:ext>
                </a:extLst>
              </a:tr>
              <a:tr h="370840">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b="1" dirty="0">
                          <a:solidFill>
                            <a:srgbClr val="044D85"/>
                          </a:solidFill>
                          <a:latin typeface="Nunito" pitchFamily="2" charset="0"/>
                        </a:rPr>
                        <a:t>Flexible contributions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94533292"/>
                  </a:ext>
                </a:extLst>
              </a:tr>
              <a:tr h="370840">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b="1" dirty="0">
                          <a:solidFill>
                            <a:srgbClr val="044D85"/>
                          </a:solidFill>
                          <a:latin typeface="Nunito" pitchFamily="2" charset="0"/>
                        </a:rPr>
                        <a:t>Investment choices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79654186"/>
                  </a:ext>
                </a:extLst>
              </a:tr>
              <a:tr h="370840">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b="1" dirty="0">
                          <a:solidFill>
                            <a:srgbClr val="044D85"/>
                          </a:solidFill>
                          <a:latin typeface="Nunito" pitchFamily="2" charset="0"/>
                        </a:rPr>
                        <a:t>Tax relief</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42102127"/>
                  </a:ext>
                </a:extLst>
              </a:tr>
            </a:tbl>
          </a:graphicData>
        </a:graphic>
      </p:graphicFrame>
      <p:sp>
        <p:nvSpPr>
          <p:cNvPr id="5" name="Chevron 48">
            <a:extLst>
              <a:ext uri="{FF2B5EF4-FFF2-40B4-BE49-F238E27FC236}">
                <a16:creationId xmlns:a16="http://schemas.microsoft.com/office/drawing/2014/main" id="{DA1B12A7-A82A-653C-9492-1F67E7A99A5F}"/>
              </a:ext>
            </a:extLst>
          </p:cNvPr>
          <p:cNvSpPr/>
          <p:nvPr/>
        </p:nvSpPr>
        <p:spPr>
          <a:xfrm rot="5400000">
            <a:off x="596728" y="2908724"/>
            <a:ext cx="206944" cy="351322"/>
          </a:xfrm>
          <a:prstGeom prst="chevron">
            <a:avLst>
              <a:gd name="adj" fmla="val 26712"/>
            </a:avLst>
          </a:prstGeom>
          <a:solidFill>
            <a:srgbClr val="04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Chevron 48">
            <a:extLst>
              <a:ext uri="{FF2B5EF4-FFF2-40B4-BE49-F238E27FC236}">
                <a16:creationId xmlns:a16="http://schemas.microsoft.com/office/drawing/2014/main" id="{3CDDEA8D-3252-B4AD-F254-C5FCCF697C9B}"/>
              </a:ext>
            </a:extLst>
          </p:cNvPr>
          <p:cNvSpPr/>
          <p:nvPr/>
        </p:nvSpPr>
        <p:spPr>
          <a:xfrm rot="5400000">
            <a:off x="596728" y="2186375"/>
            <a:ext cx="206944" cy="351322"/>
          </a:xfrm>
          <a:prstGeom prst="chevron">
            <a:avLst>
              <a:gd name="adj" fmla="val 26712"/>
            </a:avLst>
          </a:prstGeom>
          <a:solidFill>
            <a:srgbClr val="04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Chevron 48">
            <a:extLst>
              <a:ext uri="{FF2B5EF4-FFF2-40B4-BE49-F238E27FC236}">
                <a16:creationId xmlns:a16="http://schemas.microsoft.com/office/drawing/2014/main" id="{BF1E0E92-4445-561C-8CD6-0729553F1C6B}"/>
              </a:ext>
            </a:extLst>
          </p:cNvPr>
          <p:cNvSpPr/>
          <p:nvPr/>
        </p:nvSpPr>
        <p:spPr>
          <a:xfrm rot="5400000">
            <a:off x="596728" y="2558420"/>
            <a:ext cx="206944" cy="351322"/>
          </a:xfrm>
          <a:prstGeom prst="chevron">
            <a:avLst>
              <a:gd name="adj" fmla="val 26712"/>
            </a:avLst>
          </a:prstGeom>
          <a:solidFill>
            <a:srgbClr val="04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9" name="Straight Connector 8">
            <a:extLst>
              <a:ext uri="{FF2B5EF4-FFF2-40B4-BE49-F238E27FC236}">
                <a16:creationId xmlns:a16="http://schemas.microsoft.com/office/drawing/2014/main" id="{46DC3154-A142-AA0A-7547-161D05D73453}"/>
              </a:ext>
            </a:extLst>
          </p:cNvPr>
          <p:cNvCxnSpPr>
            <a:cxnSpLocks/>
          </p:cNvCxnSpPr>
          <p:nvPr/>
        </p:nvCxnSpPr>
        <p:spPr>
          <a:xfrm flipH="1" flipV="1">
            <a:off x="692099" y="3258100"/>
            <a:ext cx="8101" cy="1253773"/>
          </a:xfrm>
          <a:prstGeom prst="line">
            <a:avLst/>
          </a:prstGeom>
          <a:ln w="9525"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0" name="Straight Connector 9">
            <a:extLst>
              <a:ext uri="{FF2B5EF4-FFF2-40B4-BE49-F238E27FC236}">
                <a16:creationId xmlns:a16="http://schemas.microsoft.com/office/drawing/2014/main" id="{B3433751-BF62-0462-200C-7A58BEF0ACB1}"/>
              </a:ext>
            </a:extLst>
          </p:cNvPr>
          <p:cNvCxnSpPr>
            <a:cxnSpLocks/>
          </p:cNvCxnSpPr>
          <p:nvPr/>
        </p:nvCxnSpPr>
        <p:spPr>
          <a:xfrm>
            <a:off x="740827" y="4505389"/>
            <a:ext cx="888592" cy="0"/>
          </a:xfrm>
          <a:prstGeom prst="line">
            <a:avLst/>
          </a:prstGeom>
          <a:ln w="9525"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2" name="Oval 11">
            <a:extLst>
              <a:ext uri="{FF2B5EF4-FFF2-40B4-BE49-F238E27FC236}">
                <a16:creationId xmlns:a16="http://schemas.microsoft.com/office/drawing/2014/main" id="{B8F5083A-B39C-3D3B-68D7-5A164F697EC7}"/>
              </a:ext>
            </a:extLst>
          </p:cNvPr>
          <p:cNvSpPr/>
          <p:nvPr/>
        </p:nvSpPr>
        <p:spPr>
          <a:xfrm>
            <a:off x="1626647" y="3519977"/>
            <a:ext cx="1859554" cy="185955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picture containing icon&#10;&#10;Description automatically generated">
            <a:extLst>
              <a:ext uri="{FF2B5EF4-FFF2-40B4-BE49-F238E27FC236}">
                <a16:creationId xmlns:a16="http://schemas.microsoft.com/office/drawing/2014/main" id="{8DDEADE7-03C9-3151-CE0D-5EDF90BF3B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27817" y="3538152"/>
            <a:ext cx="1955612" cy="1908619"/>
          </a:xfrm>
          <a:prstGeom prst="rect">
            <a:avLst/>
          </a:prstGeom>
        </p:spPr>
      </p:pic>
      <p:graphicFrame>
        <p:nvGraphicFramePr>
          <p:cNvPr id="15" name="Table 14">
            <a:extLst>
              <a:ext uri="{FF2B5EF4-FFF2-40B4-BE49-F238E27FC236}">
                <a16:creationId xmlns:a16="http://schemas.microsoft.com/office/drawing/2014/main" id="{59B18E79-2EF7-4476-8D90-DFBEDA58E501}"/>
              </a:ext>
            </a:extLst>
          </p:cNvPr>
          <p:cNvGraphicFramePr>
            <a:graphicFrameLocks noGrp="1"/>
          </p:cNvGraphicFramePr>
          <p:nvPr>
            <p:extLst>
              <p:ext uri="{D42A27DB-BD31-4B8C-83A1-F6EECF244321}">
                <p14:modId xmlns:p14="http://schemas.microsoft.com/office/powerpoint/2010/main" val="2871426588"/>
              </p:ext>
            </p:extLst>
          </p:nvPr>
        </p:nvGraphicFramePr>
        <p:xfrm>
          <a:off x="4981905" y="1714068"/>
          <a:ext cx="3595768" cy="1569720"/>
        </p:xfrm>
        <a:graphic>
          <a:graphicData uri="http://schemas.openxmlformats.org/drawingml/2006/table">
            <a:tbl>
              <a:tblPr firstRow="1" bandRow="1">
                <a:tableStyleId>{2D5ABB26-0587-4C30-8999-92F81FD0307C}</a:tableStyleId>
              </a:tblPr>
              <a:tblGrid>
                <a:gridCol w="3045672">
                  <a:extLst>
                    <a:ext uri="{9D8B030D-6E8A-4147-A177-3AD203B41FA5}">
                      <a16:colId xmlns:a16="http://schemas.microsoft.com/office/drawing/2014/main" val="3782848352"/>
                    </a:ext>
                  </a:extLst>
                </a:gridCol>
                <a:gridCol w="550096">
                  <a:extLst>
                    <a:ext uri="{9D8B030D-6E8A-4147-A177-3AD203B41FA5}">
                      <a16:colId xmlns:a16="http://schemas.microsoft.com/office/drawing/2014/main" val="2873530478"/>
                    </a:ext>
                  </a:extLst>
                </a:gridCol>
              </a:tblGrid>
              <a:tr h="370840">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cap="none" baseline="0" dirty="0">
                          <a:solidFill>
                            <a:srgbClr val="633B71"/>
                          </a:solidFill>
                          <a:latin typeface="Nunito" pitchFamily="2" charset="0"/>
                        </a:rPr>
                        <a:t>Taking your AVC</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54306103"/>
                  </a:ext>
                </a:extLst>
              </a:tr>
              <a:tr h="370840">
                <a:tc>
                  <a:txBody>
                    <a:bodyPr/>
                    <a:lstStyle/>
                    <a:p>
                      <a:pPr algn="r"/>
                      <a:r>
                        <a:rPr lang="en-GB" b="1" dirty="0">
                          <a:latin typeface="Nunito" pitchFamily="2" charset="0"/>
                        </a:rPr>
                        <a:t>Tax-free cash</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8890149"/>
                  </a:ext>
                </a:extLst>
              </a:tr>
              <a:tr h="370840">
                <a:tc>
                  <a:txBody>
                    <a:bodyPr/>
                    <a:lstStyle/>
                    <a:p>
                      <a:pPr algn="r"/>
                      <a:r>
                        <a:rPr lang="en-GB" b="1" dirty="0">
                          <a:latin typeface="Nunito" pitchFamily="2" charset="0"/>
                        </a:rPr>
                        <a:t>Additional LGPS income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8921414"/>
                  </a:ext>
                </a:extLst>
              </a:tr>
              <a:tr h="370840">
                <a:tc>
                  <a:txBody>
                    <a:bodyPr/>
                    <a:lstStyle/>
                    <a:p>
                      <a:pPr algn="r"/>
                      <a:r>
                        <a:rPr lang="en-GB" b="1" dirty="0">
                          <a:latin typeface="Nunito" pitchFamily="2" charset="0"/>
                        </a:rPr>
                        <a:t>Tax-free cash and income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538118735"/>
                  </a:ext>
                </a:extLst>
              </a:tr>
            </a:tbl>
          </a:graphicData>
        </a:graphic>
      </p:graphicFrame>
      <p:sp>
        <p:nvSpPr>
          <p:cNvPr id="18" name="Oval 17">
            <a:extLst>
              <a:ext uri="{FF2B5EF4-FFF2-40B4-BE49-F238E27FC236}">
                <a16:creationId xmlns:a16="http://schemas.microsoft.com/office/drawing/2014/main" id="{D1359037-907C-AF3B-B29A-2C0FD6B6D032}"/>
              </a:ext>
            </a:extLst>
          </p:cNvPr>
          <p:cNvSpPr/>
          <p:nvPr/>
        </p:nvSpPr>
        <p:spPr>
          <a:xfrm>
            <a:off x="5783092" y="3508534"/>
            <a:ext cx="1859554" cy="185955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234C9254-DE02-10DC-F642-0F8AE4B9CE5E}"/>
              </a:ext>
            </a:extLst>
          </p:cNvPr>
          <p:cNvSpPr/>
          <p:nvPr/>
        </p:nvSpPr>
        <p:spPr>
          <a:xfrm>
            <a:off x="5892087" y="3650031"/>
            <a:ext cx="1599446" cy="1599444"/>
          </a:xfrm>
          <a:prstGeom prst="ellipse">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A picture containing icon&#10;&#10;Description automatically generated">
            <a:extLst>
              <a:ext uri="{FF2B5EF4-FFF2-40B4-BE49-F238E27FC236}">
                <a16:creationId xmlns:a16="http://schemas.microsoft.com/office/drawing/2014/main" id="{B78C0F58-224C-319A-2268-26507DA4025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75636" y="3447951"/>
            <a:ext cx="2101188" cy="1983470"/>
          </a:xfrm>
          <a:prstGeom prst="rect">
            <a:avLst/>
          </a:prstGeom>
        </p:spPr>
      </p:pic>
      <p:sp>
        <p:nvSpPr>
          <p:cNvPr id="19" name="Chevron 61">
            <a:extLst>
              <a:ext uri="{FF2B5EF4-FFF2-40B4-BE49-F238E27FC236}">
                <a16:creationId xmlns:a16="http://schemas.microsoft.com/office/drawing/2014/main" id="{1E7E3A27-7DD2-C5F7-C277-F4439A76CFEA}"/>
              </a:ext>
            </a:extLst>
          </p:cNvPr>
          <p:cNvSpPr/>
          <p:nvPr/>
        </p:nvSpPr>
        <p:spPr>
          <a:xfrm rot="16200000">
            <a:off x="8234732" y="2152259"/>
            <a:ext cx="206944" cy="351322"/>
          </a:xfrm>
          <a:prstGeom prst="chevron">
            <a:avLst>
              <a:gd name="adj" fmla="val 2671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0" name="Chevron 61">
            <a:extLst>
              <a:ext uri="{FF2B5EF4-FFF2-40B4-BE49-F238E27FC236}">
                <a16:creationId xmlns:a16="http://schemas.microsoft.com/office/drawing/2014/main" id="{E68DB23C-EC56-61E8-322A-E20F1D97BCC6}"/>
              </a:ext>
            </a:extLst>
          </p:cNvPr>
          <p:cNvSpPr/>
          <p:nvPr/>
        </p:nvSpPr>
        <p:spPr>
          <a:xfrm rot="16200000">
            <a:off x="8234732" y="2508165"/>
            <a:ext cx="206944" cy="351322"/>
          </a:xfrm>
          <a:prstGeom prst="chevron">
            <a:avLst>
              <a:gd name="adj" fmla="val 2671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21" name="Straight Connector 20">
            <a:extLst>
              <a:ext uri="{FF2B5EF4-FFF2-40B4-BE49-F238E27FC236}">
                <a16:creationId xmlns:a16="http://schemas.microsoft.com/office/drawing/2014/main" id="{66732393-7BA7-4A96-7CB5-D548002ADAAD}"/>
              </a:ext>
            </a:extLst>
          </p:cNvPr>
          <p:cNvCxnSpPr>
            <a:cxnSpLocks/>
          </p:cNvCxnSpPr>
          <p:nvPr/>
        </p:nvCxnSpPr>
        <p:spPr>
          <a:xfrm>
            <a:off x="7645715" y="4426868"/>
            <a:ext cx="720000" cy="0"/>
          </a:xfrm>
          <a:prstGeom prst="line">
            <a:avLst/>
          </a:prstGeom>
          <a:ln w="9525" cap="flat" cmpd="sng" algn="ctr">
            <a:solidFill>
              <a:schemeClr val="accent4"/>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2" name="Straight Connector 21">
            <a:extLst>
              <a:ext uri="{FF2B5EF4-FFF2-40B4-BE49-F238E27FC236}">
                <a16:creationId xmlns:a16="http://schemas.microsoft.com/office/drawing/2014/main" id="{DF51A24F-BE60-BEA6-86BF-71EFB5D2AA9B}"/>
              </a:ext>
            </a:extLst>
          </p:cNvPr>
          <p:cNvCxnSpPr>
            <a:cxnSpLocks/>
          </p:cNvCxnSpPr>
          <p:nvPr/>
        </p:nvCxnSpPr>
        <p:spPr>
          <a:xfrm flipV="1">
            <a:off x="8347883" y="3309849"/>
            <a:ext cx="6202" cy="1116000"/>
          </a:xfrm>
          <a:prstGeom prst="line">
            <a:avLst/>
          </a:prstGeom>
          <a:ln w="9525" cap="flat" cmpd="sng" algn="ctr">
            <a:solidFill>
              <a:schemeClr val="accent4"/>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4" name="Straight Arrow Connector 23">
            <a:extLst>
              <a:ext uri="{FF2B5EF4-FFF2-40B4-BE49-F238E27FC236}">
                <a16:creationId xmlns:a16="http://schemas.microsoft.com/office/drawing/2014/main" id="{1F5B3143-FB4D-3995-AB70-399FD60341BE}"/>
              </a:ext>
            </a:extLst>
          </p:cNvPr>
          <p:cNvCxnSpPr>
            <a:cxnSpLocks/>
          </p:cNvCxnSpPr>
          <p:nvPr/>
        </p:nvCxnSpPr>
        <p:spPr>
          <a:xfrm>
            <a:off x="3544763" y="4426868"/>
            <a:ext cx="2141295" cy="22885"/>
          </a:xfrm>
          <a:prstGeom prst="straightConnector1">
            <a:avLst/>
          </a:prstGeom>
          <a:ln w="19050" cap="flat" cmpd="sng" algn="ctr">
            <a:solidFill>
              <a:srgbClr val="044D8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3" name="Chevron 61">
            <a:extLst>
              <a:ext uri="{FF2B5EF4-FFF2-40B4-BE49-F238E27FC236}">
                <a16:creationId xmlns:a16="http://schemas.microsoft.com/office/drawing/2014/main" id="{64168650-7510-E291-4442-A07CBBE1E3DE}"/>
              </a:ext>
            </a:extLst>
          </p:cNvPr>
          <p:cNvSpPr/>
          <p:nvPr/>
        </p:nvSpPr>
        <p:spPr>
          <a:xfrm rot="16200000">
            <a:off x="8237580" y="2902171"/>
            <a:ext cx="206944" cy="351322"/>
          </a:xfrm>
          <a:prstGeom prst="chevron">
            <a:avLst>
              <a:gd name="adj" fmla="val 2671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5" name="Rectangle 24">
            <a:extLst>
              <a:ext uri="{FF2B5EF4-FFF2-40B4-BE49-F238E27FC236}">
                <a16:creationId xmlns:a16="http://schemas.microsoft.com/office/drawing/2014/main" id="{0C4CD269-66E2-146B-E2B8-64812879C4DE}"/>
              </a:ext>
            </a:extLst>
          </p:cNvPr>
          <p:cNvSpPr/>
          <p:nvPr/>
        </p:nvSpPr>
        <p:spPr>
          <a:xfrm>
            <a:off x="3835400" y="5249475"/>
            <a:ext cx="574476" cy="294616"/>
          </a:xfrm>
          <a:prstGeom prst="rect">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noFill/>
            </a:endParaRPr>
          </a:p>
        </p:txBody>
      </p:sp>
    </p:spTree>
    <p:extLst>
      <p:ext uri="{BB962C8B-B14F-4D97-AF65-F5344CB8AC3E}">
        <p14:creationId xmlns:p14="http://schemas.microsoft.com/office/powerpoint/2010/main" val="3631521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2" grpId="0" animBg="1"/>
      <p:bldP spid="18" grpId="0" animBg="1"/>
      <p:bldP spid="17" grpId="0" animBg="1"/>
      <p:bldP spid="19" grpId="0" animBg="1"/>
      <p:bldP spid="20" grpId="0" animBg="1"/>
      <p:bldP spid="23" grpId="0" animBg="1"/>
      <p:bldP spid="2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B65D5-D2B3-4781-A771-5F70D3D02211}"/>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380051D4-AA84-BD4C-12BF-688279971F1F}"/>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8748B5B3-F049-B7A7-62BE-65C067E36CC3}"/>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2F9BFABD-14ED-389A-D81F-2A26D415A5F9}"/>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AVCs – tax relief</a:t>
            </a:r>
            <a:endParaRPr lang="en-GB" sz="3200" b="1" dirty="0">
              <a:solidFill>
                <a:srgbClr val="044D85"/>
              </a:solidFill>
              <a:latin typeface="Franklin Gothic Medium" panose="020B0603020102020204" pitchFamily="34" charset="0"/>
            </a:endParaRPr>
          </a:p>
        </p:txBody>
      </p:sp>
      <p:pic>
        <p:nvPicPr>
          <p:cNvPr id="5" name="Picture 4">
            <a:extLst>
              <a:ext uri="{FF2B5EF4-FFF2-40B4-BE49-F238E27FC236}">
                <a16:creationId xmlns:a16="http://schemas.microsoft.com/office/drawing/2014/main" id="{6DBD292D-F3FA-0293-AAC0-6533D031AA89}"/>
              </a:ext>
            </a:extLst>
          </p:cNvPr>
          <p:cNvPicPr>
            <a:picLocks noChangeAspect="1"/>
          </p:cNvPicPr>
          <p:nvPr/>
        </p:nvPicPr>
        <p:blipFill>
          <a:blip r:embed="rId3"/>
          <a:stretch>
            <a:fillRect/>
          </a:stretch>
        </p:blipFill>
        <p:spPr>
          <a:xfrm>
            <a:off x="3521737" y="2522503"/>
            <a:ext cx="2100525" cy="2630069"/>
          </a:xfrm>
          <a:prstGeom prst="rect">
            <a:avLst/>
          </a:prstGeom>
        </p:spPr>
      </p:pic>
      <p:sp>
        <p:nvSpPr>
          <p:cNvPr id="6" name="TextBox 5">
            <a:extLst>
              <a:ext uri="{FF2B5EF4-FFF2-40B4-BE49-F238E27FC236}">
                <a16:creationId xmlns:a16="http://schemas.microsoft.com/office/drawing/2014/main" id="{9B00E158-5105-EFC0-820D-B1CA987F66B5}"/>
              </a:ext>
            </a:extLst>
          </p:cNvPr>
          <p:cNvSpPr txBox="1"/>
          <p:nvPr/>
        </p:nvSpPr>
        <p:spPr>
          <a:xfrm>
            <a:off x="2380343" y="1413087"/>
            <a:ext cx="4383311" cy="1031051"/>
          </a:xfrm>
          <a:prstGeom prst="rect">
            <a:avLst/>
          </a:prstGeom>
          <a:noFill/>
        </p:spPr>
        <p:txBody>
          <a:bodyPr wrap="square" rtlCol="0">
            <a:spAutoFit/>
          </a:bodyPr>
          <a:lstStyle/>
          <a:p>
            <a:pPr algn="ctr">
              <a:spcAft>
                <a:spcPts val="600"/>
              </a:spcAft>
            </a:pPr>
            <a:r>
              <a:rPr lang="en-GB" sz="2800" dirty="0">
                <a:solidFill>
                  <a:srgbClr val="707070"/>
                </a:solidFill>
                <a:latin typeface="Nunito" pitchFamily="2" charset="0"/>
              </a:rPr>
              <a:t>Basic rate taxpayer</a:t>
            </a:r>
          </a:p>
          <a:p>
            <a:pPr algn="ctr"/>
            <a:r>
              <a:rPr lang="en-GB" sz="2800" b="1" dirty="0">
                <a:solidFill>
                  <a:srgbClr val="707070"/>
                </a:solidFill>
                <a:latin typeface="Nunito" pitchFamily="2" charset="0"/>
              </a:rPr>
              <a:t>£100 total paid into AVC</a:t>
            </a:r>
          </a:p>
        </p:txBody>
      </p:sp>
      <p:sp>
        <p:nvSpPr>
          <p:cNvPr id="7" name="TextBox 11">
            <a:extLst>
              <a:ext uri="{FF2B5EF4-FFF2-40B4-BE49-F238E27FC236}">
                <a16:creationId xmlns:a16="http://schemas.microsoft.com/office/drawing/2014/main" id="{31121D94-6C4F-2B39-BA8A-20AA47C03111}"/>
              </a:ext>
            </a:extLst>
          </p:cNvPr>
          <p:cNvSpPr txBox="1">
            <a:spLocks noChangeArrowheads="1"/>
          </p:cNvSpPr>
          <p:nvPr/>
        </p:nvSpPr>
        <p:spPr bwMode="auto">
          <a:xfrm>
            <a:off x="594812" y="3785946"/>
            <a:ext cx="1893887" cy="9111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ts val="3140"/>
              </a:lnSpc>
              <a:spcBef>
                <a:spcPct val="0"/>
              </a:spcBef>
              <a:buFontTx/>
              <a:buNone/>
            </a:pPr>
            <a:r>
              <a:rPr lang="en-GB" altLang="en-US" sz="2400" dirty="0">
                <a:latin typeface="Nunito" pitchFamily="2" charset="0"/>
                <a:cs typeface="Calibri" panose="020F0502020204030204" pitchFamily="34" charset="0"/>
              </a:rPr>
              <a:t>You pay in</a:t>
            </a:r>
          </a:p>
          <a:p>
            <a:pPr algn="r">
              <a:lnSpc>
                <a:spcPts val="3140"/>
              </a:lnSpc>
              <a:spcBef>
                <a:spcPct val="0"/>
              </a:spcBef>
              <a:buFontTx/>
              <a:buNone/>
            </a:pPr>
            <a:r>
              <a:rPr lang="en-GB" altLang="en-US" sz="3200" b="1" dirty="0">
                <a:solidFill>
                  <a:srgbClr val="044D85"/>
                </a:solidFill>
                <a:latin typeface="Nunito" pitchFamily="2" charset="0"/>
                <a:cs typeface="Calibri" panose="020F0502020204030204" pitchFamily="34" charset="0"/>
              </a:rPr>
              <a:t>£80</a:t>
            </a:r>
          </a:p>
        </p:txBody>
      </p:sp>
      <p:cxnSp>
        <p:nvCxnSpPr>
          <p:cNvPr id="9" name="Straight Connector 8">
            <a:extLst>
              <a:ext uri="{FF2B5EF4-FFF2-40B4-BE49-F238E27FC236}">
                <a16:creationId xmlns:a16="http://schemas.microsoft.com/office/drawing/2014/main" id="{387C3CD8-D2E1-4E67-2111-3CBE1B3519D6}"/>
              </a:ext>
            </a:extLst>
          </p:cNvPr>
          <p:cNvCxnSpPr>
            <a:cxnSpLocks/>
          </p:cNvCxnSpPr>
          <p:nvPr/>
        </p:nvCxnSpPr>
        <p:spPr>
          <a:xfrm flipH="1">
            <a:off x="2576548" y="4247657"/>
            <a:ext cx="772037" cy="0"/>
          </a:xfrm>
          <a:prstGeom prst="line">
            <a:avLst/>
          </a:prstGeom>
          <a:ln w="28575" cap="rnd" cmpd="sng">
            <a:solidFill>
              <a:srgbClr val="A24F38"/>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1E665A37-B16F-1CC2-75EF-67F3AC4BF02E}"/>
              </a:ext>
            </a:extLst>
          </p:cNvPr>
          <p:cNvCxnSpPr>
            <a:cxnSpLocks/>
          </p:cNvCxnSpPr>
          <p:nvPr/>
        </p:nvCxnSpPr>
        <p:spPr>
          <a:xfrm flipH="1">
            <a:off x="2576548" y="4247657"/>
            <a:ext cx="772037" cy="0"/>
          </a:xfrm>
          <a:prstGeom prst="line">
            <a:avLst/>
          </a:prstGeom>
          <a:ln w="28575" cap="rnd" cmpd="sng">
            <a:solidFill>
              <a:srgbClr val="044D85"/>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7E7E38C5-2770-896E-9606-54E6E4ABF753}"/>
              </a:ext>
            </a:extLst>
          </p:cNvPr>
          <p:cNvCxnSpPr>
            <a:cxnSpLocks/>
          </p:cNvCxnSpPr>
          <p:nvPr/>
        </p:nvCxnSpPr>
        <p:spPr>
          <a:xfrm flipV="1">
            <a:off x="2538189" y="3934296"/>
            <a:ext cx="0" cy="632700"/>
          </a:xfrm>
          <a:prstGeom prst="line">
            <a:avLst/>
          </a:prstGeom>
          <a:ln w="28575" cap="rnd" cmpd="sng">
            <a:solidFill>
              <a:srgbClr val="044D85"/>
            </a:solidFill>
            <a:prstDash val="sysDot"/>
          </a:ln>
        </p:spPr>
        <p:style>
          <a:lnRef idx="1">
            <a:schemeClr val="accent1"/>
          </a:lnRef>
          <a:fillRef idx="0">
            <a:schemeClr val="accent1"/>
          </a:fillRef>
          <a:effectRef idx="0">
            <a:schemeClr val="accent1"/>
          </a:effectRef>
          <a:fontRef idx="minor">
            <a:schemeClr val="tx1"/>
          </a:fontRef>
        </p:style>
      </p:cxnSp>
      <p:sp>
        <p:nvSpPr>
          <p:cNvPr id="12" name="Isosceles Triangle 11">
            <a:extLst>
              <a:ext uri="{FF2B5EF4-FFF2-40B4-BE49-F238E27FC236}">
                <a16:creationId xmlns:a16="http://schemas.microsoft.com/office/drawing/2014/main" id="{6B1D8C0D-4F7A-042F-31C0-C0000FA8DBDE}"/>
              </a:ext>
            </a:extLst>
          </p:cNvPr>
          <p:cNvSpPr/>
          <p:nvPr/>
        </p:nvSpPr>
        <p:spPr>
          <a:xfrm rot="5400000">
            <a:off x="3381310" y="4197436"/>
            <a:ext cx="164757" cy="107600"/>
          </a:xfrm>
          <a:prstGeom prst="triangle">
            <a:avLst/>
          </a:prstGeom>
          <a:solidFill>
            <a:srgbClr val="044D85"/>
          </a:solidFill>
          <a:ln>
            <a:solidFill>
              <a:srgbClr val="044D85"/>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E16D32"/>
              </a:solidFill>
            </a:endParaRPr>
          </a:p>
        </p:txBody>
      </p:sp>
      <p:sp>
        <p:nvSpPr>
          <p:cNvPr id="13" name="Isosceles Triangle 12">
            <a:extLst>
              <a:ext uri="{FF2B5EF4-FFF2-40B4-BE49-F238E27FC236}">
                <a16:creationId xmlns:a16="http://schemas.microsoft.com/office/drawing/2014/main" id="{BA6D0F66-9446-258F-FD79-24EFCFB27088}"/>
              </a:ext>
            </a:extLst>
          </p:cNvPr>
          <p:cNvSpPr/>
          <p:nvPr/>
        </p:nvSpPr>
        <p:spPr>
          <a:xfrm rot="16200000">
            <a:off x="5509370" y="2992922"/>
            <a:ext cx="164757" cy="107600"/>
          </a:xfrm>
          <a:prstGeom prst="triangle">
            <a:avLst/>
          </a:prstGeom>
          <a:solidFill>
            <a:srgbClr val="633B71"/>
          </a:solidFill>
          <a:ln>
            <a:solidFill>
              <a:srgbClr val="633B7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E16D32"/>
              </a:solidFill>
            </a:endParaRPr>
          </a:p>
        </p:txBody>
      </p:sp>
      <p:cxnSp>
        <p:nvCxnSpPr>
          <p:cNvPr id="14" name="Straight Connector 13">
            <a:extLst>
              <a:ext uri="{FF2B5EF4-FFF2-40B4-BE49-F238E27FC236}">
                <a16:creationId xmlns:a16="http://schemas.microsoft.com/office/drawing/2014/main" id="{B5EF6A5F-8317-C724-B220-151EC79D627B}"/>
              </a:ext>
            </a:extLst>
          </p:cNvPr>
          <p:cNvCxnSpPr>
            <a:cxnSpLocks/>
          </p:cNvCxnSpPr>
          <p:nvPr/>
        </p:nvCxnSpPr>
        <p:spPr>
          <a:xfrm>
            <a:off x="5706853" y="3064815"/>
            <a:ext cx="770963" cy="0"/>
          </a:xfrm>
          <a:prstGeom prst="line">
            <a:avLst/>
          </a:prstGeom>
          <a:ln w="28575" cap="rnd" cmpd="sng">
            <a:solidFill>
              <a:srgbClr val="633B71"/>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556AEBA-E434-945D-0DAF-C1392669A413}"/>
              </a:ext>
            </a:extLst>
          </p:cNvPr>
          <p:cNvCxnSpPr>
            <a:cxnSpLocks/>
          </p:cNvCxnSpPr>
          <p:nvPr/>
        </p:nvCxnSpPr>
        <p:spPr>
          <a:xfrm rot="10800000" flipV="1">
            <a:off x="6531958" y="2745476"/>
            <a:ext cx="0" cy="632700"/>
          </a:xfrm>
          <a:prstGeom prst="line">
            <a:avLst/>
          </a:prstGeom>
          <a:ln w="28575" cap="rnd" cmpd="sng">
            <a:solidFill>
              <a:srgbClr val="633B71"/>
            </a:solidFill>
            <a:prstDash val="sysDot"/>
          </a:ln>
        </p:spPr>
        <p:style>
          <a:lnRef idx="1">
            <a:schemeClr val="accent1"/>
          </a:lnRef>
          <a:fillRef idx="0">
            <a:schemeClr val="accent1"/>
          </a:fillRef>
          <a:effectRef idx="0">
            <a:schemeClr val="accent1"/>
          </a:effectRef>
          <a:fontRef idx="minor">
            <a:schemeClr val="tx1"/>
          </a:fontRef>
        </p:style>
      </p:cxnSp>
      <p:sp>
        <p:nvSpPr>
          <p:cNvPr id="16" name="TextBox 11">
            <a:extLst>
              <a:ext uri="{FF2B5EF4-FFF2-40B4-BE49-F238E27FC236}">
                <a16:creationId xmlns:a16="http://schemas.microsoft.com/office/drawing/2014/main" id="{460956F6-78DD-9B38-0518-F363482CFA3F}"/>
              </a:ext>
            </a:extLst>
          </p:cNvPr>
          <p:cNvSpPr txBox="1">
            <a:spLocks noChangeArrowheads="1"/>
          </p:cNvSpPr>
          <p:nvPr/>
        </p:nvSpPr>
        <p:spPr bwMode="auto">
          <a:xfrm>
            <a:off x="6661738" y="2629751"/>
            <a:ext cx="1480773" cy="9111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ts val="3140"/>
              </a:lnSpc>
              <a:spcBef>
                <a:spcPct val="0"/>
              </a:spcBef>
              <a:buFontTx/>
              <a:buNone/>
            </a:pPr>
            <a:r>
              <a:rPr lang="en-GB" altLang="en-US" sz="2400" dirty="0">
                <a:latin typeface="Nunito" pitchFamily="2" charset="0"/>
                <a:cs typeface="Calibri" panose="020F0502020204030204" pitchFamily="34" charset="0"/>
              </a:rPr>
              <a:t>Tax relief</a:t>
            </a:r>
          </a:p>
          <a:p>
            <a:pPr>
              <a:lnSpc>
                <a:spcPts val="3140"/>
              </a:lnSpc>
              <a:spcBef>
                <a:spcPct val="0"/>
              </a:spcBef>
              <a:buFontTx/>
              <a:buNone/>
            </a:pPr>
            <a:r>
              <a:rPr lang="en-GB" altLang="en-US" sz="3200" b="1" dirty="0">
                <a:solidFill>
                  <a:srgbClr val="633B71"/>
                </a:solidFill>
                <a:latin typeface="Nunito" pitchFamily="2" charset="0"/>
                <a:cs typeface="Calibri" panose="020F0502020204030204" pitchFamily="34" charset="0"/>
              </a:rPr>
              <a:t>£20</a:t>
            </a:r>
          </a:p>
        </p:txBody>
      </p:sp>
      <p:sp>
        <p:nvSpPr>
          <p:cNvPr id="17" name="TextBox 16">
            <a:extLst>
              <a:ext uri="{FF2B5EF4-FFF2-40B4-BE49-F238E27FC236}">
                <a16:creationId xmlns:a16="http://schemas.microsoft.com/office/drawing/2014/main" id="{0FAB672D-29C5-AD86-F480-B62322B03DE3}"/>
              </a:ext>
            </a:extLst>
          </p:cNvPr>
          <p:cNvSpPr txBox="1"/>
          <p:nvPr/>
        </p:nvSpPr>
        <p:spPr>
          <a:xfrm>
            <a:off x="1480461" y="5171575"/>
            <a:ext cx="6328222" cy="400110"/>
          </a:xfrm>
          <a:prstGeom prst="rect">
            <a:avLst/>
          </a:prstGeom>
          <a:noFill/>
        </p:spPr>
        <p:txBody>
          <a:bodyPr wrap="square" rtlCol="0">
            <a:spAutoFit/>
          </a:bodyPr>
          <a:lstStyle/>
          <a:p>
            <a:pPr algn="ctr"/>
            <a:r>
              <a:rPr lang="en-GB" sz="2000" dirty="0">
                <a:highlight>
                  <a:srgbClr val="FFFF00"/>
                </a:highlight>
                <a:latin typeface="Nunito" pitchFamily="2" charset="0"/>
              </a:rPr>
              <a:t>Apply online: www.</a:t>
            </a:r>
          </a:p>
        </p:txBody>
      </p:sp>
    </p:spTree>
    <p:extLst>
      <p:ext uri="{BB962C8B-B14F-4D97-AF65-F5344CB8AC3E}">
        <p14:creationId xmlns:p14="http://schemas.microsoft.com/office/powerpoint/2010/main" val="29325557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F9254-1334-2EAC-D42F-0CE8BFA67FF3}"/>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EDD8EB9A-16B7-6D25-C28D-2670C569CA6F}"/>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31A0622C-8624-A3E6-8BEE-BF2FBE845D30}"/>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08306FD3-2F97-287E-34F9-3C8E7FD7CC62}"/>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Pension scams</a:t>
            </a:r>
            <a:endParaRPr lang="en-GB" sz="3200" b="1" dirty="0">
              <a:solidFill>
                <a:srgbClr val="044D85"/>
              </a:solidFill>
              <a:latin typeface="Franklin Gothic Medium" panose="020B0603020102020204" pitchFamily="34" charset="0"/>
            </a:endParaRPr>
          </a:p>
        </p:txBody>
      </p:sp>
      <p:sp>
        <p:nvSpPr>
          <p:cNvPr id="4" name="TextBox 3">
            <a:extLst>
              <a:ext uri="{FF2B5EF4-FFF2-40B4-BE49-F238E27FC236}">
                <a16:creationId xmlns:a16="http://schemas.microsoft.com/office/drawing/2014/main" id="{EBB5FE2F-B510-2F89-9B34-6F1CE6176420}"/>
              </a:ext>
            </a:extLst>
          </p:cNvPr>
          <p:cNvSpPr txBox="1"/>
          <p:nvPr/>
        </p:nvSpPr>
        <p:spPr>
          <a:xfrm>
            <a:off x="398704" y="1412212"/>
            <a:ext cx="8619698" cy="461665"/>
          </a:xfrm>
          <a:prstGeom prst="rect">
            <a:avLst/>
          </a:prstGeom>
          <a:noFill/>
        </p:spPr>
        <p:txBody>
          <a:bodyPr wrap="square">
            <a:spAutoFit/>
          </a:bodyPr>
          <a:lstStyle/>
          <a:p>
            <a:r>
              <a:rPr lang="en-GB" sz="2400" dirty="0">
                <a:solidFill>
                  <a:srgbClr val="000000"/>
                </a:solidFill>
                <a:latin typeface="Nunito" pitchFamily="2" charset="0"/>
                <a:cs typeface="Times New Roman" panose="02020603050405020304" pitchFamily="18" charset="0"/>
              </a:rPr>
              <a:t>…on the rise across the pension industry</a:t>
            </a:r>
            <a:endParaRPr lang="en-GB" sz="2400" dirty="0"/>
          </a:p>
        </p:txBody>
      </p:sp>
      <p:sp>
        <p:nvSpPr>
          <p:cNvPr id="5" name="TextBox 4">
            <a:extLst>
              <a:ext uri="{FF2B5EF4-FFF2-40B4-BE49-F238E27FC236}">
                <a16:creationId xmlns:a16="http://schemas.microsoft.com/office/drawing/2014/main" id="{B93B0C68-0A37-D3CB-5F72-7F1DE4AE9E5A}"/>
              </a:ext>
            </a:extLst>
          </p:cNvPr>
          <p:cNvSpPr txBox="1"/>
          <p:nvPr/>
        </p:nvSpPr>
        <p:spPr>
          <a:xfrm>
            <a:off x="53689" y="1966461"/>
            <a:ext cx="3143000" cy="4016484"/>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lang="en-GB" sz="2400" kern="1200" dirty="0">
                <a:solidFill>
                  <a:schemeClr val="tx1"/>
                </a:solidFill>
                <a:effectLst/>
                <a:latin typeface="Nunito" pitchFamily="2" charset="0"/>
              </a:rPr>
              <a:t>Anyone can fall victim to a scam</a:t>
            </a:r>
          </a:p>
          <a:p>
            <a:pPr marL="285750" marR="0" lvl="0" indent="-285750" algn="l"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lang="en-GB" sz="2400" dirty="0">
                <a:latin typeface="Nunito" pitchFamily="2" charset="0"/>
              </a:rPr>
              <a:t>They’re becoming more sophisticated</a:t>
            </a:r>
          </a:p>
          <a:p>
            <a:pPr marL="285750" marR="0" lvl="0" indent="-285750" algn="l"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lang="en-GB" sz="2400" kern="1200" dirty="0">
                <a:solidFill>
                  <a:schemeClr val="tx1"/>
                </a:solidFill>
                <a:effectLst/>
                <a:latin typeface="Nunito" pitchFamily="2" charset="0"/>
              </a:rPr>
              <a:t>Always remember</a:t>
            </a:r>
            <a:r>
              <a:rPr lang="en-GB" sz="2400" dirty="0">
                <a:latin typeface="Nunito" pitchFamily="2" charset="0"/>
              </a:rPr>
              <a:t>, if it sounds too good to be true – </a:t>
            </a:r>
            <a:br>
              <a:rPr lang="en-GB" sz="2400" dirty="0">
                <a:latin typeface="Nunito" pitchFamily="2" charset="0"/>
              </a:rPr>
            </a:br>
            <a:r>
              <a:rPr lang="en-GB" sz="2400" dirty="0">
                <a:latin typeface="Nunito" pitchFamily="2" charset="0"/>
              </a:rPr>
              <a:t>IT PROBABLY IS</a:t>
            </a:r>
            <a:endParaRPr lang="en-GB" sz="2400" kern="1200" dirty="0">
              <a:solidFill>
                <a:schemeClr val="tx1"/>
              </a:solidFill>
              <a:effectLst/>
              <a:latin typeface="Nunito" pitchFamily="2"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kern="1200" dirty="0">
              <a:solidFill>
                <a:schemeClr val="tx1"/>
              </a:solidFill>
              <a:effectLst/>
              <a:latin typeface="+mn-lt"/>
              <a:ea typeface="+mn-ea"/>
              <a:cs typeface="+mn-cs"/>
            </a:endParaRPr>
          </a:p>
        </p:txBody>
      </p:sp>
      <p:grpSp>
        <p:nvGrpSpPr>
          <p:cNvPr id="6" name="Group 5">
            <a:extLst>
              <a:ext uri="{FF2B5EF4-FFF2-40B4-BE49-F238E27FC236}">
                <a16:creationId xmlns:a16="http://schemas.microsoft.com/office/drawing/2014/main" id="{49EB0265-B623-419F-703F-EF6F342092AD}"/>
              </a:ext>
            </a:extLst>
          </p:cNvPr>
          <p:cNvGrpSpPr/>
          <p:nvPr/>
        </p:nvGrpSpPr>
        <p:grpSpPr>
          <a:xfrm>
            <a:off x="3454400" y="1878949"/>
            <a:ext cx="5564002" cy="3796137"/>
            <a:chOff x="2319956" y="1878948"/>
            <a:chExt cx="6699688" cy="4137878"/>
          </a:xfrm>
        </p:grpSpPr>
        <p:pic>
          <p:nvPicPr>
            <p:cNvPr id="7" name="Picture 6" descr="A person with her hands on her face&#10;&#10;AI-generated content may be incorrect.">
              <a:extLst>
                <a:ext uri="{FF2B5EF4-FFF2-40B4-BE49-F238E27FC236}">
                  <a16:creationId xmlns:a16="http://schemas.microsoft.com/office/drawing/2014/main" id="{434D5712-6013-A85D-0CB8-E3C8FF8E1397}"/>
                </a:ext>
              </a:extLst>
            </p:cNvPr>
            <p:cNvPicPr>
              <a:picLocks noChangeAspect="1"/>
            </p:cNvPicPr>
            <p:nvPr/>
          </p:nvPicPr>
          <p:blipFill>
            <a:blip r:embed="rId3"/>
            <a:stretch>
              <a:fillRect/>
            </a:stretch>
          </p:blipFill>
          <p:spPr>
            <a:xfrm>
              <a:off x="3045707" y="1878948"/>
              <a:ext cx="5681929" cy="3367069"/>
            </a:xfrm>
            <a:prstGeom prst="rect">
              <a:avLst/>
            </a:prstGeom>
          </p:spPr>
        </p:pic>
        <p:pic>
          <p:nvPicPr>
            <p:cNvPr id="9" name="Picture 8" descr="A close-up of a sign&#10;&#10;AI-generated content may be incorrect.">
              <a:extLst>
                <a:ext uri="{FF2B5EF4-FFF2-40B4-BE49-F238E27FC236}">
                  <a16:creationId xmlns:a16="http://schemas.microsoft.com/office/drawing/2014/main" id="{B3F03F88-1D60-2262-1FAF-0D9D12DC6CD7}"/>
                </a:ext>
              </a:extLst>
            </p:cNvPr>
            <p:cNvPicPr>
              <a:picLocks noChangeAspect="1"/>
            </p:cNvPicPr>
            <p:nvPr/>
          </p:nvPicPr>
          <p:blipFill>
            <a:blip r:embed="rId4"/>
            <a:stretch>
              <a:fillRect/>
            </a:stretch>
          </p:blipFill>
          <p:spPr>
            <a:xfrm>
              <a:off x="7152582" y="5612931"/>
              <a:ext cx="1867062" cy="403895"/>
            </a:xfrm>
            <a:prstGeom prst="rect">
              <a:avLst/>
            </a:prstGeom>
          </p:spPr>
        </p:pic>
        <p:pic>
          <p:nvPicPr>
            <p:cNvPr id="10" name="Picture 9" descr="A red and white circle with black numbers&#10;&#10;AI-generated content may be incorrect.">
              <a:extLst>
                <a:ext uri="{FF2B5EF4-FFF2-40B4-BE49-F238E27FC236}">
                  <a16:creationId xmlns:a16="http://schemas.microsoft.com/office/drawing/2014/main" id="{58158C71-57E6-D82F-39E2-48945F6DA8B8}"/>
                </a:ext>
              </a:extLst>
            </p:cNvPr>
            <p:cNvPicPr>
              <a:picLocks noChangeAspect="1"/>
            </p:cNvPicPr>
            <p:nvPr/>
          </p:nvPicPr>
          <p:blipFill>
            <a:blip r:embed="rId5"/>
            <a:stretch>
              <a:fillRect/>
            </a:stretch>
          </p:blipFill>
          <p:spPr>
            <a:xfrm>
              <a:off x="2319956" y="3919139"/>
              <a:ext cx="1905266" cy="1895740"/>
            </a:xfrm>
            <a:prstGeom prst="rect">
              <a:avLst/>
            </a:prstGeom>
          </p:spPr>
        </p:pic>
      </p:grpSp>
    </p:spTree>
    <p:extLst>
      <p:ext uri="{BB962C8B-B14F-4D97-AF65-F5344CB8AC3E}">
        <p14:creationId xmlns:p14="http://schemas.microsoft.com/office/powerpoint/2010/main" val="32733446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DC96E1-322E-FAF0-DBC6-7A4D6DBB20C5}"/>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5991C2D9-7398-AFA7-FF01-E19334D204A1}"/>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9667E461-4871-B15B-482B-EA1FBE847660}"/>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657B1ACE-CD42-75BC-E983-1511276AE1A4}"/>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Pension scams – what to look out for</a:t>
            </a:r>
            <a:endParaRPr lang="en-GB" sz="3200" b="1" dirty="0">
              <a:solidFill>
                <a:srgbClr val="044D85"/>
              </a:solidFill>
              <a:latin typeface="Franklin Gothic Medium" panose="020B0603020102020204" pitchFamily="34" charset="0"/>
            </a:endParaRPr>
          </a:p>
        </p:txBody>
      </p:sp>
      <p:grpSp>
        <p:nvGrpSpPr>
          <p:cNvPr id="4" name="Group 3">
            <a:extLst>
              <a:ext uri="{FF2B5EF4-FFF2-40B4-BE49-F238E27FC236}">
                <a16:creationId xmlns:a16="http://schemas.microsoft.com/office/drawing/2014/main" id="{0E1F70B9-7052-4B83-0EB0-F764A0AE9FFA}"/>
              </a:ext>
            </a:extLst>
          </p:cNvPr>
          <p:cNvGrpSpPr/>
          <p:nvPr/>
        </p:nvGrpSpPr>
        <p:grpSpPr>
          <a:xfrm>
            <a:off x="3569510" y="2774801"/>
            <a:ext cx="2004978" cy="1308397"/>
            <a:chOff x="2319956" y="1878948"/>
            <a:chExt cx="6407680" cy="3935931"/>
          </a:xfrm>
        </p:grpSpPr>
        <p:pic>
          <p:nvPicPr>
            <p:cNvPr id="5" name="Picture 4" descr="A person with her hands on her face&#10;&#10;AI-generated content may be incorrect.">
              <a:extLst>
                <a:ext uri="{FF2B5EF4-FFF2-40B4-BE49-F238E27FC236}">
                  <a16:creationId xmlns:a16="http://schemas.microsoft.com/office/drawing/2014/main" id="{B6516308-DD02-BA8B-7513-CD05748042AC}"/>
                </a:ext>
              </a:extLst>
            </p:cNvPr>
            <p:cNvPicPr>
              <a:picLocks noChangeAspect="1"/>
            </p:cNvPicPr>
            <p:nvPr/>
          </p:nvPicPr>
          <p:blipFill>
            <a:blip r:embed="rId3"/>
            <a:stretch>
              <a:fillRect/>
            </a:stretch>
          </p:blipFill>
          <p:spPr>
            <a:xfrm>
              <a:off x="3045707" y="1878948"/>
              <a:ext cx="5681929" cy="3367069"/>
            </a:xfrm>
            <a:prstGeom prst="rect">
              <a:avLst/>
            </a:prstGeom>
          </p:spPr>
        </p:pic>
        <p:pic>
          <p:nvPicPr>
            <p:cNvPr id="6" name="Picture 5" descr="A red and white circle with black numbers&#10;&#10;AI-generated content may be incorrect.">
              <a:extLst>
                <a:ext uri="{FF2B5EF4-FFF2-40B4-BE49-F238E27FC236}">
                  <a16:creationId xmlns:a16="http://schemas.microsoft.com/office/drawing/2014/main" id="{7BA74159-5F2D-1A2C-91C1-975612FF865C}"/>
                </a:ext>
              </a:extLst>
            </p:cNvPr>
            <p:cNvPicPr>
              <a:picLocks noChangeAspect="1"/>
            </p:cNvPicPr>
            <p:nvPr/>
          </p:nvPicPr>
          <p:blipFill>
            <a:blip r:embed="rId4"/>
            <a:stretch>
              <a:fillRect/>
            </a:stretch>
          </p:blipFill>
          <p:spPr>
            <a:xfrm>
              <a:off x="2319956" y="3919139"/>
              <a:ext cx="1905266" cy="1895740"/>
            </a:xfrm>
            <a:prstGeom prst="rect">
              <a:avLst/>
            </a:prstGeom>
          </p:spPr>
        </p:pic>
      </p:grpSp>
      <p:grpSp>
        <p:nvGrpSpPr>
          <p:cNvPr id="7" name="Group 6">
            <a:extLst>
              <a:ext uri="{FF2B5EF4-FFF2-40B4-BE49-F238E27FC236}">
                <a16:creationId xmlns:a16="http://schemas.microsoft.com/office/drawing/2014/main" id="{5EEBA077-8C9F-133E-2837-D4E142FFB337}"/>
              </a:ext>
            </a:extLst>
          </p:cNvPr>
          <p:cNvGrpSpPr/>
          <p:nvPr/>
        </p:nvGrpSpPr>
        <p:grpSpPr>
          <a:xfrm>
            <a:off x="641344" y="1965575"/>
            <a:ext cx="3155254" cy="1079501"/>
            <a:chOff x="3912529" y="742843"/>
            <a:chExt cx="3155254" cy="1079501"/>
          </a:xfrm>
        </p:grpSpPr>
        <p:sp>
          <p:nvSpPr>
            <p:cNvPr id="9" name="Oval 8">
              <a:extLst>
                <a:ext uri="{FF2B5EF4-FFF2-40B4-BE49-F238E27FC236}">
                  <a16:creationId xmlns:a16="http://schemas.microsoft.com/office/drawing/2014/main" id="{AEBD49E6-D10A-C19E-57E7-DBE87A7E6637}"/>
                </a:ext>
              </a:extLst>
            </p:cNvPr>
            <p:cNvSpPr/>
            <p:nvPr/>
          </p:nvSpPr>
          <p:spPr>
            <a:xfrm>
              <a:off x="3912529" y="887866"/>
              <a:ext cx="934478" cy="934478"/>
            </a:xfrm>
            <a:prstGeom prst="ellipse">
              <a:avLst/>
            </a:prstGeom>
            <a:solidFill>
              <a:srgbClr val="CCFF9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ound Diagonal Corner of Rectangle 18">
              <a:extLst>
                <a:ext uri="{FF2B5EF4-FFF2-40B4-BE49-F238E27FC236}">
                  <a16:creationId xmlns:a16="http://schemas.microsoft.com/office/drawing/2014/main" id="{F07FE297-A15C-0E94-DDEB-C18B63413E49}"/>
                </a:ext>
              </a:extLst>
            </p:cNvPr>
            <p:cNvSpPr/>
            <p:nvPr/>
          </p:nvSpPr>
          <p:spPr>
            <a:xfrm flipH="1">
              <a:off x="4047708" y="742843"/>
              <a:ext cx="3020075" cy="944514"/>
            </a:xfrm>
            <a:prstGeom prst="round2DiagRect">
              <a:avLst>
                <a:gd name="adj1" fmla="val 31225"/>
                <a:gd name="adj2" fmla="val 5823"/>
              </a:avLst>
            </a:prstGeom>
            <a:solidFill>
              <a:srgbClr val="E2F0D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fontAlgn="auto" hangingPunct="1">
                <a:spcBef>
                  <a:spcPts val="0"/>
                </a:spcBef>
                <a:spcAft>
                  <a:spcPts val="0"/>
                </a:spcAft>
                <a:defRPr/>
              </a:pPr>
              <a:r>
                <a:rPr lang="en-GB" dirty="0">
                  <a:solidFill>
                    <a:schemeClr val="tx1"/>
                  </a:solidFill>
                  <a:latin typeface="Nunito" pitchFamily="2" charset="0"/>
                </a:rPr>
                <a:t>Promises to release cash from your pension before age 55</a:t>
              </a:r>
            </a:p>
          </p:txBody>
        </p:sp>
      </p:grpSp>
      <p:grpSp>
        <p:nvGrpSpPr>
          <p:cNvPr id="11" name="Group 10">
            <a:extLst>
              <a:ext uri="{FF2B5EF4-FFF2-40B4-BE49-F238E27FC236}">
                <a16:creationId xmlns:a16="http://schemas.microsoft.com/office/drawing/2014/main" id="{BDFAA453-BA46-0C51-450C-1BCDE0DD1ED3}"/>
              </a:ext>
            </a:extLst>
          </p:cNvPr>
          <p:cNvGrpSpPr/>
          <p:nvPr/>
        </p:nvGrpSpPr>
        <p:grpSpPr>
          <a:xfrm>
            <a:off x="5835837" y="1965217"/>
            <a:ext cx="3050350" cy="1079501"/>
            <a:chOff x="3912529" y="742843"/>
            <a:chExt cx="3050350" cy="1079501"/>
          </a:xfrm>
        </p:grpSpPr>
        <p:sp>
          <p:nvSpPr>
            <p:cNvPr id="12" name="Oval 11">
              <a:extLst>
                <a:ext uri="{FF2B5EF4-FFF2-40B4-BE49-F238E27FC236}">
                  <a16:creationId xmlns:a16="http://schemas.microsoft.com/office/drawing/2014/main" id="{E08C13E2-415B-5650-D47F-7CBF98955730}"/>
                </a:ext>
              </a:extLst>
            </p:cNvPr>
            <p:cNvSpPr/>
            <p:nvPr/>
          </p:nvSpPr>
          <p:spPr>
            <a:xfrm>
              <a:off x="3912529" y="887866"/>
              <a:ext cx="934478" cy="934478"/>
            </a:xfrm>
            <a:prstGeom prst="ellipse">
              <a:avLst/>
            </a:prstGeom>
            <a:solidFill>
              <a:schemeClr val="accent4">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 Diagonal Corner of Rectangle 18">
              <a:extLst>
                <a:ext uri="{FF2B5EF4-FFF2-40B4-BE49-F238E27FC236}">
                  <a16:creationId xmlns:a16="http://schemas.microsoft.com/office/drawing/2014/main" id="{B8EFC7CD-F6E3-4406-3727-85052EBED454}"/>
                </a:ext>
              </a:extLst>
            </p:cNvPr>
            <p:cNvSpPr/>
            <p:nvPr/>
          </p:nvSpPr>
          <p:spPr>
            <a:xfrm flipH="1">
              <a:off x="4047709" y="742843"/>
              <a:ext cx="2915170" cy="944514"/>
            </a:xfrm>
            <a:prstGeom prst="round2DiagRect">
              <a:avLst>
                <a:gd name="adj1" fmla="val 31225"/>
                <a:gd name="adj2" fmla="val 5823"/>
              </a:avLst>
            </a:prstGeom>
            <a:solidFill>
              <a:schemeClr val="accent4">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Nunito" pitchFamily="2" charset="0"/>
                </a:rPr>
                <a:t>Sending couriers to your door to sign paperwork while they wait…</a:t>
              </a:r>
            </a:p>
          </p:txBody>
        </p:sp>
      </p:grpSp>
      <p:grpSp>
        <p:nvGrpSpPr>
          <p:cNvPr id="14" name="Group 13">
            <a:extLst>
              <a:ext uri="{FF2B5EF4-FFF2-40B4-BE49-F238E27FC236}">
                <a16:creationId xmlns:a16="http://schemas.microsoft.com/office/drawing/2014/main" id="{EC5984AF-AE2F-F6C3-6DF5-30ADB3E4D250}"/>
              </a:ext>
            </a:extLst>
          </p:cNvPr>
          <p:cNvGrpSpPr/>
          <p:nvPr/>
        </p:nvGrpSpPr>
        <p:grpSpPr>
          <a:xfrm>
            <a:off x="708934" y="4309742"/>
            <a:ext cx="3155254" cy="1079501"/>
            <a:chOff x="3912529" y="742843"/>
            <a:chExt cx="3155254" cy="1079501"/>
          </a:xfrm>
        </p:grpSpPr>
        <p:sp>
          <p:nvSpPr>
            <p:cNvPr id="15" name="Oval 14">
              <a:extLst>
                <a:ext uri="{FF2B5EF4-FFF2-40B4-BE49-F238E27FC236}">
                  <a16:creationId xmlns:a16="http://schemas.microsoft.com/office/drawing/2014/main" id="{1C6BB384-2B1C-5907-F300-B6898EC63B19}"/>
                </a:ext>
              </a:extLst>
            </p:cNvPr>
            <p:cNvSpPr/>
            <p:nvPr/>
          </p:nvSpPr>
          <p:spPr>
            <a:xfrm>
              <a:off x="3912529" y="887866"/>
              <a:ext cx="934478" cy="934478"/>
            </a:xfrm>
            <a:prstGeom prst="ellipse">
              <a:avLst/>
            </a:pr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 Diagonal Corner of Rectangle 18">
              <a:extLst>
                <a:ext uri="{FF2B5EF4-FFF2-40B4-BE49-F238E27FC236}">
                  <a16:creationId xmlns:a16="http://schemas.microsoft.com/office/drawing/2014/main" id="{CD5AAC36-9451-7982-5A19-1FF6EC1EEA95}"/>
                </a:ext>
              </a:extLst>
            </p:cNvPr>
            <p:cNvSpPr/>
            <p:nvPr/>
          </p:nvSpPr>
          <p:spPr>
            <a:xfrm flipH="1">
              <a:off x="4047708" y="742843"/>
              <a:ext cx="3020075" cy="944514"/>
            </a:xfrm>
            <a:prstGeom prst="round2DiagRect">
              <a:avLst>
                <a:gd name="adj1" fmla="val 31225"/>
                <a:gd name="adj2" fmla="val 5823"/>
              </a:avLst>
            </a:prstGeom>
            <a:solidFill>
              <a:schemeClr val="accent2">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Nunito" pitchFamily="2" charset="0"/>
                </a:rPr>
                <a:t>Unusual investments – with high risk, or complicated structures</a:t>
              </a:r>
            </a:p>
          </p:txBody>
        </p:sp>
      </p:grpSp>
      <p:grpSp>
        <p:nvGrpSpPr>
          <p:cNvPr id="17" name="Group 16">
            <a:extLst>
              <a:ext uri="{FF2B5EF4-FFF2-40B4-BE49-F238E27FC236}">
                <a16:creationId xmlns:a16="http://schemas.microsoft.com/office/drawing/2014/main" id="{BF037D9F-F729-85A1-2389-307160209540}"/>
              </a:ext>
            </a:extLst>
          </p:cNvPr>
          <p:cNvGrpSpPr/>
          <p:nvPr/>
        </p:nvGrpSpPr>
        <p:grpSpPr>
          <a:xfrm>
            <a:off x="5835837" y="4242248"/>
            <a:ext cx="3050350" cy="1079501"/>
            <a:chOff x="3912529" y="742843"/>
            <a:chExt cx="3050350" cy="1079501"/>
          </a:xfrm>
        </p:grpSpPr>
        <p:sp>
          <p:nvSpPr>
            <p:cNvPr id="18" name="Oval 17">
              <a:extLst>
                <a:ext uri="{FF2B5EF4-FFF2-40B4-BE49-F238E27FC236}">
                  <a16:creationId xmlns:a16="http://schemas.microsoft.com/office/drawing/2014/main" id="{CE92B903-0BDF-3620-511C-1E7DA5BD49AE}"/>
                </a:ext>
              </a:extLst>
            </p:cNvPr>
            <p:cNvSpPr/>
            <p:nvPr/>
          </p:nvSpPr>
          <p:spPr>
            <a:xfrm>
              <a:off x="3912529" y="887866"/>
              <a:ext cx="934478" cy="934478"/>
            </a:xfrm>
            <a:prstGeom prst="ellipse">
              <a:avLst/>
            </a:prstGeom>
            <a:solidFill>
              <a:schemeClr val="accent1">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 Diagonal Corner of Rectangle 18">
              <a:extLst>
                <a:ext uri="{FF2B5EF4-FFF2-40B4-BE49-F238E27FC236}">
                  <a16:creationId xmlns:a16="http://schemas.microsoft.com/office/drawing/2014/main" id="{A2434D04-B3E7-9576-9F39-53B912E63E2F}"/>
                </a:ext>
              </a:extLst>
            </p:cNvPr>
            <p:cNvSpPr/>
            <p:nvPr/>
          </p:nvSpPr>
          <p:spPr>
            <a:xfrm flipH="1">
              <a:off x="4047709" y="742843"/>
              <a:ext cx="2915170" cy="944514"/>
            </a:xfrm>
            <a:prstGeom prst="round2DiagRect">
              <a:avLst>
                <a:gd name="adj1" fmla="val 31225"/>
                <a:gd name="adj2" fmla="val 5823"/>
              </a:avLst>
            </a:pr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Nunito" pitchFamily="2" charset="0"/>
                </a:rPr>
                <a:t>Be cautious of anyone encouraging you to transfer out of the LGPS</a:t>
              </a:r>
            </a:p>
          </p:txBody>
        </p:sp>
      </p:grpSp>
    </p:spTree>
    <p:extLst>
      <p:ext uri="{BB962C8B-B14F-4D97-AF65-F5344CB8AC3E}">
        <p14:creationId xmlns:p14="http://schemas.microsoft.com/office/powerpoint/2010/main" val="234960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E116AC-3720-5DCE-EAD7-8D7E946908A9}"/>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664DE594-CE7D-FC9D-E516-D6B0DDE27187}"/>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067142E0-5BC8-02E4-6D2B-7FF83E6E3332}"/>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C4595F24-2AD5-811E-98EB-CBB8B9A74043}"/>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State pension</a:t>
            </a:r>
            <a:endParaRPr lang="en-GB" sz="3200" b="1" dirty="0">
              <a:solidFill>
                <a:srgbClr val="044D85"/>
              </a:solidFill>
              <a:latin typeface="Franklin Gothic Medium" panose="020B0603020102020204" pitchFamily="34" charset="0"/>
            </a:endParaRPr>
          </a:p>
        </p:txBody>
      </p:sp>
      <p:sp>
        <p:nvSpPr>
          <p:cNvPr id="4" name="TextBox 3">
            <a:extLst>
              <a:ext uri="{FF2B5EF4-FFF2-40B4-BE49-F238E27FC236}">
                <a16:creationId xmlns:a16="http://schemas.microsoft.com/office/drawing/2014/main" id="{9ED3C473-2D77-8FD9-E5E6-2B5E3F1E1E34}"/>
              </a:ext>
            </a:extLst>
          </p:cNvPr>
          <p:cNvSpPr txBox="1"/>
          <p:nvPr/>
        </p:nvSpPr>
        <p:spPr>
          <a:xfrm>
            <a:off x="387569" y="1359007"/>
            <a:ext cx="8619698" cy="369332"/>
          </a:xfrm>
          <a:prstGeom prst="rect">
            <a:avLst/>
          </a:prstGeom>
          <a:noFill/>
        </p:spPr>
        <p:txBody>
          <a:bodyPr wrap="square">
            <a:spAutoFit/>
          </a:bodyPr>
          <a:lstStyle/>
          <a:p>
            <a:r>
              <a:rPr lang="en-GB" dirty="0">
                <a:solidFill>
                  <a:srgbClr val="000000"/>
                </a:solidFill>
                <a:latin typeface="Nunito" pitchFamily="2" charset="0"/>
                <a:cs typeface="Times New Roman" panose="02020603050405020304" pitchFamily="18" charset="0"/>
              </a:rPr>
              <a:t>When is the State Pension payable?</a:t>
            </a:r>
            <a:endParaRPr lang="en-GB" dirty="0"/>
          </a:p>
        </p:txBody>
      </p:sp>
      <p:pic>
        <p:nvPicPr>
          <p:cNvPr id="5" name="Picture 4" descr="A picture containing text, clipart&#10;&#10;Description automatically generated">
            <a:extLst>
              <a:ext uri="{FF2B5EF4-FFF2-40B4-BE49-F238E27FC236}">
                <a16:creationId xmlns:a16="http://schemas.microsoft.com/office/drawing/2014/main" id="{1337A97C-F6BA-8C3E-32AB-1AA44EFABDA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8982" y="6201915"/>
            <a:ext cx="1610049" cy="274211"/>
          </a:xfrm>
          <a:prstGeom prst="rect">
            <a:avLst/>
          </a:prstGeom>
        </p:spPr>
      </p:pic>
      <p:graphicFrame>
        <p:nvGraphicFramePr>
          <p:cNvPr id="6" name="Table 2">
            <a:extLst>
              <a:ext uri="{FF2B5EF4-FFF2-40B4-BE49-F238E27FC236}">
                <a16:creationId xmlns:a16="http://schemas.microsoft.com/office/drawing/2014/main" id="{BF1BF1DB-D017-8EF5-5B32-B497CC20B22C}"/>
              </a:ext>
            </a:extLst>
          </p:cNvPr>
          <p:cNvGraphicFramePr>
            <a:graphicFrameLocks noGrp="1"/>
          </p:cNvGraphicFramePr>
          <p:nvPr>
            <p:extLst>
              <p:ext uri="{D42A27DB-BD31-4B8C-83A1-F6EECF244321}">
                <p14:modId xmlns:p14="http://schemas.microsoft.com/office/powerpoint/2010/main" val="2640440737"/>
              </p:ext>
            </p:extLst>
          </p:nvPr>
        </p:nvGraphicFramePr>
        <p:xfrm>
          <a:off x="458982" y="1934594"/>
          <a:ext cx="7908123" cy="2988812"/>
        </p:xfrm>
        <a:graphic>
          <a:graphicData uri="http://schemas.openxmlformats.org/drawingml/2006/table">
            <a:tbl>
              <a:tblPr firstRow="1" bandRow="1">
                <a:tableStyleId>{5C22544A-7EE6-4342-B048-85BDC9FD1C3A}</a:tableStyleId>
              </a:tblPr>
              <a:tblGrid>
                <a:gridCol w="4006015">
                  <a:extLst>
                    <a:ext uri="{9D8B030D-6E8A-4147-A177-3AD203B41FA5}">
                      <a16:colId xmlns:a16="http://schemas.microsoft.com/office/drawing/2014/main" val="20001"/>
                    </a:ext>
                  </a:extLst>
                </a:gridCol>
                <a:gridCol w="3902108">
                  <a:extLst>
                    <a:ext uri="{9D8B030D-6E8A-4147-A177-3AD203B41FA5}">
                      <a16:colId xmlns:a16="http://schemas.microsoft.com/office/drawing/2014/main" val="20002"/>
                    </a:ext>
                  </a:extLst>
                </a:gridCol>
              </a:tblGrid>
              <a:tr h="5984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latin typeface="Nunito" pitchFamily="2" charset="0"/>
                        </a:rPr>
                        <a:t>Birthdates</a:t>
                      </a:r>
                    </a:p>
                  </a:txBody>
                  <a:tcPr marT="45722" marB="45722"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latin typeface="Nunito" pitchFamily="2" charset="0"/>
                        </a:rPr>
                        <a:t>Retirement age</a:t>
                      </a:r>
                    </a:p>
                  </a:txBody>
                  <a:tcPr marT="45722" marB="45722" anchor="ctr"/>
                </a:tc>
                <a:extLst>
                  <a:ext uri="{0D108BD9-81ED-4DB2-BD59-A6C34878D82A}">
                    <a16:rowId xmlns:a16="http://schemas.microsoft.com/office/drawing/2014/main" val="10000"/>
                  </a:ext>
                </a:extLst>
              </a:tr>
              <a:tr h="5976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tx1"/>
                          </a:solidFill>
                          <a:latin typeface="Nunito" pitchFamily="2" charset="0"/>
                        </a:rPr>
                        <a:t>6 April 1960 to 5 March 1961</a:t>
                      </a:r>
                    </a:p>
                  </a:txBody>
                  <a:tcPr marT="45722" marB="45722"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tx1"/>
                          </a:solidFill>
                          <a:latin typeface="Nunito" pitchFamily="2" charset="0"/>
                        </a:rPr>
                        <a:t>66-67 (sliding scale)</a:t>
                      </a:r>
                    </a:p>
                  </a:txBody>
                  <a:tcPr marT="45722" marB="45722" anchor="ctr"/>
                </a:tc>
                <a:extLst>
                  <a:ext uri="{0D108BD9-81ED-4DB2-BD59-A6C34878D82A}">
                    <a16:rowId xmlns:a16="http://schemas.microsoft.com/office/drawing/2014/main" val="10001"/>
                  </a:ext>
                </a:extLst>
              </a:tr>
              <a:tr h="5976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tx1"/>
                          </a:solidFill>
                          <a:latin typeface="Nunito" pitchFamily="2" charset="0"/>
                        </a:rPr>
                        <a:t>6 March 1961 to 5 April 1977</a:t>
                      </a:r>
                    </a:p>
                  </a:txBody>
                  <a:tcPr marT="45722" marB="45722" anchor="ctr"/>
                </a:tc>
                <a:tc>
                  <a:txBody>
                    <a:bodyPr/>
                    <a:lstStyle/>
                    <a:p>
                      <a:pPr algn="l"/>
                      <a:r>
                        <a:rPr lang="en-GB" sz="2000" dirty="0">
                          <a:solidFill>
                            <a:schemeClr val="tx1"/>
                          </a:solidFill>
                          <a:latin typeface="Nunito" pitchFamily="2" charset="0"/>
                        </a:rPr>
                        <a:t>67</a:t>
                      </a:r>
                    </a:p>
                  </a:txBody>
                  <a:tcPr marT="45722" marB="45722" anchor="ctr"/>
                </a:tc>
                <a:extLst>
                  <a:ext uri="{0D108BD9-81ED-4DB2-BD59-A6C34878D82A}">
                    <a16:rowId xmlns:a16="http://schemas.microsoft.com/office/drawing/2014/main" val="10002"/>
                  </a:ext>
                </a:extLst>
              </a:tr>
              <a:tr h="5976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tx1"/>
                          </a:solidFill>
                          <a:latin typeface="Nunito" pitchFamily="2" charset="0"/>
                        </a:rPr>
                        <a:t>6 April 1977 to 5 April 1978</a:t>
                      </a:r>
                    </a:p>
                  </a:txBody>
                  <a:tcPr marT="45722" marB="45722"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tx1"/>
                          </a:solidFill>
                          <a:latin typeface="Nunito" pitchFamily="2" charset="0"/>
                        </a:rPr>
                        <a:t>67-68 (sliding scale)</a:t>
                      </a:r>
                    </a:p>
                  </a:txBody>
                  <a:tcPr marT="45722" marB="45722" anchor="ctr"/>
                </a:tc>
                <a:extLst>
                  <a:ext uri="{0D108BD9-81ED-4DB2-BD59-A6C34878D82A}">
                    <a16:rowId xmlns:a16="http://schemas.microsoft.com/office/drawing/2014/main" val="10003"/>
                  </a:ext>
                </a:extLst>
              </a:tr>
              <a:tr h="597600">
                <a:tc>
                  <a:txBody>
                    <a:bodyPr/>
                    <a:lstStyle/>
                    <a:p>
                      <a:pPr algn="l"/>
                      <a:r>
                        <a:rPr lang="en-GB" sz="2000" dirty="0">
                          <a:solidFill>
                            <a:schemeClr val="tx1"/>
                          </a:solidFill>
                          <a:latin typeface="Nunito" pitchFamily="2" charset="0"/>
                        </a:rPr>
                        <a:t>Born after 6 April 1978</a:t>
                      </a:r>
                    </a:p>
                  </a:txBody>
                  <a:tcPr marT="45722" marB="45722" anchor="ctr"/>
                </a:tc>
                <a:tc>
                  <a:txBody>
                    <a:bodyPr/>
                    <a:lstStyle/>
                    <a:p>
                      <a:pPr algn="l"/>
                      <a:r>
                        <a:rPr lang="en-GB" sz="2000" dirty="0">
                          <a:solidFill>
                            <a:schemeClr val="tx1"/>
                          </a:solidFill>
                          <a:latin typeface="Nunito" pitchFamily="2" charset="0"/>
                        </a:rPr>
                        <a:t>68</a:t>
                      </a:r>
                    </a:p>
                  </a:txBody>
                  <a:tcPr marT="45722" marB="45722" anchor="ctr"/>
                </a:tc>
                <a:extLst>
                  <a:ext uri="{0D108BD9-81ED-4DB2-BD59-A6C34878D82A}">
                    <a16:rowId xmlns:a16="http://schemas.microsoft.com/office/drawing/2014/main" val="2646376896"/>
                  </a:ext>
                </a:extLst>
              </a:tr>
            </a:tbl>
          </a:graphicData>
        </a:graphic>
      </p:graphicFrame>
    </p:spTree>
    <p:extLst>
      <p:ext uri="{BB962C8B-B14F-4D97-AF65-F5344CB8AC3E}">
        <p14:creationId xmlns:p14="http://schemas.microsoft.com/office/powerpoint/2010/main" val="26728339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F04821-0CF9-2E13-CBA7-688F12246370}"/>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4A34A481-532E-B643-2591-85BA53E649CD}"/>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A2214A2C-3FD2-EC5A-57C2-EE1B200E5714}"/>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E27DF523-15C7-70ED-0C03-E32B5E307D38}"/>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State pension</a:t>
            </a:r>
            <a:endParaRPr lang="en-GB" sz="3200" b="1" dirty="0">
              <a:solidFill>
                <a:srgbClr val="044D85"/>
              </a:solidFill>
              <a:latin typeface="Franklin Gothic Medium" panose="020B0603020102020204" pitchFamily="34" charset="0"/>
            </a:endParaRPr>
          </a:p>
        </p:txBody>
      </p:sp>
      <p:sp>
        <p:nvSpPr>
          <p:cNvPr id="4" name="Content Placeholder 2">
            <a:extLst>
              <a:ext uri="{FF2B5EF4-FFF2-40B4-BE49-F238E27FC236}">
                <a16:creationId xmlns:a16="http://schemas.microsoft.com/office/drawing/2014/main" id="{632B6319-28A1-2AAA-CCAF-EEBEBA48619B}"/>
              </a:ext>
            </a:extLst>
          </p:cNvPr>
          <p:cNvSpPr txBox="1">
            <a:spLocks/>
          </p:cNvSpPr>
          <p:nvPr/>
        </p:nvSpPr>
        <p:spPr>
          <a:xfrm>
            <a:off x="433138" y="1602588"/>
            <a:ext cx="4050823" cy="3652824"/>
          </a:xfrm>
          <a:prstGeom prst="roundRect">
            <a:avLst>
              <a:gd name="adj" fmla="val 5045"/>
            </a:avLst>
          </a:prstGeom>
          <a:solidFill>
            <a:srgbClr val="E2F0D9"/>
          </a:solidFill>
        </p:spPr>
        <p:txBody>
          <a:bodyPr vert="horz" lIns="180000" tIns="0" rIns="0" bIns="0" rtlCol="0">
            <a:noAutofit/>
          </a:bodyPr>
          <a:lstStyle>
            <a:lvl1pPr marL="0" indent="0" algn="l" defTabSz="685800" rtl="0" eaLnBrk="1" latinLnBrk="0" hangingPunct="1">
              <a:lnSpc>
                <a:spcPct val="90000"/>
              </a:lnSpc>
              <a:spcBef>
                <a:spcPts val="750"/>
              </a:spcBef>
              <a:buFont typeface="Arial" panose="020B0604020202020204" pitchFamily="34" charset="0"/>
              <a:buNone/>
              <a:defRPr sz="1800" kern="1200" cap="all" baseline="0">
                <a:solidFill>
                  <a:schemeClr val="bg2">
                    <a:lumMod val="25000"/>
                  </a:schemeClr>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endParaRPr lang="en-US" dirty="0">
              <a:solidFill>
                <a:schemeClr val="tx1"/>
              </a:solidFill>
              <a:latin typeface="Nunito" pitchFamily="2" charset="0"/>
            </a:endParaRPr>
          </a:p>
        </p:txBody>
      </p:sp>
      <p:sp>
        <p:nvSpPr>
          <p:cNvPr id="5" name="Content Placeholder 5">
            <a:extLst>
              <a:ext uri="{FF2B5EF4-FFF2-40B4-BE49-F238E27FC236}">
                <a16:creationId xmlns:a16="http://schemas.microsoft.com/office/drawing/2014/main" id="{FF297C44-3A63-9295-25B7-690EC295A6D3}"/>
              </a:ext>
            </a:extLst>
          </p:cNvPr>
          <p:cNvSpPr txBox="1">
            <a:spLocks/>
          </p:cNvSpPr>
          <p:nvPr/>
        </p:nvSpPr>
        <p:spPr>
          <a:xfrm>
            <a:off x="4660040" y="1602588"/>
            <a:ext cx="4050823" cy="3606999"/>
          </a:xfrm>
          <a:prstGeom prst="roundRect">
            <a:avLst>
              <a:gd name="adj" fmla="val 4747"/>
            </a:avLst>
          </a:prstGeom>
          <a:solidFill>
            <a:srgbClr val="FBE5D6"/>
          </a:solidFill>
        </p:spPr>
        <p:txBody>
          <a:bodyPr lIns="180000" rIns="18000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spcBef>
                <a:spcPts val="1800"/>
              </a:spcBef>
              <a:buFont typeface="Arial" panose="020B0604020202020204" pitchFamily="34" charset="0"/>
              <a:buNone/>
            </a:pPr>
            <a:endParaRPr lang="en-US" sz="1800" b="1" dirty="0">
              <a:latin typeface="Nunito" pitchFamily="2" charset="0"/>
            </a:endParaRPr>
          </a:p>
          <a:p>
            <a:pPr marL="0" indent="0">
              <a:spcBef>
                <a:spcPts val="0"/>
              </a:spcBef>
              <a:spcAft>
                <a:spcPts val="1800"/>
              </a:spcAft>
              <a:buFont typeface="Arial" panose="020B0604020202020204" pitchFamily="34" charset="0"/>
              <a:buNone/>
            </a:pPr>
            <a:r>
              <a:rPr lang="en-US" sz="2000" b="1" dirty="0">
                <a:latin typeface="Nunito" pitchFamily="2" charset="0"/>
              </a:rPr>
              <a:t>Deferring your State Pension</a:t>
            </a:r>
          </a:p>
          <a:p>
            <a:pPr marL="0" indent="0">
              <a:spcAft>
                <a:spcPts val="1800"/>
              </a:spcAft>
              <a:buFont typeface="Arial" panose="020B0604020202020204" pitchFamily="34" charset="0"/>
              <a:buNone/>
            </a:pPr>
            <a:r>
              <a:rPr lang="en-US" sz="2000" dirty="0">
                <a:latin typeface="Nunito" pitchFamily="2" charset="0"/>
              </a:rPr>
              <a:t>If you reach SPA on or after </a:t>
            </a:r>
            <a:br>
              <a:rPr lang="en-US" sz="2000" dirty="0">
                <a:latin typeface="Nunito" pitchFamily="2" charset="0"/>
              </a:rPr>
            </a:br>
            <a:r>
              <a:rPr lang="en-US" sz="2000" dirty="0">
                <a:latin typeface="Nunito" pitchFamily="2" charset="0"/>
              </a:rPr>
              <a:t>6 April 2016</a:t>
            </a:r>
          </a:p>
          <a:p>
            <a:pPr marL="0" indent="0">
              <a:spcAft>
                <a:spcPts val="1800"/>
              </a:spcAft>
              <a:buClr>
                <a:schemeClr val="bg1"/>
              </a:buClr>
              <a:buNone/>
            </a:pPr>
            <a:r>
              <a:rPr lang="en-US" sz="2000" dirty="0">
                <a:latin typeface="Nunito" pitchFamily="2" charset="0"/>
              </a:rPr>
              <a:t>For 9 or more weeks: +1% (5.8% per year)</a:t>
            </a:r>
          </a:p>
          <a:p>
            <a:pPr marL="0" indent="0">
              <a:spcAft>
                <a:spcPts val="1800"/>
              </a:spcAft>
              <a:buClr>
                <a:schemeClr val="bg1"/>
              </a:buClr>
              <a:buNone/>
            </a:pPr>
            <a:r>
              <a:rPr lang="en-US" sz="2000" dirty="0">
                <a:latin typeface="Nunito" pitchFamily="2" charset="0"/>
              </a:rPr>
              <a:t>Additional payments could be taxed</a:t>
            </a:r>
          </a:p>
        </p:txBody>
      </p:sp>
      <p:sp>
        <p:nvSpPr>
          <p:cNvPr id="6" name="TextBox 5">
            <a:extLst>
              <a:ext uri="{FF2B5EF4-FFF2-40B4-BE49-F238E27FC236}">
                <a16:creationId xmlns:a16="http://schemas.microsoft.com/office/drawing/2014/main" id="{CE38EB12-57E7-6E52-03EC-C9C7FFC7F0DF}"/>
              </a:ext>
            </a:extLst>
          </p:cNvPr>
          <p:cNvSpPr txBox="1"/>
          <p:nvPr/>
        </p:nvSpPr>
        <p:spPr>
          <a:xfrm>
            <a:off x="526191" y="1901278"/>
            <a:ext cx="3864715" cy="2631490"/>
          </a:xfrm>
          <a:prstGeom prst="rect">
            <a:avLst/>
          </a:prstGeom>
          <a:noFill/>
        </p:spPr>
        <p:txBody>
          <a:bodyPr wrap="square">
            <a:spAutoFit/>
          </a:bodyPr>
          <a:lstStyle/>
          <a:p>
            <a:pPr marL="0" indent="0">
              <a:spcAft>
                <a:spcPts val="1800"/>
              </a:spcAft>
              <a:buNone/>
            </a:pPr>
            <a:r>
              <a:rPr lang="en-US" sz="2000" b="1" dirty="0">
                <a:latin typeface="Nunito" pitchFamily="2" charset="0"/>
              </a:rPr>
              <a:t>Claiming your State Pension</a:t>
            </a:r>
          </a:p>
          <a:p>
            <a:pPr>
              <a:spcAft>
                <a:spcPts val="1800"/>
              </a:spcAft>
              <a:buClr>
                <a:schemeClr val="bg1"/>
              </a:buClr>
            </a:pPr>
            <a:r>
              <a:rPr lang="en-US" sz="2000" dirty="0">
                <a:latin typeface="Nunito" pitchFamily="2" charset="0"/>
              </a:rPr>
              <a:t>By phone, online, or</a:t>
            </a:r>
            <a:br>
              <a:rPr lang="en-US" sz="2000" dirty="0">
                <a:latin typeface="Nunito" pitchFamily="2" charset="0"/>
              </a:rPr>
            </a:br>
            <a:r>
              <a:rPr lang="en-US" sz="2000" dirty="0">
                <a:latin typeface="Nunito" pitchFamily="2" charset="0"/>
              </a:rPr>
              <a:t>download a form</a:t>
            </a:r>
          </a:p>
          <a:p>
            <a:pPr>
              <a:spcAft>
                <a:spcPts val="1800"/>
              </a:spcAft>
              <a:buClr>
                <a:schemeClr val="bg1"/>
              </a:buClr>
            </a:pPr>
            <a:r>
              <a:rPr lang="en-US" sz="2000" dirty="0">
                <a:latin typeface="Nunito" pitchFamily="2" charset="0"/>
              </a:rPr>
              <a:t>You will be contacted </a:t>
            </a:r>
            <a:br>
              <a:rPr lang="en-US" sz="2000" dirty="0">
                <a:latin typeface="Nunito" pitchFamily="2" charset="0"/>
              </a:rPr>
            </a:br>
            <a:r>
              <a:rPr lang="en-US" sz="2000" dirty="0">
                <a:latin typeface="Nunito" pitchFamily="2" charset="0"/>
              </a:rPr>
              <a:t>2 months before SPA</a:t>
            </a:r>
          </a:p>
          <a:p>
            <a:pPr>
              <a:spcAft>
                <a:spcPts val="1800"/>
              </a:spcAft>
              <a:buClr>
                <a:schemeClr val="bg1"/>
              </a:buClr>
            </a:pPr>
            <a:r>
              <a:rPr lang="en-US" sz="2000" dirty="0">
                <a:latin typeface="Nunito" pitchFamily="2" charset="0"/>
              </a:rPr>
              <a:t>If not, call: 0800 731 7898</a:t>
            </a:r>
          </a:p>
        </p:txBody>
      </p:sp>
      <p:pic>
        <p:nvPicPr>
          <p:cNvPr id="7" name="Picture 6" descr="A picture containing text, clipart&#10;&#10;Description automatically generated">
            <a:extLst>
              <a:ext uri="{FF2B5EF4-FFF2-40B4-BE49-F238E27FC236}">
                <a16:creationId xmlns:a16="http://schemas.microsoft.com/office/drawing/2014/main" id="{09D541D3-3492-5EE9-9FAD-BFD5AF72E1E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8982" y="6201915"/>
            <a:ext cx="1610049" cy="274211"/>
          </a:xfrm>
          <a:prstGeom prst="rect">
            <a:avLst/>
          </a:prstGeom>
        </p:spPr>
      </p:pic>
    </p:spTree>
    <p:extLst>
      <p:ext uri="{BB962C8B-B14F-4D97-AF65-F5344CB8AC3E}">
        <p14:creationId xmlns:p14="http://schemas.microsoft.com/office/powerpoint/2010/main" val="37956409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35AA52-21A0-927E-3B8A-DF681F99BD72}"/>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C8FF51B4-5A1B-B10A-BECC-E7AB56C0E54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71499BF8-1E8A-664E-4E70-B9FD075B3FB2}"/>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AC6E7015-6B4F-A3BC-DFFB-BE7C2ABD3526}"/>
              </a:ext>
            </a:extLst>
          </p:cNvPr>
          <p:cNvSpPr txBox="1"/>
          <p:nvPr/>
        </p:nvSpPr>
        <p:spPr>
          <a:xfrm>
            <a:off x="356237" y="589136"/>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State pension</a:t>
            </a:r>
            <a:endParaRPr lang="en-GB" sz="3200" b="1" dirty="0">
              <a:solidFill>
                <a:srgbClr val="044D85"/>
              </a:solidFill>
              <a:latin typeface="Franklin Gothic Medium" panose="020B0603020102020204" pitchFamily="34" charset="0"/>
            </a:endParaRPr>
          </a:p>
        </p:txBody>
      </p:sp>
      <p:sp>
        <p:nvSpPr>
          <p:cNvPr id="4" name="Content Placeholder 2">
            <a:extLst>
              <a:ext uri="{FF2B5EF4-FFF2-40B4-BE49-F238E27FC236}">
                <a16:creationId xmlns:a16="http://schemas.microsoft.com/office/drawing/2014/main" id="{A7D604C4-DA50-64DD-7A75-4F8B9723636A}"/>
              </a:ext>
            </a:extLst>
          </p:cNvPr>
          <p:cNvSpPr txBox="1">
            <a:spLocks/>
          </p:cNvSpPr>
          <p:nvPr/>
        </p:nvSpPr>
        <p:spPr>
          <a:xfrm>
            <a:off x="458982" y="1158151"/>
            <a:ext cx="4050823" cy="4345074"/>
          </a:xfrm>
          <a:prstGeom prst="roundRect">
            <a:avLst>
              <a:gd name="adj" fmla="val 5045"/>
            </a:avLst>
          </a:prstGeom>
          <a:solidFill>
            <a:srgbClr val="E2F0D9"/>
          </a:solidFill>
        </p:spPr>
        <p:txBody>
          <a:bodyPr vert="horz" lIns="180000" tIns="0" rIns="0" bIns="0" rtlCol="0">
            <a:noAutofit/>
          </a:bodyPr>
          <a:lstStyle>
            <a:lvl1pPr marL="0" indent="0" algn="l" defTabSz="685800" rtl="0" eaLnBrk="1" latinLnBrk="0" hangingPunct="1">
              <a:lnSpc>
                <a:spcPct val="90000"/>
              </a:lnSpc>
              <a:spcBef>
                <a:spcPts val="750"/>
              </a:spcBef>
              <a:buFont typeface="Arial" panose="020B0604020202020204" pitchFamily="34" charset="0"/>
              <a:buNone/>
              <a:defRPr sz="1800" kern="1200" cap="all" baseline="0">
                <a:solidFill>
                  <a:schemeClr val="bg2">
                    <a:lumMod val="25000"/>
                  </a:schemeClr>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endParaRPr lang="en-US" dirty="0">
              <a:solidFill>
                <a:schemeClr val="tx1"/>
              </a:solidFill>
              <a:latin typeface="Nunito" pitchFamily="2" charset="0"/>
            </a:endParaRPr>
          </a:p>
        </p:txBody>
      </p:sp>
      <p:sp>
        <p:nvSpPr>
          <p:cNvPr id="5" name="Content Placeholder 5">
            <a:extLst>
              <a:ext uri="{FF2B5EF4-FFF2-40B4-BE49-F238E27FC236}">
                <a16:creationId xmlns:a16="http://schemas.microsoft.com/office/drawing/2014/main" id="{0F8D96A7-24EF-3D49-1616-A4CC03CF6913}"/>
              </a:ext>
            </a:extLst>
          </p:cNvPr>
          <p:cNvSpPr txBox="1">
            <a:spLocks/>
          </p:cNvSpPr>
          <p:nvPr/>
        </p:nvSpPr>
        <p:spPr>
          <a:xfrm>
            <a:off x="4660040" y="1173911"/>
            <a:ext cx="4050823" cy="4329314"/>
          </a:xfrm>
          <a:prstGeom prst="roundRect">
            <a:avLst>
              <a:gd name="adj" fmla="val 4747"/>
            </a:avLst>
          </a:prstGeom>
          <a:solidFill>
            <a:srgbClr val="FBE5D6"/>
          </a:solidFill>
        </p:spPr>
        <p:txBody>
          <a:bodyPr lIns="180000" rIns="18000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Font typeface="Arial" panose="020B0604020202020204" pitchFamily="34" charset="0"/>
              <a:buNone/>
            </a:pPr>
            <a:endParaRPr lang="en-US" sz="600" dirty="0">
              <a:latin typeface="Nunito" pitchFamily="2" charset="0"/>
            </a:endParaRPr>
          </a:p>
          <a:p>
            <a:pPr marL="0" indent="0">
              <a:lnSpc>
                <a:spcPct val="100000"/>
              </a:lnSpc>
              <a:spcBef>
                <a:spcPts val="0"/>
              </a:spcBef>
              <a:spcAft>
                <a:spcPts val="1200"/>
              </a:spcAft>
              <a:buNone/>
            </a:pPr>
            <a:r>
              <a:rPr lang="en-US" b="1" dirty="0">
                <a:latin typeface="Nunito" pitchFamily="2" charset="0"/>
              </a:rPr>
              <a:t>What to do next</a:t>
            </a:r>
          </a:p>
          <a:p>
            <a:pPr marL="0" indent="0">
              <a:lnSpc>
                <a:spcPct val="100000"/>
              </a:lnSpc>
              <a:spcBef>
                <a:spcPts val="0"/>
              </a:spcBef>
              <a:spcAft>
                <a:spcPts val="1200"/>
              </a:spcAft>
              <a:buClr>
                <a:schemeClr val="bg1"/>
              </a:buClr>
              <a:buNone/>
            </a:pPr>
            <a:r>
              <a:rPr lang="en-US" dirty="0">
                <a:latin typeface="Nunito" pitchFamily="2" charset="0"/>
              </a:rPr>
              <a:t>Obtain a quote</a:t>
            </a:r>
          </a:p>
          <a:p>
            <a:pPr marL="0" indent="0">
              <a:lnSpc>
                <a:spcPct val="100000"/>
              </a:lnSpc>
              <a:spcBef>
                <a:spcPts val="0"/>
              </a:spcBef>
              <a:spcAft>
                <a:spcPts val="1200"/>
              </a:spcAft>
              <a:buClr>
                <a:schemeClr val="bg1"/>
              </a:buClr>
              <a:buNone/>
            </a:pPr>
            <a:r>
              <a:rPr lang="en-GB" altLang="en-US" dirty="0">
                <a:latin typeface="Nunito" pitchFamily="2" charset="0"/>
                <a:ea typeface="MS PGothic" panose="020B0600070205080204" pitchFamily="34" charset="-128"/>
                <a:hlinkClick r:id="rId3"/>
              </a:rPr>
              <a:t>www.gov.uk/check-state-pension</a:t>
            </a:r>
            <a:r>
              <a:rPr lang="en-GB" altLang="en-US" dirty="0">
                <a:latin typeface="Nunito" pitchFamily="2" charset="0"/>
                <a:ea typeface="MS PGothic" panose="020B0600070205080204" pitchFamily="34" charset="-128"/>
              </a:rPr>
              <a:t> </a:t>
            </a:r>
          </a:p>
          <a:p>
            <a:pPr marL="0" indent="0">
              <a:lnSpc>
                <a:spcPct val="100000"/>
              </a:lnSpc>
              <a:spcBef>
                <a:spcPts val="0"/>
              </a:spcBef>
              <a:spcAft>
                <a:spcPts val="1200"/>
              </a:spcAft>
              <a:buClr>
                <a:schemeClr val="bg1"/>
              </a:buClr>
              <a:buNone/>
            </a:pPr>
            <a:r>
              <a:rPr lang="en-GB" altLang="en-US" dirty="0">
                <a:latin typeface="Nunito" pitchFamily="2" charset="0"/>
                <a:ea typeface="MS PGothic" panose="020B0600070205080204" pitchFamily="34" charset="-128"/>
              </a:rPr>
              <a:t>Gaps in your National Insurance record? You could pay extra to fill them</a:t>
            </a:r>
          </a:p>
          <a:p>
            <a:pPr marL="0" indent="0">
              <a:lnSpc>
                <a:spcPct val="100000"/>
              </a:lnSpc>
              <a:spcBef>
                <a:spcPts val="0"/>
              </a:spcBef>
              <a:spcAft>
                <a:spcPts val="1200"/>
              </a:spcAft>
              <a:buClr>
                <a:schemeClr val="bg1"/>
              </a:buClr>
              <a:buNone/>
            </a:pPr>
            <a:r>
              <a:rPr lang="en-GB" altLang="en-US" dirty="0">
                <a:latin typeface="Nunito" pitchFamily="2" charset="0"/>
                <a:ea typeface="MS PGothic" panose="020B0600070205080204" pitchFamily="34" charset="-128"/>
                <a:hlinkClick r:id="rId4"/>
              </a:rPr>
              <a:t>www.gov.uk/voluntary-national-insurance-contributions</a:t>
            </a:r>
            <a:r>
              <a:rPr lang="en-GB" altLang="en-US" dirty="0">
                <a:latin typeface="Nunito" pitchFamily="2" charset="0"/>
                <a:ea typeface="MS PGothic" panose="020B0600070205080204" pitchFamily="34" charset="-128"/>
              </a:rPr>
              <a:t>  </a:t>
            </a:r>
          </a:p>
        </p:txBody>
      </p:sp>
      <p:sp>
        <p:nvSpPr>
          <p:cNvPr id="6" name="TextBox 5">
            <a:extLst>
              <a:ext uri="{FF2B5EF4-FFF2-40B4-BE49-F238E27FC236}">
                <a16:creationId xmlns:a16="http://schemas.microsoft.com/office/drawing/2014/main" id="{A47FD6AD-3D77-2161-4276-4809196152B0}"/>
              </a:ext>
            </a:extLst>
          </p:cNvPr>
          <p:cNvSpPr txBox="1"/>
          <p:nvPr/>
        </p:nvSpPr>
        <p:spPr>
          <a:xfrm>
            <a:off x="707285" y="1287640"/>
            <a:ext cx="3864715" cy="3046988"/>
          </a:xfrm>
          <a:prstGeom prst="rect">
            <a:avLst/>
          </a:prstGeom>
          <a:noFill/>
        </p:spPr>
        <p:txBody>
          <a:bodyPr wrap="square">
            <a:spAutoFit/>
          </a:bodyPr>
          <a:lstStyle/>
          <a:p>
            <a:pPr marL="0" indent="0">
              <a:spcAft>
                <a:spcPts val="1800"/>
              </a:spcAft>
              <a:buNone/>
            </a:pPr>
            <a:r>
              <a:rPr lang="en-US" sz="2100" b="1" dirty="0">
                <a:latin typeface="Nunito" pitchFamily="2" charset="0"/>
              </a:rPr>
              <a:t>Contracted Out</a:t>
            </a:r>
          </a:p>
          <a:p>
            <a:pPr>
              <a:spcAft>
                <a:spcPts val="1800"/>
              </a:spcAft>
              <a:buClr>
                <a:schemeClr val="bg1"/>
              </a:buClr>
            </a:pPr>
            <a:r>
              <a:rPr lang="en-US" sz="2100" dirty="0">
                <a:latin typeface="Nunito" pitchFamily="2" charset="0"/>
              </a:rPr>
              <a:t>Contracted out of SERPS i.e. paid less National insurance</a:t>
            </a:r>
          </a:p>
          <a:p>
            <a:pPr>
              <a:spcAft>
                <a:spcPts val="1800"/>
              </a:spcAft>
              <a:buClr>
                <a:schemeClr val="bg1"/>
              </a:buClr>
            </a:pPr>
            <a:r>
              <a:rPr lang="en-US" sz="2100" dirty="0">
                <a:latin typeface="Nunito" pitchFamily="2" charset="0"/>
              </a:rPr>
              <a:t>Back in from 6 April 2016</a:t>
            </a:r>
          </a:p>
          <a:p>
            <a:pPr>
              <a:spcAft>
                <a:spcPts val="1800"/>
              </a:spcAft>
              <a:buClr>
                <a:schemeClr val="bg1"/>
              </a:buClr>
            </a:pPr>
            <a:r>
              <a:rPr lang="en-US" sz="2100" dirty="0">
                <a:latin typeface="Nunito" pitchFamily="2" charset="0"/>
              </a:rPr>
              <a:t>LGPS pension is equal to or greater than additional pension</a:t>
            </a:r>
          </a:p>
        </p:txBody>
      </p:sp>
      <p:pic>
        <p:nvPicPr>
          <p:cNvPr id="7" name="Picture 6" descr="A picture containing text, clipart&#10;&#10;Description automatically generated">
            <a:extLst>
              <a:ext uri="{FF2B5EF4-FFF2-40B4-BE49-F238E27FC236}">
                <a16:creationId xmlns:a16="http://schemas.microsoft.com/office/drawing/2014/main" id="{2D459031-50B8-4A3B-8058-D5BFD5ADD83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8982" y="6201915"/>
            <a:ext cx="1610049" cy="274211"/>
          </a:xfrm>
          <a:prstGeom prst="rect">
            <a:avLst/>
          </a:prstGeom>
        </p:spPr>
      </p:pic>
    </p:spTree>
    <p:extLst>
      <p:ext uri="{BB962C8B-B14F-4D97-AF65-F5344CB8AC3E}">
        <p14:creationId xmlns:p14="http://schemas.microsoft.com/office/powerpoint/2010/main" val="41849176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735F12-95A4-E364-003D-ABD7CB1DB3B3}"/>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3E8A4CB8-674F-5EA9-CB78-4CD5228FA9C2}"/>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20E79F4A-7329-956C-3B8B-C17238C927C1}"/>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4495879E-1BF8-C607-EF60-9269615661A1}"/>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The retirement process</a:t>
            </a:r>
            <a:endParaRPr lang="en-GB" sz="3200" b="1" dirty="0">
              <a:solidFill>
                <a:srgbClr val="044D85"/>
              </a:solidFill>
              <a:latin typeface="Franklin Gothic Medium" panose="020B0603020102020204" pitchFamily="34" charset="0"/>
            </a:endParaRPr>
          </a:p>
        </p:txBody>
      </p:sp>
      <p:graphicFrame>
        <p:nvGraphicFramePr>
          <p:cNvPr id="4" name="Diagram 3">
            <a:extLst>
              <a:ext uri="{FF2B5EF4-FFF2-40B4-BE49-F238E27FC236}">
                <a16:creationId xmlns:a16="http://schemas.microsoft.com/office/drawing/2014/main" id="{F700BBBE-1684-ED52-3C08-37EDAE3C7D53}"/>
              </a:ext>
            </a:extLst>
          </p:cNvPr>
          <p:cNvGraphicFramePr/>
          <p:nvPr>
            <p:extLst>
              <p:ext uri="{D42A27DB-BD31-4B8C-83A1-F6EECF244321}">
                <p14:modId xmlns:p14="http://schemas.microsoft.com/office/powerpoint/2010/main" val="1856727006"/>
              </p:ext>
            </p:extLst>
          </p:nvPr>
        </p:nvGraphicFramePr>
        <p:xfrm>
          <a:off x="431800" y="1319628"/>
          <a:ext cx="8218714" cy="41413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22521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E03DB-69A8-7C84-6651-2314C1A646BB}"/>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328A33C4-C233-0C7A-45FF-19DB35A227B0}"/>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8E7EAFBD-6117-D5A6-969E-12CDBC80C23C}"/>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DA70762C-D27B-FE39-C635-211011898152}"/>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Tax and your pension</a:t>
            </a:r>
            <a:endParaRPr lang="en-GB" sz="3200" b="1" dirty="0">
              <a:solidFill>
                <a:srgbClr val="044D85"/>
              </a:solidFill>
              <a:latin typeface="Franklin Gothic Medium" panose="020B0603020102020204" pitchFamily="34" charset="0"/>
            </a:endParaRPr>
          </a:p>
        </p:txBody>
      </p:sp>
      <p:sp>
        <p:nvSpPr>
          <p:cNvPr id="4" name="TextBox 3">
            <a:extLst>
              <a:ext uri="{FF2B5EF4-FFF2-40B4-BE49-F238E27FC236}">
                <a16:creationId xmlns:a16="http://schemas.microsoft.com/office/drawing/2014/main" id="{B7C45C91-6D80-EAF3-66C6-0BC457830060}"/>
              </a:ext>
            </a:extLst>
          </p:cNvPr>
          <p:cNvSpPr txBox="1"/>
          <p:nvPr/>
        </p:nvSpPr>
        <p:spPr>
          <a:xfrm>
            <a:off x="356237" y="1643348"/>
            <a:ext cx="3921849" cy="3385542"/>
          </a:xfrm>
          <a:prstGeom prst="rect">
            <a:avLst/>
          </a:prstGeom>
          <a:noFill/>
        </p:spPr>
        <p:txBody>
          <a:bodyPr wrap="square">
            <a:spAutoFit/>
          </a:bodyPr>
          <a:lstStyle/>
          <a:p>
            <a:pPr marL="0" indent="0">
              <a:spcAft>
                <a:spcPts val="1800"/>
              </a:spcAft>
              <a:buNone/>
            </a:pPr>
            <a:r>
              <a:rPr lang="en-US" sz="2300" dirty="0">
                <a:latin typeface="Nunito" pitchFamily="2" charset="0"/>
              </a:rPr>
              <a:t>Your pension payments are subject to income tax if your earnings exceed your personal allowance.</a:t>
            </a:r>
          </a:p>
          <a:p>
            <a:pPr marL="0" indent="0">
              <a:spcAft>
                <a:spcPts val="1800"/>
              </a:spcAft>
              <a:buNone/>
            </a:pPr>
            <a:r>
              <a:rPr lang="en-US" sz="2300" dirty="0">
                <a:solidFill>
                  <a:srgbClr val="4F7040"/>
                </a:solidFill>
                <a:latin typeface="Nunito" pitchFamily="2" charset="0"/>
              </a:rPr>
              <a:t>HM Revenue &amp; Customs</a:t>
            </a:r>
            <a:br>
              <a:rPr lang="en-US" sz="2300" dirty="0">
                <a:solidFill>
                  <a:srgbClr val="4F7040"/>
                </a:solidFill>
                <a:latin typeface="Nunito" pitchFamily="2" charset="0"/>
              </a:rPr>
            </a:br>
            <a:r>
              <a:rPr lang="en-US" sz="2300" dirty="0">
                <a:solidFill>
                  <a:srgbClr val="4F7040"/>
                </a:solidFill>
                <a:latin typeface="Nunito" pitchFamily="2" charset="0"/>
              </a:rPr>
              <a:t>PAYE &amp; Self Assessment</a:t>
            </a:r>
            <a:br>
              <a:rPr lang="en-US" sz="2300" dirty="0">
                <a:solidFill>
                  <a:srgbClr val="4F7040"/>
                </a:solidFill>
                <a:latin typeface="Nunito" pitchFamily="2" charset="0"/>
              </a:rPr>
            </a:br>
            <a:r>
              <a:rPr lang="en-US" sz="2300" dirty="0">
                <a:solidFill>
                  <a:srgbClr val="4F7040"/>
                </a:solidFill>
                <a:latin typeface="Nunito" pitchFamily="2" charset="0"/>
              </a:rPr>
              <a:t>BX9 1AS</a:t>
            </a:r>
          </a:p>
          <a:p>
            <a:pPr marL="0" indent="0">
              <a:buNone/>
            </a:pPr>
            <a:r>
              <a:rPr lang="en-US" sz="2300" dirty="0">
                <a:latin typeface="Nunito" pitchFamily="2" charset="0"/>
              </a:rPr>
              <a:t>Telephone: </a:t>
            </a:r>
            <a:r>
              <a:rPr lang="en-US" sz="2300" dirty="0">
                <a:solidFill>
                  <a:srgbClr val="4F7040"/>
                </a:solidFill>
                <a:latin typeface="Nunito" pitchFamily="2" charset="0"/>
              </a:rPr>
              <a:t>0300 200 3300</a:t>
            </a:r>
          </a:p>
        </p:txBody>
      </p:sp>
      <p:pic>
        <p:nvPicPr>
          <p:cNvPr id="5" name="Picture 4" descr="Graphical user interface&#10;&#10;Description automatically generated with medium confidence">
            <a:extLst>
              <a:ext uri="{FF2B5EF4-FFF2-40B4-BE49-F238E27FC236}">
                <a16:creationId xmlns:a16="http://schemas.microsoft.com/office/drawing/2014/main" id="{D150C0B4-1AD2-1218-CDE6-5DD0AA15BF0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2612" y="6072766"/>
            <a:ext cx="902930" cy="538748"/>
          </a:xfrm>
          <a:prstGeom prst="rect">
            <a:avLst/>
          </a:prstGeom>
        </p:spPr>
      </p:pic>
      <p:pic>
        <p:nvPicPr>
          <p:cNvPr id="6" name="Picture 5" descr="A close-up of coins&#10;&#10;AI-generated content may be incorrect.">
            <a:extLst>
              <a:ext uri="{FF2B5EF4-FFF2-40B4-BE49-F238E27FC236}">
                <a16:creationId xmlns:a16="http://schemas.microsoft.com/office/drawing/2014/main" id="{D7B91E89-CCCB-A1E4-1911-EEB7BCAC9CE7}"/>
              </a:ext>
            </a:extLst>
          </p:cNvPr>
          <p:cNvPicPr>
            <a:picLocks noChangeAspect="1"/>
          </p:cNvPicPr>
          <p:nvPr/>
        </p:nvPicPr>
        <p:blipFill>
          <a:blip r:embed="rId4"/>
          <a:stretch>
            <a:fillRect/>
          </a:stretch>
        </p:blipFill>
        <p:spPr>
          <a:xfrm>
            <a:off x="4491717" y="1527236"/>
            <a:ext cx="4057650" cy="3638550"/>
          </a:xfrm>
          <a:prstGeom prst="rect">
            <a:avLst/>
          </a:prstGeom>
        </p:spPr>
      </p:pic>
    </p:spTree>
    <p:extLst>
      <p:ext uri="{BB962C8B-B14F-4D97-AF65-F5344CB8AC3E}">
        <p14:creationId xmlns:p14="http://schemas.microsoft.com/office/powerpoint/2010/main" val="5181518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4E0DD-496E-B3B8-945E-4925F883E08D}"/>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906CB05A-B981-A544-FE6A-2C8E1630C297}"/>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938272B0-A2BB-9F2A-CF37-36960091FB93}"/>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5DFD65E0-6D81-1DFE-0AC8-36048FE57ABD}"/>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2026/27 Scottish Income tax rates</a:t>
            </a:r>
            <a:endParaRPr lang="en-GB" sz="3200" b="1" dirty="0">
              <a:solidFill>
                <a:srgbClr val="044D85"/>
              </a:solidFill>
              <a:latin typeface="Franklin Gothic Medium" panose="020B0603020102020204" pitchFamily="34" charset="0"/>
            </a:endParaRPr>
          </a:p>
        </p:txBody>
      </p:sp>
      <p:graphicFrame>
        <p:nvGraphicFramePr>
          <p:cNvPr id="4" name="Table 3">
            <a:extLst>
              <a:ext uri="{FF2B5EF4-FFF2-40B4-BE49-F238E27FC236}">
                <a16:creationId xmlns:a16="http://schemas.microsoft.com/office/drawing/2014/main" id="{2FA57764-ADC4-475C-AE3A-75DA3EE30CBA}"/>
              </a:ext>
            </a:extLst>
          </p:cNvPr>
          <p:cNvGraphicFramePr>
            <a:graphicFrameLocks noGrp="1"/>
          </p:cNvGraphicFramePr>
          <p:nvPr>
            <p:extLst>
              <p:ext uri="{D42A27DB-BD31-4B8C-83A1-F6EECF244321}">
                <p14:modId xmlns:p14="http://schemas.microsoft.com/office/powerpoint/2010/main" val="200273422"/>
              </p:ext>
            </p:extLst>
          </p:nvPr>
        </p:nvGraphicFramePr>
        <p:xfrm>
          <a:off x="431800" y="1579074"/>
          <a:ext cx="7920000" cy="3744000"/>
        </p:xfrm>
        <a:graphic>
          <a:graphicData uri="http://schemas.openxmlformats.org/drawingml/2006/table">
            <a:tbl>
              <a:tblPr firstRow="1" bandRow="1">
                <a:tableStyleId>{5C22544A-7EE6-4342-B048-85BDC9FD1C3A}</a:tableStyleId>
              </a:tblPr>
              <a:tblGrid>
                <a:gridCol w="2700000">
                  <a:extLst>
                    <a:ext uri="{9D8B030D-6E8A-4147-A177-3AD203B41FA5}">
                      <a16:colId xmlns:a16="http://schemas.microsoft.com/office/drawing/2014/main" val="2022647606"/>
                    </a:ext>
                  </a:extLst>
                </a:gridCol>
                <a:gridCol w="2700000">
                  <a:extLst>
                    <a:ext uri="{9D8B030D-6E8A-4147-A177-3AD203B41FA5}">
                      <a16:colId xmlns:a16="http://schemas.microsoft.com/office/drawing/2014/main" val="2592561704"/>
                    </a:ext>
                  </a:extLst>
                </a:gridCol>
                <a:gridCol w="2520000">
                  <a:extLst>
                    <a:ext uri="{9D8B030D-6E8A-4147-A177-3AD203B41FA5}">
                      <a16:colId xmlns:a16="http://schemas.microsoft.com/office/drawing/2014/main" val="2582886433"/>
                    </a:ext>
                  </a:extLst>
                </a:gridCol>
              </a:tblGrid>
              <a:tr h="468000">
                <a:tc>
                  <a:txBody>
                    <a:bodyPr/>
                    <a:lstStyle/>
                    <a:p>
                      <a:endParaRPr lang="en-GB" dirty="0">
                        <a:latin typeface="Nunito" pitchFamily="2" charset="0"/>
                      </a:endParaRPr>
                    </a:p>
                  </a:txBody>
                  <a:tcPr anchor="ctr"/>
                </a:tc>
                <a:tc>
                  <a:txBody>
                    <a:bodyPr/>
                    <a:lstStyle/>
                    <a:p>
                      <a:r>
                        <a:rPr lang="en-GB" dirty="0">
                          <a:latin typeface="Nunito" pitchFamily="2" charset="0"/>
                        </a:rPr>
                        <a:t>Taxable income</a:t>
                      </a:r>
                    </a:p>
                  </a:txBody>
                  <a:tcPr anchor="ctr"/>
                </a:tc>
                <a:tc>
                  <a:txBody>
                    <a:bodyPr/>
                    <a:lstStyle/>
                    <a:p>
                      <a:r>
                        <a:rPr lang="en-GB" dirty="0">
                          <a:latin typeface="Nunito" pitchFamily="2" charset="0"/>
                        </a:rPr>
                        <a:t>Scottish tax rate</a:t>
                      </a:r>
                    </a:p>
                  </a:txBody>
                  <a:tcPr anchor="ctr"/>
                </a:tc>
                <a:extLst>
                  <a:ext uri="{0D108BD9-81ED-4DB2-BD59-A6C34878D82A}">
                    <a16:rowId xmlns:a16="http://schemas.microsoft.com/office/drawing/2014/main" val="926833233"/>
                  </a:ext>
                </a:extLst>
              </a:tr>
              <a:tr h="468000">
                <a:tc>
                  <a:txBody>
                    <a:bodyPr/>
                    <a:lstStyle/>
                    <a:p>
                      <a:r>
                        <a:rPr lang="en-GB" dirty="0">
                          <a:latin typeface="Nunito" pitchFamily="2" charset="0"/>
                        </a:rPr>
                        <a:t>Personal Allowance</a:t>
                      </a:r>
                    </a:p>
                  </a:txBody>
                  <a:tcPr anchor="b"/>
                </a:tc>
                <a:tc>
                  <a:txBody>
                    <a:bodyPr/>
                    <a:lstStyle/>
                    <a:p>
                      <a:r>
                        <a:rPr lang="en-GB" dirty="0">
                          <a:latin typeface="Nunito" pitchFamily="2" charset="0"/>
                        </a:rPr>
                        <a:t>Up to £12,570</a:t>
                      </a:r>
                    </a:p>
                  </a:txBody>
                  <a:tcPr anchor="b"/>
                </a:tc>
                <a:tc>
                  <a:txBody>
                    <a:bodyPr/>
                    <a:lstStyle/>
                    <a:p>
                      <a:pPr algn="ctr"/>
                      <a:r>
                        <a:rPr lang="en-GB" dirty="0">
                          <a:latin typeface="Nunito" pitchFamily="2" charset="0"/>
                        </a:rPr>
                        <a:t>0%</a:t>
                      </a:r>
                    </a:p>
                  </a:txBody>
                  <a:tcPr anchor="b"/>
                </a:tc>
                <a:extLst>
                  <a:ext uri="{0D108BD9-81ED-4DB2-BD59-A6C34878D82A}">
                    <a16:rowId xmlns:a16="http://schemas.microsoft.com/office/drawing/2014/main" val="1275385157"/>
                  </a:ext>
                </a:extLst>
              </a:tr>
              <a:tr h="468000">
                <a:tc>
                  <a:txBody>
                    <a:bodyPr/>
                    <a:lstStyle/>
                    <a:p>
                      <a:r>
                        <a:rPr lang="en-GB" dirty="0">
                          <a:latin typeface="Nunito" pitchFamily="2" charset="0"/>
                        </a:rPr>
                        <a:t>Starter rate</a:t>
                      </a:r>
                    </a:p>
                  </a:txBody>
                  <a:tcPr anchor="b"/>
                </a:tc>
                <a:tc>
                  <a:txBody>
                    <a:bodyPr/>
                    <a:lstStyle/>
                    <a:p>
                      <a:r>
                        <a:rPr lang="en-GB" dirty="0">
                          <a:latin typeface="Nunito" pitchFamily="2" charset="0"/>
                        </a:rPr>
                        <a:t>£12,571 to £16,537</a:t>
                      </a:r>
                    </a:p>
                  </a:txBody>
                  <a:tcPr anchor="b"/>
                </a:tc>
                <a:tc>
                  <a:txBody>
                    <a:bodyPr/>
                    <a:lstStyle/>
                    <a:p>
                      <a:pPr algn="ctr"/>
                      <a:r>
                        <a:rPr lang="en-GB" dirty="0">
                          <a:latin typeface="Nunito" pitchFamily="2" charset="0"/>
                        </a:rPr>
                        <a:t>19%</a:t>
                      </a:r>
                    </a:p>
                  </a:txBody>
                  <a:tcPr anchor="b"/>
                </a:tc>
                <a:extLst>
                  <a:ext uri="{0D108BD9-81ED-4DB2-BD59-A6C34878D82A}">
                    <a16:rowId xmlns:a16="http://schemas.microsoft.com/office/drawing/2014/main" val="3486321767"/>
                  </a:ext>
                </a:extLst>
              </a:tr>
              <a:tr h="468000">
                <a:tc>
                  <a:txBody>
                    <a:bodyPr/>
                    <a:lstStyle/>
                    <a:p>
                      <a:r>
                        <a:rPr lang="en-GB" dirty="0">
                          <a:latin typeface="Nunito" pitchFamily="2" charset="0"/>
                        </a:rPr>
                        <a:t>Basic rate</a:t>
                      </a:r>
                    </a:p>
                  </a:txBody>
                  <a:tcPr anchor="b"/>
                </a:tc>
                <a:tc>
                  <a:txBody>
                    <a:bodyPr/>
                    <a:lstStyle/>
                    <a:p>
                      <a:r>
                        <a:rPr lang="en-GB" dirty="0">
                          <a:latin typeface="Nunito" pitchFamily="2" charset="0"/>
                        </a:rPr>
                        <a:t>£16,538 to £29,526</a:t>
                      </a:r>
                    </a:p>
                  </a:txBody>
                  <a:tcPr anchor="b"/>
                </a:tc>
                <a:tc>
                  <a:txBody>
                    <a:bodyPr/>
                    <a:lstStyle/>
                    <a:p>
                      <a:pPr algn="ctr"/>
                      <a:r>
                        <a:rPr lang="en-GB" dirty="0">
                          <a:latin typeface="Nunito" pitchFamily="2" charset="0"/>
                        </a:rPr>
                        <a:t>20%</a:t>
                      </a:r>
                    </a:p>
                  </a:txBody>
                  <a:tcPr anchor="b"/>
                </a:tc>
                <a:extLst>
                  <a:ext uri="{0D108BD9-81ED-4DB2-BD59-A6C34878D82A}">
                    <a16:rowId xmlns:a16="http://schemas.microsoft.com/office/drawing/2014/main" val="1446007059"/>
                  </a:ext>
                </a:extLst>
              </a:tr>
              <a:tr h="468000">
                <a:tc>
                  <a:txBody>
                    <a:bodyPr/>
                    <a:lstStyle/>
                    <a:p>
                      <a:r>
                        <a:rPr lang="en-GB" dirty="0">
                          <a:latin typeface="Nunito" pitchFamily="2" charset="0"/>
                        </a:rPr>
                        <a:t>Intermediate rate</a:t>
                      </a:r>
                    </a:p>
                  </a:txBody>
                  <a:tcPr anchor="b"/>
                </a:tc>
                <a:tc>
                  <a:txBody>
                    <a:bodyPr/>
                    <a:lstStyle/>
                    <a:p>
                      <a:r>
                        <a:rPr lang="en-GB" dirty="0">
                          <a:latin typeface="Nunito" pitchFamily="2" charset="0"/>
                        </a:rPr>
                        <a:t>£29,527 to £43,662</a:t>
                      </a:r>
                    </a:p>
                  </a:txBody>
                  <a:tcPr anchor="b"/>
                </a:tc>
                <a:tc>
                  <a:txBody>
                    <a:bodyPr/>
                    <a:lstStyle/>
                    <a:p>
                      <a:pPr algn="ctr"/>
                      <a:r>
                        <a:rPr lang="en-GB" dirty="0">
                          <a:latin typeface="Nunito" pitchFamily="2" charset="0"/>
                        </a:rPr>
                        <a:t>21%</a:t>
                      </a:r>
                    </a:p>
                  </a:txBody>
                  <a:tcPr anchor="b"/>
                </a:tc>
                <a:extLst>
                  <a:ext uri="{0D108BD9-81ED-4DB2-BD59-A6C34878D82A}">
                    <a16:rowId xmlns:a16="http://schemas.microsoft.com/office/drawing/2014/main" val="3751583475"/>
                  </a:ext>
                </a:extLst>
              </a:tr>
              <a:tr h="468000">
                <a:tc>
                  <a:txBody>
                    <a:bodyPr/>
                    <a:lstStyle/>
                    <a:p>
                      <a:r>
                        <a:rPr lang="en-GB" dirty="0">
                          <a:latin typeface="Nunito" pitchFamily="2" charset="0"/>
                        </a:rPr>
                        <a:t>Higher rate</a:t>
                      </a:r>
                    </a:p>
                  </a:txBody>
                  <a:tcPr anchor="b"/>
                </a:tc>
                <a:tc>
                  <a:txBody>
                    <a:bodyPr/>
                    <a:lstStyle/>
                    <a:p>
                      <a:r>
                        <a:rPr lang="en-GB" dirty="0">
                          <a:latin typeface="Nunito" pitchFamily="2" charset="0"/>
                        </a:rPr>
                        <a:t>£43,663 to £75,000</a:t>
                      </a:r>
                    </a:p>
                  </a:txBody>
                  <a:tcPr anchor="b"/>
                </a:tc>
                <a:tc>
                  <a:txBody>
                    <a:bodyPr/>
                    <a:lstStyle/>
                    <a:p>
                      <a:pPr algn="ctr"/>
                      <a:r>
                        <a:rPr lang="en-GB" dirty="0">
                          <a:latin typeface="Nunito" pitchFamily="2" charset="0"/>
                        </a:rPr>
                        <a:t>42%</a:t>
                      </a:r>
                    </a:p>
                  </a:txBody>
                  <a:tcPr anchor="b"/>
                </a:tc>
                <a:extLst>
                  <a:ext uri="{0D108BD9-81ED-4DB2-BD59-A6C34878D82A}">
                    <a16:rowId xmlns:a16="http://schemas.microsoft.com/office/drawing/2014/main" val="1626516330"/>
                  </a:ext>
                </a:extLst>
              </a:tr>
              <a:tr h="468000">
                <a:tc>
                  <a:txBody>
                    <a:bodyPr/>
                    <a:lstStyle/>
                    <a:p>
                      <a:r>
                        <a:rPr lang="en-GB" dirty="0">
                          <a:latin typeface="Nunito" pitchFamily="2" charset="0"/>
                        </a:rPr>
                        <a:t>Advanced rate</a:t>
                      </a:r>
                    </a:p>
                  </a:txBody>
                  <a:tcPr anchor="b"/>
                </a:tc>
                <a:tc>
                  <a:txBody>
                    <a:bodyPr/>
                    <a:lstStyle/>
                    <a:p>
                      <a:r>
                        <a:rPr lang="en-GB" dirty="0">
                          <a:latin typeface="Nunito" pitchFamily="2" charset="0"/>
                        </a:rPr>
                        <a:t>£75,001 to £125,140</a:t>
                      </a:r>
                    </a:p>
                  </a:txBody>
                  <a:tcPr anchor="b"/>
                </a:tc>
                <a:tc>
                  <a:txBody>
                    <a:bodyPr/>
                    <a:lstStyle/>
                    <a:p>
                      <a:pPr algn="ctr"/>
                      <a:r>
                        <a:rPr lang="en-GB" dirty="0">
                          <a:latin typeface="Nunito" pitchFamily="2" charset="0"/>
                        </a:rPr>
                        <a:t>45%</a:t>
                      </a:r>
                    </a:p>
                  </a:txBody>
                  <a:tcPr anchor="b"/>
                </a:tc>
                <a:extLst>
                  <a:ext uri="{0D108BD9-81ED-4DB2-BD59-A6C34878D82A}">
                    <a16:rowId xmlns:a16="http://schemas.microsoft.com/office/drawing/2014/main" val="3474512551"/>
                  </a:ext>
                </a:extLst>
              </a:tr>
              <a:tr h="468000">
                <a:tc>
                  <a:txBody>
                    <a:bodyPr/>
                    <a:lstStyle/>
                    <a:p>
                      <a:r>
                        <a:rPr lang="en-GB" dirty="0">
                          <a:latin typeface="Nunito" pitchFamily="2" charset="0"/>
                        </a:rPr>
                        <a:t>Top rate</a:t>
                      </a:r>
                    </a:p>
                  </a:txBody>
                  <a:tcPr anchor="b"/>
                </a:tc>
                <a:tc>
                  <a:txBody>
                    <a:bodyPr/>
                    <a:lstStyle/>
                    <a:p>
                      <a:r>
                        <a:rPr lang="en-GB" dirty="0">
                          <a:latin typeface="Nunito" pitchFamily="2" charset="0"/>
                        </a:rPr>
                        <a:t>Over £125,140</a:t>
                      </a:r>
                    </a:p>
                  </a:txBody>
                  <a:tcPr anchor="b"/>
                </a:tc>
                <a:tc>
                  <a:txBody>
                    <a:bodyPr/>
                    <a:lstStyle/>
                    <a:p>
                      <a:pPr algn="ctr"/>
                      <a:r>
                        <a:rPr lang="en-GB" dirty="0">
                          <a:latin typeface="Nunito" pitchFamily="2" charset="0"/>
                        </a:rPr>
                        <a:t>48%</a:t>
                      </a:r>
                    </a:p>
                  </a:txBody>
                  <a:tcPr anchor="b"/>
                </a:tc>
                <a:extLst>
                  <a:ext uri="{0D108BD9-81ED-4DB2-BD59-A6C34878D82A}">
                    <a16:rowId xmlns:a16="http://schemas.microsoft.com/office/drawing/2014/main" val="330201304"/>
                  </a:ext>
                </a:extLst>
              </a:tr>
            </a:tbl>
          </a:graphicData>
        </a:graphic>
      </p:graphicFrame>
    </p:spTree>
    <p:extLst>
      <p:ext uri="{BB962C8B-B14F-4D97-AF65-F5344CB8AC3E}">
        <p14:creationId xmlns:p14="http://schemas.microsoft.com/office/powerpoint/2010/main" val="112118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DB12B-5318-1033-996C-AAB6E933E2ED}"/>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5646ED15-400D-2D66-FE61-E1B6EA7AD599}"/>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44575D71-3E53-D449-30E8-40F7E44EA1B1}"/>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AC718F24-3CFA-06F4-D649-4CA1CE944FA0}"/>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Tax and your pension</a:t>
            </a:r>
            <a:endParaRPr lang="en-GB" sz="3200" b="1" dirty="0">
              <a:solidFill>
                <a:srgbClr val="044D85"/>
              </a:solidFill>
              <a:latin typeface="Franklin Gothic Medium" panose="020B0603020102020204" pitchFamily="34" charset="0"/>
            </a:endParaRPr>
          </a:p>
        </p:txBody>
      </p:sp>
      <p:sp>
        <p:nvSpPr>
          <p:cNvPr id="4" name="TextBox 3">
            <a:extLst>
              <a:ext uri="{FF2B5EF4-FFF2-40B4-BE49-F238E27FC236}">
                <a16:creationId xmlns:a16="http://schemas.microsoft.com/office/drawing/2014/main" id="{F490EB0E-E105-D4CC-1C2F-4C9445FE70CA}"/>
              </a:ext>
            </a:extLst>
          </p:cNvPr>
          <p:cNvSpPr txBox="1"/>
          <p:nvPr/>
        </p:nvSpPr>
        <p:spPr>
          <a:xfrm>
            <a:off x="356237" y="1761744"/>
            <a:ext cx="3534719" cy="3354765"/>
          </a:xfrm>
          <a:prstGeom prst="rect">
            <a:avLst/>
          </a:prstGeom>
          <a:noFill/>
        </p:spPr>
        <p:txBody>
          <a:bodyPr wrap="square">
            <a:spAutoFit/>
          </a:bodyPr>
          <a:lstStyle/>
          <a:p>
            <a:pPr marL="0" indent="0">
              <a:spcAft>
                <a:spcPts val="2400"/>
              </a:spcAft>
              <a:buNone/>
            </a:pPr>
            <a:r>
              <a:rPr lang="en-US" sz="2400" dirty="0">
                <a:latin typeface="Nunito" pitchFamily="2" charset="0"/>
              </a:rPr>
              <a:t>Taxed at Month 1 Basic Rate until HMRC confirms correct code</a:t>
            </a:r>
          </a:p>
          <a:p>
            <a:pPr marL="0" indent="0">
              <a:spcAft>
                <a:spcPts val="2400"/>
              </a:spcAft>
              <a:buNone/>
            </a:pPr>
            <a:r>
              <a:rPr lang="en-US" sz="2400" b="1" dirty="0">
                <a:solidFill>
                  <a:srgbClr val="044D85"/>
                </a:solidFill>
                <a:latin typeface="Nunito" pitchFamily="2" charset="0"/>
              </a:rPr>
              <a:t>Overpaid tax</a:t>
            </a:r>
            <a:br>
              <a:rPr lang="en-US" sz="2400" dirty="0">
                <a:latin typeface="Nunito" pitchFamily="2" charset="0"/>
              </a:rPr>
            </a:br>
            <a:r>
              <a:rPr lang="en-US" sz="2400" dirty="0">
                <a:latin typeface="Nunito" pitchFamily="2" charset="0"/>
              </a:rPr>
              <a:t>refunded via payroll within the same tax year only, or </a:t>
            </a:r>
            <a:br>
              <a:rPr lang="en-US" sz="2400" dirty="0">
                <a:latin typeface="Nunito" pitchFamily="2" charset="0"/>
              </a:rPr>
            </a:br>
            <a:r>
              <a:rPr lang="en-US" sz="2400" dirty="0">
                <a:latin typeface="Nunito" pitchFamily="2" charset="0"/>
              </a:rPr>
              <a:t>direct from tax office</a:t>
            </a:r>
          </a:p>
        </p:txBody>
      </p:sp>
      <p:pic>
        <p:nvPicPr>
          <p:cNvPr id="5" name="Picture 4" descr="A small figurine of a person standing on a calculator&#10;&#10;AI-generated content may be incorrect.">
            <a:extLst>
              <a:ext uri="{FF2B5EF4-FFF2-40B4-BE49-F238E27FC236}">
                <a16:creationId xmlns:a16="http://schemas.microsoft.com/office/drawing/2014/main" id="{09446CD2-7084-450F-28D4-86C8D39C09EA}"/>
              </a:ext>
            </a:extLst>
          </p:cNvPr>
          <p:cNvPicPr>
            <a:picLocks noChangeAspect="1"/>
          </p:cNvPicPr>
          <p:nvPr/>
        </p:nvPicPr>
        <p:blipFill>
          <a:blip r:embed="rId3"/>
          <a:stretch>
            <a:fillRect/>
          </a:stretch>
        </p:blipFill>
        <p:spPr>
          <a:xfrm>
            <a:off x="4571999" y="1761744"/>
            <a:ext cx="3938016" cy="3334512"/>
          </a:xfrm>
          <a:prstGeom prst="rect">
            <a:avLst/>
          </a:prstGeom>
        </p:spPr>
      </p:pic>
    </p:spTree>
    <p:extLst>
      <p:ext uri="{BB962C8B-B14F-4D97-AF65-F5344CB8AC3E}">
        <p14:creationId xmlns:p14="http://schemas.microsoft.com/office/powerpoint/2010/main" val="20671130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57FCAF-E075-409A-E76A-E1C0C134DA95}"/>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73311705-11DC-CD56-1933-3BFACDD948E5}"/>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0271B96C-BC91-F397-F0DF-AEBA339CDF4B}"/>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3072B8E2-D3AB-FC92-58A6-EEA320BAF454}"/>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Pensions increase</a:t>
            </a:r>
            <a:endParaRPr lang="en-GB" sz="3200" b="1" dirty="0">
              <a:solidFill>
                <a:srgbClr val="044D85"/>
              </a:solidFill>
              <a:latin typeface="Franklin Gothic Medium" panose="020B0603020102020204" pitchFamily="34" charset="0"/>
            </a:endParaRPr>
          </a:p>
        </p:txBody>
      </p:sp>
      <p:sp>
        <p:nvSpPr>
          <p:cNvPr id="4" name="TextBox 3">
            <a:extLst>
              <a:ext uri="{FF2B5EF4-FFF2-40B4-BE49-F238E27FC236}">
                <a16:creationId xmlns:a16="http://schemas.microsoft.com/office/drawing/2014/main" id="{401888D3-0DC3-AA09-3864-C0E4435E6F62}"/>
              </a:ext>
            </a:extLst>
          </p:cNvPr>
          <p:cNvSpPr txBox="1"/>
          <p:nvPr/>
        </p:nvSpPr>
        <p:spPr>
          <a:xfrm>
            <a:off x="431799" y="1473455"/>
            <a:ext cx="4791553" cy="4170372"/>
          </a:xfrm>
          <a:prstGeom prst="rect">
            <a:avLst/>
          </a:prstGeom>
          <a:noFill/>
        </p:spPr>
        <p:txBody>
          <a:bodyPr wrap="square">
            <a:spAutoFit/>
          </a:bodyPr>
          <a:lstStyle/>
          <a:p>
            <a:pPr>
              <a:spcAft>
                <a:spcPts val="1800"/>
              </a:spcAft>
            </a:pPr>
            <a:r>
              <a:rPr lang="en-US" sz="2000" dirty="0">
                <a:latin typeface="Nunito" pitchFamily="2" charset="0"/>
              </a:rPr>
              <a:t>Your LGPS pension increases in line with the Consumer Price Index</a:t>
            </a:r>
          </a:p>
          <a:p>
            <a:pPr>
              <a:spcAft>
                <a:spcPts val="1800"/>
              </a:spcAft>
            </a:pPr>
            <a:r>
              <a:rPr lang="en-US" sz="2000" dirty="0">
                <a:latin typeface="Nunito" pitchFamily="2" charset="0"/>
              </a:rPr>
              <a:t>Applies each April</a:t>
            </a:r>
            <a:br>
              <a:rPr lang="en-US" sz="2000" dirty="0">
                <a:latin typeface="Nunito" pitchFamily="2" charset="0"/>
              </a:rPr>
            </a:br>
            <a:r>
              <a:rPr lang="en-US" sz="2000" dirty="0">
                <a:latin typeface="Nunito" pitchFamily="2" charset="0"/>
              </a:rPr>
              <a:t>3.8% from 6th April 2026                   Y</a:t>
            </a:r>
            <a:r>
              <a:rPr lang="en-US" sz="2000" i="1" dirty="0">
                <a:latin typeface="Nunito" pitchFamily="2" charset="0"/>
              </a:rPr>
              <a:t>our April payment will not contain the full increase (part month)</a:t>
            </a:r>
          </a:p>
          <a:p>
            <a:pPr>
              <a:spcAft>
                <a:spcPts val="1800"/>
              </a:spcAft>
            </a:pPr>
            <a:r>
              <a:rPr lang="en-US" sz="2000" dirty="0">
                <a:latin typeface="Nunito" pitchFamily="2" charset="0"/>
              </a:rPr>
              <a:t>Proportion of increase paid if your  pension paid for less than one year</a:t>
            </a:r>
          </a:p>
          <a:p>
            <a:pPr>
              <a:spcAft>
                <a:spcPts val="1800"/>
              </a:spcAft>
            </a:pPr>
            <a:r>
              <a:rPr lang="en-US" sz="2000" dirty="0">
                <a:latin typeface="Nunito" pitchFamily="2" charset="0"/>
              </a:rPr>
              <a:t>Did you know? Over the last seven years, pensions in payment have increased by over 30%</a:t>
            </a:r>
          </a:p>
        </p:txBody>
      </p:sp>
      <p:pic>
        <p:nvPicPr>
          <p:cNvPr id="5" name="Picture 4" descr="Coins falling on a table&#10;&#10;AI-generated content may be incorrect.">
            <a:extLst>
              <a:ext uri="{FF2B5EF4-FFF2-40B4-BE49-F238E27FC236}">
                <a16:creationId xmlns:a16="http://schemas.microsoft.com/office/drawing/2014/main" id="{FA22CEA0-B266-1D81-A27D-F7627511807D}"/>
              </a:ext>
            </a:extLst>
          </p:cNvPr>
          <p:cNvPicPr>
            <a:picLocks noChangeAspect="1"/>
          </p:cNvPicPr>
          <p:nvPr/>
        </p:nvPicPr>
        <p:blipFill>
          <a:blip r:embed="rId3"/>
          <a:stretch>
            <a:fillRect/>
          </a:stretch>
        </p:blipFill>
        <p:spPr>
          <a:xfrm>
            <a:off x="5408905" y="1616441"/>
            <a:ext cx="3401719" cy="2880403"/>
          </a:xfrm>
          <a:prstGeom prst="rect">
            <a:avLst/>
          </a:prstGeom>
        </p:spPr>
      </p:pic>
    </p:spTree>
    <p:extLst>
      <p:ext uri="{BB962C8B-B14F-4D97-AF65-F5344CB8AC3E}">
        <p14:creationId xmlns:p14="http://schemas.microsoft.com/office/powerpoint/2010/main" val="23218533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CACA19-D55F-BBEB-2FE9-CF77CFD0AC5A}"/>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2EBD2FD6-9542-1F0D-CDC7-32AE9891A0B1}"/>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49C1E4AF-A980-06BE-A692-A760FEB28EC4}"/>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3A02503C-0A75-ADB4-FD0E-C229072960DA}"/>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After I retire, what happens if…</a:t>
            </a:r>
            <a:endParaRPr lang="en-GB" sz="3200" b="1" dirty="0">
              <a:solidFill>
                <a:srgbClr val="044D85"/>
              </a:solidFill>
              <a:latin typeface="Franklin Gothic Medium" panose="020B0603020102020204" pitchFamily="34" charset="0"/>
            </a:endParaRPr>
          </a:p>
        </p:txBody>
      </p:sp>
      <p:sp>
        <p:nvSpPr>
          <p:cNvPr id="4" name="TextBox 3">
            <a:extLst>
              <a:ext uri="{FF2B5EF4-FFF2-40B4-BE49-F238E27FC236}">
                <a16:creationId xmlns:a16="http://schemas.microsoft.com/office/drawing/2014/main" id="{B8E902C3-017F-24CD-57D5-B29EE355E5A2}"/>
              </a:ext>
            </a:extLst>
          </p:cNvPr>
          <p:cNvSpPr txBox="1"/>
          <p:nvPr/>
        </p:nvSpPr>
        <p:spPr>
          <a:xfrm>
            <a:off x="431800" y="1455867"/>
            <a:ext cx="4403595" cy="3539430"/>
          </a:xfrm>
          <a:prstGeom prst="rect">
            <a:avLst/>
          </a:prstGeom>
          <a:noFill/>
        </p:spPr>
        <p:txBody>
          <a:bodyPr wrap="square">
            <a:spAutoFit/>
          </a:bodyPr>
          <a:lstStyle/>
          <a:p>
            <a:pPr>
              <a:spcAft>
                <a:spcPts val="2400"/>
              </a:spcAft>
            </a:pPr>
            <a:r>
              <a:rPr lang="en-US" sz="2400" dirty="0">
                <a:latin typeface="Nunito" pitchFamily="2" charset="0"/>
              </a:rPr>
              <a:t>I get a new job?</a:t>
            </a:r>
          </a:p>
          <a:p>
            <a:pPr>
              <a:spcAft>
                <a:spcPts val="2400"/>
              </a:spcAft>
            </a:pPr>
            <a:r>
              <a:rPr lang="en-US" sz="2400" dirty="0">
                <a:latin typeface="Nunito" pitchFamily="2" charset="0"/>
              </a:rPr>
              <a:t>My marital status changes?</a:t>
            </a:r>
          </a:p>
          <a:p>
            <a:pPr>
              <a:spcAft>
                <a:spcPts val="2400"/>
              </a:spcAft>
            </a:pPr>
            <a:r>
              <a:rPr lang="en-US" sz="2400" dirty="0">
                <a:latin typeface="Nunito" pitchFamily="2" charset="0"/>
              </a:rPr>
              <a:t>I move abroad?</a:t>
            </a:r>
          </a:p>
          <a:p>
            <a:pPr>
              <a:spcAft>
                <a:spcPts val="2400"/>
              </a:spcAft>
            </a:pPr>
            <a:r>
              <a:rPr lang="en-US" sz="2400" dirty="0">
                <a:latin typeface="Nunito" pitchFamily="2" charset="0"/>
              </a:rPr>
              <a:t>I change my address</a:t>
            </a:r>
          </a:p>
          <a:p>
            <a:pPr>
              <a:spcAft>
                <a:spcPts val="2400"/>
              </a:spcAft>
            </a:pPr>
            <a:r>
              <a:rPr lang="en-US" sz="2400" dirty="0">
                <a:latin typeface="Nunito" pitchFamily="2" charset="0"/>
              </a:rPr>
              <a:t>I want to change the bank account my pension is paid to?</a:t>
            </a:r>
          </a:p>
        </p:txBody>
      </p:sp>
      <p:pic>
        <p:nvPicPr>
          <p:cNvPr id="7" name="Picture 6" descr="A person and person standing next to each other&#10;&#10;AI-generated content may be incorrect.">
            <a:extLst>
              <a:ext uri="{FF2B5EF4-FFF2-40B4-BE49-F238E27FC236}">
                <a16:creationId xmlns:a16="http://schemas.microsoft.com/office/drawing/2014/main" id="{FBDC37C4-F2EA-F04E-0BE5-3E0B56DEB7FB}"/>
              </a:ext>
            </a:extLst>
          </p:cNvPr>
          <p:cNvPicPr>
            <a:picLocks noChangeAspect="1"/>
          </p:cNvPicPr>
          <p:nvPr/>
        </p:nvPicPr>
        <p:blipFill>
          <a:blip r:embed="rId3"/>
          <a:stretch>
            <a:fillRect/>
          </a:stretch>
        </p:blipFill>
        <p:spPr>
          <a:xfrm>
            <a:off x="5283200" y="1477829"/>
            <a:ext cx="3508858" cy="3416376"/>
          </a:xfrm>
          <a:prstGeom prst="rect">
            <a:avLst/>
          </a:prstGeom>
        </p:spPr>
      </p:pic>
    </p:spTree>
    <p:extLst>
      <p:ext uri="{BB962C8B-B14F-4D97-AF65-F5344CB8AC3E}">
        <p14:creationId xmlns:p14="http://schemas.microsoft.com/office/powerpoint/2010/main" val="294690047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4C745-8232-0483-B94A-691876E0A278}"/>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78DD6717-D515-6A4B-4DE3-D420205AFCE9}"/>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F85516ED-F034-7546-6F78-762DD9842A10}"/>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B5AF4E3E-1AA3-D26E-F3EA-D34CC6343307}"/>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Death benefits</a:t>
            </a:r>
            <a:endParaRPr lang="en-GB" sz="3200" b="1" dirty="0">
              <a:solidFill>
                <a:srgbClr val="044D85"/>
              </a:solidFill>
              <a:latin typeface="Franklin Gothic Medium" panose="020B0603020102020204" pitchFamily="34" charset="0"/>
            </a:endParaRPr>
          </a:p>
        </p:txBody>
      </p:sp>
      <p:sp>
        <p:nvSpPr>
          <p:cNvPr id="4" name="TextBox 3">
            <a:extLst>
              <a:ext uri="{FF2B5EF4-FFF2-40B4-BE49-F238E27FC236}">
                <a16:creationId xmlns:a16="http://schemas.microsoft.com/office/drawing/2014/main" id="{672E7E45-F9D3-8BD8-9C5C-0AF9B4F6F674}"/>
              </a:ext>
            </a:extLst>
          </p:cNvPr>
          <p:cNvSpPr txBox="1"/>
          <p:nvPr/>
        </p:nvSpPr>
        <p:spPr>
          <a:xfrm>
            <a:off x="431800" y="1416331"/>
            <a:ext cx="3652062" cy="3462486"/>
          </a:xfrm>
          <a:prstGeom prst="rect">
            <a:avLst/>
          </a:prstGeom>
          <a:noFill/>
        </p:spPr>
        <p:txBody>
          <a:bodyPr wrap="square">
            <a:spAutoFit/>
          </a:bodyPr>
          <a:lstStyle/>
          <a:p>
            <a:pPr marL="0" indent="0">
              <a:buNone/>
            </a:pPr>
            <a:r>
              <a:rPr lang="en-US" sz="2100" b="1" dirty="0">
                <a:solidFill>
                  <a:srgbClr val="633B71"/>
                </a:solidFill>
                <a:latin typeface="Nunito" pitchFamily="2" charset="0"/>
              </a:rPr>
              <a:t>If you die after taking your LGPS pension, these payments may be made: </a:t>
            </a:r>
          </a:p>
          <a:p>
            <a:pPr marL="0" indent="0">
              <a:buNone/>
            </a:pPr>
            <a:endParaRPr lang="en-US" sz="1800" dirty="0">
              <a:solidFill>
                <a:schemeClr val="tx2"/>
              </a:solidFill>
              <a:latin typeface="Nunito" pitchFamily="2" charset="0"/>
            </a:endParaRPr>
          </a:p>
          <a:p>
            <a:pPr>
              <a:buClr>
                <a:schemeClr val="tx2"/>
              </a:buClr>
            </a:pPr>
            <a:r>
              <a:rPr lang="en-US" sz="1800" b="1" dirty="0">
                <a:latin typeface="Nunito" pitchFamily="2" charset="0"/>
              </a:rPr>
              <a:t>Death grant</a:t>
            </a:r>
            <a:br>
              <a:rPr lang="en-US" sz="1800" dirty="0">
                <a:latin typeface="Nunito" pitchFamily="2" charset="0"/>
              </a:rPr>
            </a:br>
            <a:r>
              <a:rPr lang="en-US" sz="1600" dirty="0">
                <a:latin typeface="Nunito" pitchFamily="2" charset="0"/>
              </a:rPr>
              <a:t>Pension fund </a:t>
            </a:r>
            <a:r>
              <a:rPr lang="en-US" sz="1600">
                <a:latin typeface="Nunito" pitchFamily="2" charset="0"/>
              </a:rPr>
              <a:t>decision who </a:t>
            </a:r>
            <a:r>
              <a:rPr lang="en-US" sz="1600" dirty="0">
                <a:latin typeface="Nunito" pitchFamily="2" charset="0"/>
              </a:rPr>
              <a:t>it is paid to – check and update your expression of wish details</a:t>
            </a:r>
            <a:endParaRPr lang="en-US" sz="1800" dirty="0">
              <a:latin typeface="Nunito" pitchFamily="2" charset="0"/>
            </a:endParaRPr>
          </a:p>
          <a:p>
            <a:pPr>
              <a:buClr>
                <a:schemeClr val="tx2"/>
              </a:buClr>
            </a:pPr>
            <a:endParaRPr lang="en-US" sz="1800" dirty="0">
              <a:latin typeface="Nunito" pitchFamily="2" charset="0"/>
            </a:endParaRPr>
          </a:p>
          <a:p>
            <a:pPr>
              <a:buClr>
                <a:schemeClr val="tx2"/>
              </a:buClr>
            </a:pPr>
            <a:r>
              <a:rPr lang="en-US" sz="1800" b="1" dirty="0">
                <a:latin typeface="Nunito" pitchFamily="2" charset="0"/>
              </a:rPr>
              <a:t>Lifelong survivor’s pension</a:t>
            </a:r>
          </a:p>
          <a:p>
            <a:pPr>
              <a:buClr>
                <a:schemeClr val="tx2"/>
              </a:buClr>
            </a:pPr>
            <a:endParaRPr lang="en-US" sz="1800" dirty="0">
              <a:latin typeface="Nunito" pitchFamily="2" charset="0"/>
            </a:endParaRPr>
          </a:p>
          <a:p>
            <a:pPr>
              <a:buClr>
                <a:schemeClr val="tx2"/>
              </a:buClr>
            </a:pPr>
            <a:r>
              <a:rPr lang="en-US" sz="1800" b="1" dirty="0">
                <a:latin typeface="Nunito" pitchFamily="2" charset="0"/>
              </a:rPr>
              <a:t>Eligible child’s pension </a:t>
            </a:r>
          </a:p>
        </p:txBody>
      </p:sp>
      <p:pic>
        <p:nvPicPr>
          <p:cNvPr id="6" name="Picture 5">
            <a:extLst>
              <a:ext uri="{FF2B5EF4-FFF2-40B4-BE49-F238E27FC236}">
                <a16:creationId xmlns:a16="http://schemas.microsoft.com/office/drawing/2014/main" id="{7434206F-A100-5CE6-DD9A-36EDE5CC68F2}"/>
              </a:ext>
            </a:extLst>
          </p:cNvPr>
          <p:cNvPicPr>
            <a:picLocks noChangeAspect="1"/>
          </p:cNvPicPr>
          <p:nvPr/>
        </p:nvPicPr>
        <p:blipFill>
          <a:blip r:embed="rId3"/>
          <a:srcRect l="15338" r="6577"/>
          <a:stretch>
            <a:fillRect/>
          </a:stretch>
        </p:blipFill>
        <p:spPr>
          <a:xfrm>
            <a:off x="4720856" y="1216818"/>
            <a:ext cx="3912781" cy="3897474"/>
          </a:xfrm>
          <a:prstGeom prst="roundRect">
            <a:avLst>
              <a:gd name="adj" fmla="val 6846"/>
            </a:avLst>
          </a:prstGeom>
        </p:spPr>
      </p:pic>
    </p:spTree>
    <p:extLst>
      <p:ext uri="{BB962C8B-B14F-4D97-AF65-F5344CB8AC3E}">
        <p14:creationId xmlns:p14="http://schemas.microsoft.com/office/powerpoint/2010/main" val="201020405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39282F-A947-873A-32EF-6F8DBE8FA7C0}"/>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379B549D-34CC-AD44-7D82-E35B0B95CA54}"/>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D3C0C964-7E86-CA89-1735-0A37A7E065A5}"/>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D071065C-7301-F37D-11D7-DF1ADC904C30}"/>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Other sources of information</a:t>
            </a:r>
            <a:endParaRPr lang="en-GB" sz="3200" b="1" dirty="0">
              <a:solidFill>
                <a:srgbClr val="044D85"/>
              </a:solidFill>
              <a:latin typeface="Franklin Gothic Medium" panose="020B0603020102020204" pitchFamily="34" charset="0"/>
            </a:endParaRPr>
          </a:p>
        </p:txBody>
      </p:sp>
      <p:sp>
        <p:nvSpPr>
          <p:cNvPr id="4" name="Text Box 8">
            <a:extLst>
              <a:ext uri="{FF2B5EF4-FFF2-40B4-BE49-F238E27FC236}">
                <a16:creationId xmlns:a16="http://schemas.microsoft.com/office/drawing/2014/main" id="{3C9B2CEF-9906-1A6B-A9D8-16C2AD3E9DE6}"/>
              </a:ext>
            </a:extLst>
          </p:cNvPr>
          <p:cNvSpPr txBox="1">
            <a:spLocks noChangeArrowheads="1"/>
          </p:cNvSpPr>
          <p:nvPr/>
        </p:nvSpPr>
        <p:spPr bwMode="auto">
          <a:xfrm>
            <a:off x="468312" y="2663699"/>
            <a:ext cx="2263465"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defTabSz="4572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defTabSz="4572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defTabSz="4572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defTabSz="4572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defTabSz="4572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600" dirty="0">
                <a:solidFill>
                  <a:srgbClr val="4F7040"/>
                </a:solidFill>
                <a:latin typeface="Nunito" pitchFamily="2" charset="0"/>
                <a:ea typeface="MS PGothic" panose="020B0600070205080204" pitchFamily="34" charset="-128"/>
              </a:rPr>
              <a:t>moneyhelper.org.uk</a:t>
            </a:r>
            <a:endParaRPr lang="en-US" altLang="en-US" sz="1600" dirty="0">
              <a:solidFill>
                <a:srgbClr val="4F7040"/>
              </a:solidFill>
              <a:latin typeface="Nunito" pitchFamily="2" charset="0"/>
              <a:ea typeface="MS PGothic" panose="020B0600070205080204" pitchFamily="34" charset="-128"/>
            </a:endParaRPr>
          </a:p>
        </p:txBody>
      </p:sp>
      <p:sp>
        <p:nvSpPr>
          <p:cNvPr id="5" name="Rectangle 4">
            <a:extLst>
              <a:ext uri="{FF2B5EF4-FFF2-40B4-BE49-F238E27FC236}">
                <a16:creationId xmlns:a16="http://schemas.microsoft.com/office/drawing/2014/main" id="{F79A4050-8549-4061-B642-7B783088DC08}"/>
              </a:ext>
            </a:extLst>
          </p:cNvPr>
          <p:cNvSpPr/>
          <p:nvPr/>
        </p:nvSpPr>
        <p:spPr>
          <a:xfrm>
            <a:off x="6522002" y="3520434"/>
            <a:ext cx="2153686" cy="6514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text, clipart&#10;&#10;Description automatically generated">
            <a:extLst>
              <a:ext uri="{FF2B5EF4-FFF2-40B4-BE49-F238E27FC236}">
                <a16:creationId xmlns:a16="http://schemas.microsoft.com/office/drawing/2014/main" id="{3DDB52DB-E63F-4686-E909-1D7BB8B6E14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90635" y="3702202"/>
            <a:ext cx="1610049" cy="274211"/>
          </a:xfrm>
          <a:prstGeom prst="rect">
            <a:avLst/>
          </a:prstGeom>
        </p:spPr>
      </p:pic>
      <p:sp>
        <p:nvSpPr>
          <p:cNvPr id="7" name="Text Box 8">
            <a:extLst>
              <a:ext uri="{FF2B5EF4-FFF2-40B4-BE49-F238E27FC236}">
                <a16:creationId xmlns:a16="http://schemas.microsoft.com/office/drawing/2014/main" id="{3BCAFE22-932F-D9B7-51B1-12E92B3C1527}"/>
              </a:ext>
            </a:extLst>
          </p:cNvPr>
          <p:cNvSpPr txBox="1">
            <a:spLocks noChangeArrowheads="1"/>
          </p:cNvSpPr>
          <p:nvPr/>
        </p:nvSpPr>
        <p:spPr bwMode="auto">
          <a:xfrm>
            <a:off x="481384" y="4467052"/>
            <a:ext cx="2258916" cy="5847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defTabSz="4572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defTabSz="4572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defTabSz="4572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defTabSz="4572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defTabSz="4572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1600" dirty="0">
                <a:solidFill>
                  <a:srgbClr val="4F7040"/>
                </a:solidFill>
                <a:latin typeface="Nunito" pitchFamily="2" charset="0"/>
                <a:ea typeface="MS PGothic" panose="020B0600070205080204" pitchFamily="34" charset="-128"/>
              </a:rPr>
              <a:t>hmrc.gov.uk/</a:t>
            </a:r>
            <a:br>
              <a:rPr lang="en-GB" altLang="en-US" sz="1600" dirty="0">
                <a:solidFill>
                  <a:srgbClr val="4F7040"/>
                </a:solidFill>
                <a:latin typeface="Nunito" pitchFamily="2" charset="0"/>
                <a:ea typeface="MS PGothic" panose="020B0600070205080204" pitchFamily="34" charset="-128"/>
              </a:rPr>
            </a:br>
            <a:endParaRPr lang="en-US" altLang="en-US" sz="1600" dirty="0">
              <a:solidFill>
                <a:srgbClr val="4F7040"/>
              </a:solidFill>
              <a:latin typeface="Nunito" pitchFamily="2" charset="0"/>
              <a:ea typeface="MS PGothic" panose="020B0600070205080204" pitchFamily="34" charset="-128"/>
            </a:endParaRPr>
          </a:p>
        </p:txBody>
      </p:sp>
      <p:sp>
        <p:nvSpPr>
          <p:cNvPr id="9" name="TextBox 2">
            <a:extLst>
              <a:ext uri="{FF2B5EF4-FFF2-40B4-BE49-F238E27FC236}">
                <a16:creationId xmlns:a16="http://schemas.microsoft.com/office/drawing/2014/main" id="{980A6E9A-FDB6-35DD-968B-988F7297D20D}"/>
              </a:ext>
            </a:extLst>
          </p:cNvPr>
          <p:cNvSpPr txBox="1">
            <a:spLocks noChangeArrowheads="1"/>
          </p:cNvSpPr>
          <p:nvPr/>
        </p:nvSpPr>
        <p:spPr bwMode="auto">
          <a:xfrm>
            <a:off x="3562395" y="4362407"/>
            <a:ext cx="1998662" cy="5847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defTabSz="4572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defTabSz="4572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defTabSz="4572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defTabSz="4572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defTabSz="4572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1600" dirty="0">
                <a:solidFill>
                  <a:srgbClr val="4F7040"/>
                </a:solidFill>
                <a:latin typeface="Nunito" pitchFamily="2" charset="0"/>
                <a:ea typeface="MS PGothic" panose="020B0600070205080204" pitchFamily="34" charset="-128"/>
              </a:rPr>
              <a:t>unbiased.co.uk</a:t>
            </a:r>
          </a:p>
          <a:p>
            <a:pPr algn="ctr">
              <a:lnSpc>
                <a:spcPct val="100000"/>
              </a:lnSpc>
              <a:spcBef>
                <a:spcPct val="0"/>
              </a:spcBef>
              <a:buNone/>
            </a:pPr>
            <a:r>
              <a:rPr lang="en-GB" altLang="en-US" sz="1600" dirty="0">
                <a:solidFill>
                  <a:srgbClr val="4F7040"/>
                </a:solidFill>
                <a:latin typeface="Nunito" pitchFamily="2" charset="0"/>
                <a:ea typeface="MS PGothic" panose="020B0600070205080204" pitchFamily="34" charset="-128"/>
              </a:rPr>
              <a:t>0800 023 6868</a:t>
            </a:r>
            <a:endParaRPr lang="en-GB" altLang="en-US" sz="1200" dirty="0">
              <a:solidFill>
                <a:srgbClr val="4F7040"/>
              </a:solidFill>
              <a:latin typeface="Nunito" pitchFamily="2" charset="0"/>
              <a:ea typeface="MS PGothic" panose="020B0600070205080204" pitchFamily="34" charset="-128"/>
            </a:endParaRPr>
          </a:p>
        </p:txBody>
      </p:sp>
      <p:sp>
        <p:nvSpPr>
          <p:cNvPr id="10" name="TextBox 2">
            <a:extLst>
              <a:ext uri="{FF2B5EF4-FFF2-40B4-BE49-F238E27FC236}">
                <a16:creationId xmlns:a16="http://schemas.microsoft.com/office/drawing/2014/main" id="{FE53CA3F-88F6-C650-906C-3CDA68C59D40}"/>
              </a:ext>
            </a:extLst>
          </p:cNvPr>
          <p:cNvSpPr txBox="1">
            <a:spLocks noChangeArrowheads="1"/>
          </p:cNvSpPr>
          <p:nvPr/>
        </p:nvSpPr>
        <p:spPr bwMode="auto">
          <a:xfrm>
            <a:off x="6466200" y="4362407"/>
            <a:ext cx="2344419" cy="5847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defTabSz="4572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defTabSz="4572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defTabSz="4572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defTabSz="4572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defTabSz="4572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1600" dirty="0">
                <a:solidFill>
                  <a:srgbClr val="4F7040"/>
                </a:solidFill>
                <a:latin typeface="Nunito" pitchFamily="2" charset="0"/>
                <a:ea typeface="MS PGothic" panose="020B0600070205080204" pitchFamily="34" charset="-128"/>
              </a:rPr>
              <a:t>gov.uk/browse/working</a:t>
            </a:r>
            <a:br>
              <a:rPr lang="en-GB" altLang="en-US" sz="1600" dirty="0">
                <a:solidFill>
                  <a:srgbClr val="4F7040"/>
                </a:solidFill>
                <a:latin typeface="Nunito" pitchFamily="2" charset="0"/>
                <a:ea typeface="MS PGothic" panose="020B0600070205080204" pitchFamily="34" charset="-128"/>
              </a:rPr>
            </a:br>
            <a:r>
              <a:rPr lang="en-GB" altLang="en-US" sz="1600" dirty="0">
                <a:solidFill>
                  <a:srgbClr val="4F7040"/>
                </a:solidFill>
                <a:latin typeface="Nunito" pitchFamily="2" charset="0"/>
                <a:ea typeface="MS PGothic" panose="020B0600070205080204" pitchFamily="34" charset="-128"/>
              </a:rPr>
              <a:t>/state-pension</a:t>
            </a:r>
          </a:p>
        </p:txBody>
      </p:sp>
      <p:sp>
        <p:nvSpPr>
          <p:cNvPr id="11" name="TextBox 2">
            <a:extLst>
              <a:ext uri="{FF2B5EF4-FFF2-40B4-BE49-F238E27FC236}">
                <a16:creationId xmlns:a16="http://schemas.microsoft.com/office/drawing/2014/main" id="{386CA368-904E-4D2B-5E65-4156425FACF8}"/>
              </a:ext>
            </a:extLst>
          </p:cNvPr>
          <p:cNvSpPr txBox="1">
            <a:spLocks noChangeArrowheads="1"/>
          </p:cNvSpPr>
          <p:nvPr/>
        </p:nvSpPr>
        <p:spPr bwMode="auto">
          <a:xfrm>
            <a:off x="3562395" y="2534555"/>
            <a:ext cx="1998662" cy="5847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defTabSz="4572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defTabSz="4572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defTabSz="4572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defTabSz="4572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defTabSz="4572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600" dirty="0">
                <a:solidFill>
                  <a:srgbClr val="4F7040"/>
                </a:solidFill>
                <a:latin typeface="Nunito" pitchFamily="2" charset="0"/>
                <a:ea typeface="MS PGothic" panose="020B0600070205080204" pitchFamily="34" charset="-128"/>
              </a:rPr>
              <a:t>ageuk.org.uk/care</a:t>
            </a:r>
          </a:p>
          <a:p>
            <a:pPr algn="ctr" eaLnBrk="1" hangingPunct="1">
              <a:lnSpc>
                <a:spcPct val="100000"/>
              </a:lnSpc>
              <a:spcBef>
                <a:spcPct val="0"/>
              </a:spcBef>
              <a:buFontTx/>
              <a:buNone/>
            </a:pPr>
            <a:r>
              <a:rPr lang="en-GB" altLang="en-US" sz="1600" dirty="0">
                <a:solidFill>
                  <a:srgbClr val="4F7040"/>
                </a:solidFill>
                <a:latin typeface="Nunito" pitchFamily="2" charset="0"/>
                <a:ea typeface="MS PGothic" panose="020B0600070205080204" pitchFamily="34" charset="-128"/>
              </a:rPr>
              <a:t>0800 055 6112</a:t>
            </a:r>
          </a:p>
        </p:txBody>
      </p:sp>
      <p:sp>
        <p:nvSpPr>
          <p:cNvPr id="12" name="TextBox 2">
            <a:extLst>
              <a:ext uri="{FF2B5EF4-FFF2-40B4-BE49-F238E27FC236}">
                <a16:creationId xmlns:a16="http://schemas.microsoft.com/office/drawing/2014/main" id="{307B18E8-6D47-1098-E441-352192FF0314}"/>
              </a:ext>
            </a:extLst>
          </p:cNvPr>
          <p:cNvSpPr txBox="1">
            <a:spLocks noChangeArrowheads="1"/>
          </p:cNvSpPr>
          <p:nvPr/>
        </p:nvSpPr>
        <p:spPr bwMode="auto">
          <a:xfrm>
            <a:off x="6522002" y="2534554"/>
            <a:ext cx="2153686" cy="5847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defTabSz="4572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defTabSz="4572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defTabSz="4572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defTabSz="4572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defTabSz="4572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600" dirty="0">
                <a:solidFill>
                  <a:srgbClr val="4F7040"/>
                </a:solidFill>
                <a:latin typeface="Nunito" pitchFamily="2" charset="0"/>
                <a:ea typeface="MS PGothic" panose="020B0600070205080204" pitchFamily="34" charset="-128"/>
              </a:rPr>
              <a:t>citizensadvice.org.uk</a:t>
            </a:r>
            <a:br>
              <a:rPr lang="en-GB" altLang="en-US" sz="1600" dirty="0">
                <a:solidFill>
                  <a:srgbClr val="4F7040"/>
                </a:solidFill>
                <a:latin typeface="Nunito" pitchFamily="2" charset="0"/>
                <a:ea typeface="MS PGothic" panose="020B0600070205080204" pitchFamily="34" charset="-128"/>
              </a:rPr>
            </a:br>
            <a:r>
              <a:rPr lang="en-GB" altLang="en-US" sz="1600" dirty="0">
                <a:solidFill>
                  <a:srgbClr val="4F7040"/>
                </a:solidFill>
                <a:latin typeface="Nunito" pitchFamily="2" charset="0"/>
                <a:ea typeface="MS PGothic" panose="020B0600070205080204" pitchFamily="34" charset="-128"/>
              </a:rPr>
              <a:t>0345 404 0506</a:t>
            </a:r>
          </a:p>
        </p:txBody>
      </p:sp>
      <p:cxnSp>
        <p:nvCxnSpPr>
          <p:cNvPr id="13" name="Straight Connector 12">
            <a:extLst>
              <a:ext uri="{FF2B5EF4-FFF2-40B4-BE49-F238E27FC236}">
                <a16:creationId xmlns:a16="http://schemas.microsoft.com/office/drawing/2014/main" id="{35D31CF8-4508-4B5B-66EE-F7B00FCD25F1}"/>
              </a:ext>
            </a:extLst>
          </p:cNvPr>
          <p:cNvCxnSpPr>
            <a:cxnSpLocks/>
          </p:cNvCxnSpPr>
          <p:nvPr/>
        </p:nvCxnSpPr>
        <p:spPr>
          <a:xfrm>
            <a:off x="468312" y="3159349"/>
            <a:ext cx="8182528" cy="0"/>
          </a:xfrm>
          <a:prstGeom prst="line">
            <a:avLst/>
          </a:prstGeom>
          <a:ln w="38100" cap="rnd">
            <a:solidFill>
              <a:srgbClr val="FBE5D6"/>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3504FCE-7663-BCA3-5B3B-36522DE5E6F8}"/>
              </a:ext>
            </a:extLst>
          </p:cNvPr>
          <p:cNvCxnSpPr>
            <a:cxnSpLocks/>
          </p:cNvCxnSpPr>
          <p:nvPr/>
        </p:nvCxnSpPr>
        <p:spPr>
          <a:xfrm flipV="1">
            <a:off x="3014331" y="1660695"/>
            <a:ext cx="0" cy="1280003"/>
          </a:xfrm>
          <a:prstGeom prst="line">
            <a:avLst/>
          </a:prstGeom>
          <a:ln w="38100" cap="rnd">
            <a:solidFill>
              <a:srgbClr val="FBE5D6"/>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33E5B04-5301-814C-DA5F-AE66C2B8B0A3}"/>
              </a:ext>
            </a:extLst>
          </p:cNvPr>
          <p:cNvCxnSpPr>
            <a:cxnSpLocks/>
          </p:cNvCxnSpPr>
          <p:nvPr/>
        </p:nvCxnSpPr>
        <p:spPr>
          <a:xfrm flipV="1">
            <a:off x="6183793" y="1660695"/>
            <a:ext cx="0" cy="1280003"/>
          </a:xfrm>
          <a:prstGeom prst="line">
            <a:avLst/>
          </a:prstGeom>
          <a:ln w="38100" cap="rnd">
            <a:solidFill>
              <a:srgbClr val="FBE5D6"/>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024E076-8A7B-BC7A-8529-F25D1E85ADD0}"/>
              </a:ext>
            </a:extLst>
          </p:cNvPr>
          <p:cNvCxnSpPr>
            <a:cxnSpLocks/>
          </p:cNvCxnSpPr>
          <p:nvPr/>
        </p:nvCxnSpPr>
        <p:spPr>
          <a:xfrm flipV="1">
            <a:off x="3014331" y="3345116"/>
            <a:ext cx="0" cy="1280003"/>
          </a:xfrm>
          <a:prstGeom prst="line">
            <a:avLst/>
          </a:prstGeom>
          <a:ln w="38100" cap="rnd">
            <a:solidFill>
              <a:srgbClr val="FBE5D6"/>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1D3FA40-0CF1-476D-797F-7FEBA1EA1178}"/>
              </a:ext>
            </a:extLst>
          </p:cNvPr>
          <p:cNvCxnSpPr>
            <a:cxnSpLocks/>
          </p:cNvCxnSpPr>
          <p:nvPr/>
        </p:nvCxnSpPr>
        <p:spPr>
          <a:xfrm flipV="1">
            <a:off x="6183793" y="3345116"/>
            <a:ext cx="0" cy="1280003"/>
          </a:xfrm>
          <a:prstGeom prst="line">
            <a:avLst/>
          </a:prstGeom>
          <a:ln w="38100" cap="rnd">
            <a:solidFill>
              <a:srgbClr val="FBE5D6"/>
            </a:solidFill>
            <a:prstDash val="sysDot"/>
          </a:ln>
        </p:spPr>
        <p:style>
          <a:lnRef idx="1">
            <a:schemeClr val="accent1"/>
          </a:lnRef>
          <a:fillRef idx="0">
            <a:schemeClr val="accent1"/>
          </a:fillRef>
          <a:effectRef idx="0">
            <a:schemeClr val="accent1"/>
          </a:effectRef>
          <a:fontRef idx="minor">
            <a:schemeClr val="tx1"/>
          </a:fontRef>
        </p:style>
      </p:cxnSp>
      <p:pic>
        <p:nvPicPr>
          <p:cNvPr id="18" name="Picture 17" descr="A blue and pink logo&#10;&#10;AI-generated content may be incorrect.">
            <a:extLst>
              <a:ext uri="{FF2B5EF4-FFF2-40B4-BE49-F238E27FC236}">
                <a16:creationId xmlns:a16="http://schemas.microsoft.com/office/drawing/2014/main" id="{4AA4046D-0A80-36AC-78AC-3D34D449960F}"/>
              </a:ext>
            </a:extLst>
          </p:cNvPr>
          <p:cNvPicPr>
            <a:picLocks noChangeAspect="1"/>
          </p:cNvPicPr>
          <p:nvPr/>
        </p:nvPicPr>
        <p:blipFill>
          <a:blip r:embed="rId4"/>
          <a:stretch>
            <a:fillRect/>
          </a:stretch>
        </p:blipFill>
        <p:spPr>
          <a:xfrm>
            <a:off x="713438" y="1569908"/>
            <a:ext cx="1943371" cy="1057423"/>
          </a:xfrm>
          <a:prstGeom prst="rect">
            <a:avLst/>
          </a:prstGeom>
        </p:spPr>
      </p:pic>
      <p:pic>
        <p:nvPicPr>
          <p:cNvPr id="19" name="Picture 18" descr="A colorful logo with blue text&#10;&#10;AI-generated content may be incorrect.">
            <a:extLst>
              <a:ext uri="{FF2B5EF4-FFF2-40B4-BE49-F238E27FC236}">
                <a16:creationId xmlns:a16="http://schemas.microsoft.com/office/drawing/2014/main" id="{6C7BD0DF-92EE-C17C-1EF2-4C72A2C1B089}"/>
              </a:ext>
            </a:extLst>
          </p:cNvPr>
          <p:cNvPicPr>
            <a:picLocks noChangeAspect="1"/>
          </p:cNvPicPr>
          <p:nvPr/>
        </p:nvPicPr>
        <p:blipFill>
          <a:blip r:embed="rId5"/>
          <a:stretch>
            <a:fillRect/>
          </a:stretch>
        </p:blipFill>
        <p:spPr>
          <a:xfrm>
            <a:off x="3523418" y="1569602"/>
            <a:ext cx="1816458" cy="877751"/>
          </a:xfrm>
          <a:prstGeom prst="rect">
            <a:avLst/>
          </a:prstGeom>
        </p:spPr>
      </p:pic>
      <p:pic>
        <p:nvPicPr>
          <p:cNvPr id="20" name="Picture 19" descr="A blue circle with white text&#10;&#10;AI-generated content may be incorrect.">
            <a:extLst>
              <a:ext uri="{FF2B5EF4-FFF2-40B4-BE49-F238E27FC236}">
                <a16:creationId xmlns:a16="http://schemas.microsoft.com/office/drawing/2014/main" id="{7658022B-D262-9F65-FC85-84441F2193FA}"/>
              </a:ext>
            </a:extLst>
          </p:cNvPr>
          <p:cNvPicPr>
            <a:picLocks noChangeAspect="1"/>
          </p:cNvPicPr>
          <p:nvPr/>
        </p:nvPicPr>
        <p:blipFill>
          <a:blip r:embed="rId6"/>
          <a:stretch>
            <a:fillRect/>
          </a:stretch>
        </p:blipFill>
        <p:spPr>
          <a:xfrm>
            <a:off x="7027711" y="1496596"/>
            <a:ext cx="1017948" cy="1017948"/>
          </a:xfrm>
          <a:prstGeom prst="rect">
            <a:avLst/>
          </a:prstGeom>
        </p:spPr>
      </p:pic>
      <p:pic>
        <p:nvPicPr>
          <p:cNvPr id="21" name="Picture 20" descr="A black background with white text&#10;&#10;AI-generated content may be incorrect.">
            <a:extLst>
              <a:ext uri="{FF2B5EF4-FFF2-40B4-BE49-F238E27FC236}">
                <a16:creationId xmlns:a16="http://schemas.microsoft.com/office/drawing/2014/main" id="{84D31F9D-BDA8-56F3-A23D-F6D1F365E17D}"/>
              </a:ext>
            </a:extLst>
          </p:cNvPr>
          <p:cNvPicPr>
            <a:picLocks noChangeAspect="1"/>
          </p:cNvPicPr>
          <p:nvPr/>
        </p:nvPicPr>
        <p:blipFill>
          <a:blip r:embed="rId7"/>
          <a:stretch>
            <a:fillRect/>
          </a:stretch>
        </p:blipFill>
        <p:spPr>
          <a:xfrm>
            <a:off x="971950" y="3429000"/>
            <a:ext cx="1426346" cy="853369"/>
          </a:xfrm>
          <a:prstGeom prst="rect">
            <a:avLst/>
          </a:prstGeom>
        </p:spPr>
      </p:pic>
      <p:pic>
        <p:nvPicPr>
          <p:cNvPr id="22" name="Picture 21" descr="A black background with white text&#10;&#10;AI-generated content may be incorrect.">
            <a:extLst>
              <a:ext uri="{FF2B5EF4-FFF2-40B4-BE49-F238E27FC236}">
                <a16:creationId xmlns:a16="http://schemas.microsoft.com/office/drawing/2014/main" id="{510F1946-A571-0E5F-8CD0-12ECBB99E6D1}"/>
              </a:ext>
            </a:extLst>
          </p:cNvPr>
          <p:cNvPicPr>
            <a:picLocks noChangeAspect="1"/>
          </p:cNvPicPr>
          <p:nvPr/>
        </p:nvPicPr>
        <p:blipFill>
          <a:blip r:embed="rId8"/>
          <a:stretch>
            <a:fillRect/>
          </a:stretch>
        </p:blipFill>
        <p:spPr>
          <a:xfrm>
            <a:off x="3431985" y="3483859"/>
            <a:ext cx="1999323" cy="798510"/>
          </a:xfrm>
          <a:prstGeom prst="rect">
            <a:avLst/>
          </a:prstGeom>
        </p:spPr>
      </p:pic>
      <p:pic>
        <p:nvPicPr>
          <p:cNvPr id="23" name="Picture 22">
            <a:extLst>
              <a:ext uri="{FF2B5EF4-FFF2-40B4-BE49-F238E27FC236}">
                <a16:creationId xmlns:a16="http://schemas.microsoft.com/office/drawing/2014/main" id="{5B6CCE54-2254-9F66-1B83-693E453D34D8}"/>
              </a:ext>
            </a:extLst>
          </p:cNvPr>
          <p:cNvPicPr>
            <a:picLocks noChangeAspect="1"/>
          </p:cNvPicPr>
          <p:nvPr/>
        </p:nvPicPr>
        <p:blipFill>
          <a:blip r:embed="rId9"/>
          <a:stretch>
            <a:fillRect/>
          </a:stretch>
        </p:blipFill>
        <p:spPr>
          <a:xfrm>
            <a:off x="914166" y="5080983"/>
            <a:ext cx="1155640" cy="585809"/>
          </a:xfrm>
          <a:prstGeom prst="rect">
            <a:avLst/>
          </a:prstGeom>
        </p:spPr>
      </p:pic>
      <p:sp>
        <p:nvSpPr>
          <p:cNvPr id="24" name="TextBox 23">
            <a:extLst>
              <a:ext uri="{FF2B5EF4-FFF2-40B4-BE49-F238E27FC236}">
                <a16:creationId xmlns:a16="http://schemas.microsoft.com/office/drawing/2014/main" id="{1E0BCD61-08FE-2AC4-0345-CD6C6B22CF1A}"/>
              </a:ext>
            </a:extLst>
          </p:cNvPr>
          <p:cNvSpPr txBox="1"/>
          <p:nvPr/>
        </p:nvSpPr>
        <p:spPr>
          <a:xfrm>
            <a:off x="2069806" y="5324435"/>
            <a:ext cx="4102101" cy="369332"/>
          </a:xfrm>
          <a:prstGeom prst="rect">
            <a:avLst/>
          </a:prstGeom>
          <a:noFill/>
        </p:spPr>
        <p:txBody>
          <a:bodyPr wrap="square">
            <a:spAutoFit/>
          </a:bodyPr>
          <a:lstStyle/>
          <a:p>
            <a:pPr>
              <a:spcAft>
                <a:spcPts val="2400"/>
              </a:spcAft>
            </a:pPr>
            <a:r>
              <a:rPr lang="en-US" dirty="0">
                <a:latin typeface="Nunito" pitchFamily="2" charset="0"/>
              </a:rPr>
              <a:t>… coming later in 2027/28</a:t>
            </a:r>
          </a:p>
        </p:txBody>
      </p:sp>
    </p:spTree>
    <p:extLst>
      <p:ext uri="{BB962C8B-B14F-4D97-AF65-F5344CB8AC3E}">
        <p14:creationId xmlns:p14="http://schemas.microsoft.com/office/powerpoint/2010/main" val="36172590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5212F8-19DD-E600-D8C0-DD90A63016DF}"/>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C8ECFA7-98B2-9182-9593-BC5D9C4434DE}"/>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2EA2A3C8-1356-0943-6731-2E1816ECCE80}"/>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5E45E1CF-F481-0915-3B58-A592DA457EF7}"/>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What to do next</a:t>
            </a:r>
            <a:endParaRPr lang="en-GB" sz="3200" b="1" dirty="0">
              <a:solidFill>
                <a:srgbClr val="044D85"/>
              </a:solidFill>
              <a:latin typeface="Franklin Gothic Medium" panose="020B0603020102020204" pitchFamily="34" charset="0"/>
            </a:endParaRPr>
          </a:p>
        </p:txBody>
      </p:sp>
      <p:sp>
        <p:nvSpPr>
          <p:cNvPr id="4" name="Oval 3">
            <a:extLst>
              <a:ext uri="{FF2B5EF4-FFF2-40B4-BE49-F238E27FC236}">
                <a16:creationId xmlns:a16="http://schemas.microsoft.com/office/drawing/2014/main" id="{C484D090-BA62-0415-3371-0A296DF8EA32}"/>
              </a:ext>
            </a:extLst>
          </p:cNvPr>
          <p:cNvSpPr/>
          <p:nvPr/>
        </p:nvSpPr>
        <p:spPr>
          <a:xfrm>
            <a:off x="337432" y="1938898"/>
            <a:ext cx="934478" cy="934478"/>
          </a:xfrm>
          <a:prstGeom prst="ellipse">
            <a:avLst/>
          </a:prstGeom>
          <a:solidFill>
            <a:srgbClr val="CCFF9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E5FC583A-FD1F-8D5F-517C-5C049642DA83}"/>
              </a:ext>
            </a:extLst>
          </p:cNvPr>
          <p:cNvSpPr/>
          <p:nvPr/>
        </p:nvSpPr>
        <p:spPr>
          <a:xfrm>
            <a:off x="337432" y="3877701"/>
            <a:ext cx="934478" cy="934478"/>
          </a:xfrm>
          <a:prstGeom prst="ellipse">
            <a:avLst/>
          </a:prstGeom>
          <a:solidFill>
            <a:srgbClr val="E0B85D">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A23143D1-0F06-9986-8CD9-6C2CB5F4D43F}"/>
              </a:ext>
            </a:extLst>
          </p:cNvPr>
          <p:cNvSpPr/>
          <p:nvPr/>
        </p:nvSpPr>
        <p:spPr>
          <a:xfrm>
            <a:off x="7893263" y="3877701"/>
            <a:ext cx="934478" cy="934478"/>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D9D377B6-672E-199F-22BD-A74412F1C306}"/>
              </a:ext>
            </a:extLst>
          </p:cNvPr>
          <p:cNvSpPr/>
          <p:nvPr/>
        </p:nvSpPr>
        <p:spPr>
          <a:xfrm>
            <a:off x="3195281" y="1975242"/>
            <a:ext cx="2732890" cy="2732888"/>
          </a:xfrm>
          <a:prstGeom prst="ellipse">
            <a:avLst/>
          </a:prstGeom>
          <a:noFill/>
          <a:ln w="38100" cap="rnd">
            <a:solidFill>
              <a:schemeClr val="tx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 Diagonal Corner of Rectangle 21">
            <a:extLst>
              <a:ext uri="{FF2B5EF4-FFF2-40B4-BE49-F238E27FC236}">
                <a16:creationId xmlns:a16="http://schemas.microsoft.com/office/drawing/2014/main" id="{D1650E11-8B10-B63D-BAD5-7EE96347AB42}"/>
              </a:ext>
            </a:extLst>
          </p:cNvPr>
          <p:cNvSpPr/>
          <p:nvPr/>
        </p:nvSpPr>
        <p:spPr>
          <a:xfrm flipH="1">
            <a:off x="5916962" y="1793874"/>
            <a:ext cx="2758726" cy="944514"/>
          </a:xfrm>
          <a:prstGeom prst="round2DiagRect">
            <a:avLst>
              <a:gd name="adj1" fmla="val 6476"/>
              <a:gd name="adj2" fmla="val 2984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Wingdings" pitchFamily="2" charset="2"/>
              <a:buChar char="§"/>
            </a:pPr>
            <a:r>
              <a:rPr lang="en-US" dirty="0">
                <a:solidFill>
                  <a:schemeClr val="tx1"/>
                </a:solidFill>
                <a:latin typeface="Nunito" pitchFamily="2" charset="0"/>
              </a:rPr>
              <a:t>Budgeting</a:t>
            </a:r>
          </a:p>
        </p:txBody>
      </p:sp>
      <p:cxnSp>
        <p:nvCxnSpPr>
          <p:cNvPr id="12" name="Straight Connector 11">
            <a:extLst>
              <a:ext uri="{FF2B5EF4-FFF2-40B4-BE49-F238E27FC236}">
                <a16:creationId xmlns:a16="http://schemas.microsoft.com/office/drawing/2014/main" id="{AA8D3FA5-67ED-24BD-C1AC-F32BDFFCEB8B}"/>
              </a:ext>
            </a:extLst>
          </p:cNvPr>
          <p:cNvCxnSpPr>
            <a:cxnSpLocks/>
          </p:cNvCxnSpPr>
          <p:nvPr/>
        </p:nvCxnSpPr>
        <p:spPr>
          <a:xfrm>
            <a:off x="6016531" y="3140125"/>
            <a:ext cx="2348284" cy="0"/>
          </a:xfrm>
          <a:prstGeom prst="line">
            <a:avLst/>
          </a:prstGeom>
          <a:ln w="38100" cap="rnd">
            <a:solidFill>
              <a:schemeClr val="accent4"/>
            </a:solidFill>
            <a:prstDash val="sysDot"/>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02C4B8F3-165E-D444-0C8F-81033EE1E8FE}"/>
              </a:ext>
            </a:extLst>
          </p:cNvPr>
          <p:cNvSpPr/>
          <p:nvPr/>
        </p:nvSpPr>
        <p:spPr>
          <a:xfrm>
            <a:off x="7893263" y="1938898"/>
            <a:ext cx="934478" cy="934478"/>
          </a:xfrm>
          <a:prstGeom prst="ellipse">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F1D9DF5C-A2C0-C1C6-AB5C-A180F305F640}"/>
              </a:ext>
            </a:extLst>
          </p:cNvPr>
          <p:cNvCxnSpPr>
            <a:cxnSpLocks/>
          </p:cNvCxnSpPr>
          <p:nvPr/>
        </p:nvCxnSpPr>
        <p:spPr>
          <a:xfrm flipV="1">
            <a:off x="8315859" y="2915838"/>
            <a:ext cx="0" cy="134870"/>
          </a:xfrm>
          <a:prstGeom prst="line">
            <a:avLst/>
          </a:prstGeom>
          <a:ln w="38100" cap="rnd">
            <a:solidFill>
              <a:schemeClr val="accent4"/>
            </a:solidFill>
            <a:prstDash val="sysDot"/>
          </a:ln>
        </p:spPr>
        <p:style>
          <a:lnRef idx="1">
            <a:schemeClr val="accent1"/>
          </a:lnRef>
          <a:fillRef idx="0">
            <a:schemeClr val="accent1"/>
          </a:fillRef>
          <a:effectRef idx="0">
            <a:schemeClr val="accent1"/>
          </a:effectRef>
          <a:fontRef idx="minor">
            <a:schemeClr val="tx1"/>
          </a:fontRef>
        </p:style>
      </p:cxnSp>
      <p:sp>
        <p:nvSpPr>
          <p:cNvPr id="15" name="Round Diagonal Corner of Rectangle 20">
            <a:extLst>
              <a:ext uri="{FF2B5EF4-FFF2-40B4-BE49-F238E27FC236}">
                <a16:creationId xmlns:a16="http://schemas.microsoft.com/office/drawing/2014/main" id="{71DFB272-51DA-CCA0-0CBD-997FE3961CC7}"/>
              </a:ext>
            </a:extLst>
          </p:cNvPr>
          <p:cNvSpPr/>
          <p:nvPr/>
        </p:nvSpPr>
        <p:spPr>
          <a:xfrm flipH="1">
            <a:off x="5916962" y="4018010"/>
            <a:ext cx="2758726" cy="944514"/>
          </a:xfrm>
          <a:prstGeom prst="round2DiagRect">
            <a:avLst>
              <a:gd name="adj1" fmla="val 31225"/>
              <a:gd name="adj2" fmla="val 5823"/>
            </a:avLst>
          </a:prstGeom>
          <a:solidFill>
            <a:srgbClr val="FBE5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Wingdings" pitchFamily="2" charset="2"/>
              <a:buChar char="§"/>
            </a:pPr>
            <a:r>
              <a:rPr lang="en-US" dirty="0">
                <a:solidFill>
                  <a:schemeClr val="tx1"/>
                </a:solidFill>
                <a:latin typeface="Nunito" pitchFamily="2" charset="0"/>
              </a:rPr>
              <a:t>Use the information from today to get started</a:t>
            </a:r>
          </a:p>
        </p:txBody>
      </p:sp>
      <p:cxnSp>
        <p:nvCxnSpPr>
          <p:cNvPr id="16" name="Straight Connector 15">
            <a:extLst>
              <a:ext uri="{FF2B5EF4-FFF2-40B4-BE49-F238E27FC236}">
                <a16:creationId xmlns:a16="http://schemas.microsoft.com/office/drawing/2014/main" id="{596C5890-DCBD-C187-9392-E339A7B17067}"/>
              </a:ext>
            </a:extLst>
          </p:cNvPr>
          <p:cNvCxnSpPr>
            <a:cxnSpLocks/>
          </p:cNvCxnSpPr>
          <p:nvPr/>
        </p:nvCxnSpPr>
        <p:spPr>
          <a:xfrm>
            <a:off x="6016531" y="3644771"/>
            <a:ext cx="2348284" cy="0"/>
          </a:xfrm>
          <a:prstGeom prst="line">
            <a:avLst/>
          </a:prstGeom>
          <a:ln w="38100" cap="rnd">
            <a:solidFill>
              <a:schemeClr val="accent2"/>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E6AB53D3-9664-60A2-3B8C-346F8BE393E3}"/>
              </a:ext>
            </a:extLst>
          </p:cNvPr>
          <p:cNvCxnSpPr>
            <a:cxnSpLocks/>
          </p:cNvCxnSpPr>
          <p:nvPr/>
        </p:nvCxnSpPr>
        <p:spPr>
          <a:xfrm flipV="1">
            <a:off x="8315859" y="3662023"/>
            <a:ext cx="0" cy="134870"/>
          </a:xfrm>
          <a:prstGeom prst="line">
            <a:avLst/>
          </a:prstGeom>
          <a:ln w="38100" cap="rnd">
            <a:solidFill>
              <a:schemeClr val="accent2"/>
            </a:solidFill>
            <a:prstDash val="sysDot"/>
          </a:ln>
        </p:spPr>
        <p:style>
          <a:lnRef idx="1">
            <a:schemeClr val="accent1"/>
          </a:lnRef>
          <a:fillRef idx="0">
            <a:schemeClr val="accent1"/>
          </a:fillRef>
          <a:effectRef idx="0">
            <a:schemeClr val="accent1"/>
          </a:effectRef>
          <a:fontRef idx="minor">
            <a:schemeClr val="tx1"/>
          </a:fontRef>
        </p:style>
      </p:cxnSp>
      <p:sp>
        <p:nvSpPr>
          <p:cNvPr id="18" name="Round Diagonal Corner of Rectangle 19">
            <a:extLst>
              <a:ext uri="{FF2B5EF4-FFF2-40B4-BE49-F238E27FC236}">
                <a16:creationId xmlns:a16="http://schemas.microsoft.com/office/drawing/2014/main" id="{FEC6FB15-056F-CC40-15A2-6038E508C90B}"/>
              </a:ext>
            </a:extLst>
          </p:cNvPr>
          <p:cNvSpPr/>
          <p:nvPr/>
        </p:nvSpPr>
        <p:spPr>
          <a:xfrm flipH="1">
            <a:off x="472612" y="4018010"/>
            <a:ext cx="2758726" cy="944514"/>
          </a:xfrm>
          <a:prstGeom prst="round2DiagRect">
            <a:avLst>
              <a:gd name="adj1" fmla="val 6476"/>
              <a:gd name="adj2" fmla="val 29844"/>
            </a:avLst>
          </a:prstGeom>
          <a:solidFill>
            <a:srgbClr val="E0B8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Wingdings" pitchFamily="2" charset="2"/>
              <a:buChar char="§"/>
            </a:pPr>
            <a:r>
              <a:rPr lang="en-US" dirty="0">
                <a:solidFill>
                  <a:schemeClr val="tx1"/>
                </a:solidFill>
                <a:latin typeface="Nunito" pitchFamily="2" charset="0"/>
              </a:rPr>
              <a:t>Investigate what savings &amp; investments you have</a:t>
            </a:r>
          </a:p>
        </p:txBody>
      </p:sp>
      <p:cxnSp>
        <p:nvCxnSpPr>
          <p:cNvPr id="19" name="Straight Connector 18">
            <a:extLst>
              <a:ext uri="{FF2B5EF4-FFF2-40B4-BE49-F238E27FC236}">
                <a16:creationId xmlns:a16="http://schemas.microsoft.com/office/drawing/2014/main" id="{E199FC83-0803-9E8A-8544-5E375CED2027}"/>
              </a:ext>
            </a:extLst>
          </p:cNvPr>
          <p:cNvCxnSpPr>
            <a:cxnSpLocks/>
          </p:cNvCxnSpPr>
          <p:nvPr/>
        </p:nvCxnSpPr>
        <p:spPr>
          <a:xfrm>
            <a:off x="804671" y="3644771"/>
            <a:ext cx="2348284" cy="0"/>
          </a:xfrm>
          <a:prstGeom prst="line">
            <a:avLst/>
          </a:prstGeom>
          <a:ln w="38100" cap="rnd">
            <a:solidFill>
              <a:schemeClr val="accent3"/>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9E6BD36-8EC4-7D9E-A9E8-1D92A5F87D1B}"/>
              </a:ext>
            </a:extLst>
          </p:cNvPr>
          <p:cNvCxnSpPr>
            <a:cxnSpLocks/>
          </p:cNvCxnSpPr>
          <p:nvPr/>
        </p:nvCxnSpPr>
        <p:spPr>
          <a:xfrm flipV="1">
            <a:off x="804671" y="3662023"/>
            <a:ext cx="0" cy="134870"/>
          </a:xfrm>
          <a:prstGeom prst="line">
            <a:avLst/>
          </a:prstGeom>
          <a:ln w="38100" cap="rnd">
            <a:solidFill>
              <a:schemeClr val="accent3"/>
            </a:solidFill>
            <a:prstDash val="sysDot"/>
          </a:ln>
        </p:spPr>
        <p:style>
          <a:lnRef idx="1">
            <a:schemeClr val="accent1"/>
          </a:lnRef>
          <a:fillRef idx="0">
            <a:schemeClr val="accent1"/>
          </a:fillRef>
          <a:effectRef idx="0">
            <a:schemeClr val="accent1"/>
          </a:effectRef>
          <a:fontRef idx="minor">
            <a:schemeClr val="tx1"/>
          </a:fontRef>
        </p:style>
      </p:cxnSp>
      <p:sp>
        <p:nvSpPr>
          <p:cNvPr id="21" name="Round Diagonal Corner of Rectangle 18">
            <a:extLst>
              <a:ext uri="{FF2B5EF4-FFF2-40B4-BE49-F238E27FC236}">
                <a16:creationId xmlns:a16="http://schemas.microsoft.com/office/drawing/2014/main" id="{AD63D83B-897C-CE6F-617C-392E50DEFEC9}"/>
              </a:ext>
            </a:extLst>
          </p:cNvPr>
          <p:cNvSpPr/>
          <p:nvPr/>
        </p:nvSpPr>
        <p:spPr>
          <a:xfrm flipH="1">
            <a:off x="472612" y="1793875"/>
            <a:ext cx="2758726" cy="944514"/>
          </a:xfrm>
          <a:prstGeom prst="round2DiagRect">
            <a:avLst>
              <a:gd name="adj1" fmla="val 31225"/>
              <a:gd name="adj2" fmla="val 5823"/>
            </a:avLst>
          </a:prstGeom>
          <a:solidFill>
            <a:srgbClr val="E2F0D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Wingdings" pitchFamily="2" charset="2"/>
              <a:buChar char="§"/>
            </a:pPr>
            <a:r>
              <a:rPr lang="en-US" dirty="0">
                <a:solidFill>
                  <a:schemeClr val="tx1"/>
                </a:solidFill>
                <a:latin typeface="Nunito" pitchFamily="2" charset="0"/>
              </a:rPr>
              <a:t>Engage with your LGPS Benefits</a:t>
            </a:r>
          </a:p>
        </p:txBody>
      </p:sp>
      <p:cxnSp>
        <p:nvCxnSpPr>
          <p:cNvPr id="22" name="Straight Connector 21">
            <a:extLst>
              <a:ext uri="{FF2B5EF4-FFF2-40B4-BE49-F238E27FC236}">
                <a16:creationId xmlns:a16="http://schemas.microsoft.com/office/drawing/2014/main" id="{A73A139B-30AA-415F-2053-DC68CE2979F8}"/>
              </a:ext>
            </a:extLst>
          </p:cNvPr>
          <p:cNvCxnSpPr>
            <a:cxnSpLocks/>
          </p:cNvCxnSpPr>
          <p:nvPr/>
        </p:nvCxnSpPr>
        <p:spPr>
          <a:xfrm>
            <a:off x="804671" y="3140125"/>
            <a:ext cx="2348284" cy="0"/>
          </a:xfrm>
          <a:prstGeom prst="line">
            <a:avLst/>
          </a:prstGeom>
          <a:ln w="38100" cap="rnd">
            <a:solidFill>
              <a:schemeClr val="accent1"/>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628AA853-E7CB-8A28-F319-E9F157CB42DB}"/>
              </a:ext>
            </a:extLst>
          </p:cNvPr>
          <p:cNvCxnSpPr>
            <a:cxnSpLocks/>
          </p:cNvCxnSpPr>
          <p:nvPr/>
        </p:nvCxnSpPr>
        <p:spPr>
          <a:xfrm flipV="1">
            <a:off x="804671" y="2915838"/>
            <a:ext cx="0" cy="134870"/>
          </a:xfrm>
          <a:prstGeom prst="line">
            <a:avLst/>
          </a:prstGeom>
          <a:ln w="38100" cap="rnd">
            <a:solidFill>
              <a:schemeClr val="accent1"/>
            </a:solidFill>
            <a:prstDash val="sysDot"/>
          </a:ln>
        </p:spPr>
        <p:style>
          <a:lnRef idx="1">
            <a:schemeClr val="accent1"/>
          </a:lnRef>
          <a:fillRef idx="0">
            <a:schemeClr val="accent1"/>
          </a:fillRef>
          <a:effectRef idx="0">
            <a:schemeClr val="accent1"/>
          </a:effectRef>
          <a:fontRef idx="minor">
            <a:schemeClr val="tx1"/>
          </a:fontRef>
        </p:style>
      </p:cxnSp>
      <p:pic>
        <p:nvPicPr>
          <p:cNvPr id="24" name="Picture 23" descr="A person and person laughing&#10;&#10;AI-generated content may be incorrect.">
            <a:extLst>
              <a:ext uri="{FF2B5EF4-FFF2-40B4-BE49-F238E27FC236}">
                <a16:creationId xmlns:a16="http://schemas.microsoft.com/office/drawing/2014/main" id="{745A6459-A784-F02D-4908-D4A56838CC49}"/>
              </a:ext>
            </a:extLst>
          </p:cNvPr>
          <p:cNvPicPr>
            <a:picLocks noChangeAspect="1"/>
          </p:cNvPicPr>
          <p:nvPr/>
        </p:nvPicPr>
        <p:blipFill>
          <a:blip r:embed="rId3"/>
          <a:stretch>
            <a:fillRect/>
          </a:stretch>
        </p:blipFill>
        <p:spPr>
          <a:xfrm>
            <a:off x="3329234" y="2122952"/>
            <a:ext cx="2485530" cy="2485530"/>
          </a:xfrm>
          <a:prstGeom prst="rect">
            <a:avLst/>
          </a:prstGeom>
        </p:spPr>
      </p:pic>
    </p:spTree>
    <p:extLst>
      <p:ext uri="{BB962C8B-B14F-4D97-AF65-F5344CB8AC3E}">
        <p14:creationId xmlns:p14="http://schemas.microsoft.com/office/powerpoint/2010/main" val="261621346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FDBB97BE-CA79-E1EB-ECBF-63B30A8F8B79}"/>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0B5E583C-454B-C7D6-B910-311FC7F4E0CF}"/>
              </a:ext>
            </a:extLst>
          </p:cNvPr>
          <p:cNvSpPr txBox="1"/>
          <p:nvPr/>
        </p:nvSpPr>
        <p:spPr>
          <a:xfrm>
            <a:off x="431800" y="784688"/>
            <a:ext cx="8529950" cy="584775"/>
          </a:xfrm>
          <a:prstGeom prst="rect">
            <a:avLst/>
          </a:prstGeom>
          <a:noFill/>
        </p:spPr>
        <p:txBody>
          <a:bodyPr wrap="square">
            <a:spAutoFit/>
          </a:bodyPr>
          <a:lstStyle/>
          <a:p>
            <a:r>
              <a:rPr lang="en-GB" sz="3200" b="1" dirty="0">
                <a:solidFill>
                  <a:schemeClr val="accent2"/>
                </a:solidFill>
                <a:latin typeface="Nunito" pitchFamily="2" charset="0"/>
                <a:cs typeface="Times New Roman" panose="02020603050405020304" pitchFamily="18" charset="0"/>
              </a:rPr>
              <a:t>Any questions? </a:t>
            </a:r>
            <a:endParaRPr lang="en-GB" sz="3200" b="1" dirty="0">
              <a:solidFill>
                <a:schemeClr val="accent2"/>
              </a:solidFill>
              <a:latin typeface="Franklin Gothic Medium" panose="020B0603020102020204" pitchFamily="34" charset="0"/>
            </a:endParaRPr>
          </a:p>
        </p:txBody>
      </p:sp>
      <p:pic>
        <p:nvPicPr>
          <p:cNvPr id="6" name="Picture 5">
            <a:extLst>
              <a:ext uri="{FF2B5EF4-FFF2-40B4-BE49-F238E27FC236}">
                <a16:creationId xmlns:a16="http://schemas.microsoft.com/office/drawing/2014/main" id="{B150E365-35C6-8611-2320-BFABE65B8D17}"/>
              </a:ext>
            </a:extLst>
          </p:cNvPr>
          <p:cNvPicPr>
            <a:picLocks noChangeAspect="1"/>
          </p:cNvPicPr>
          <p:nvPr/>
        </p:nvPicPr>
        <p:blipFill>
          <a:blip r:embed="rId3"/>
          <a:stretch>
            <a:fillRect/>
          </a:stretch>
        </p:blipFill>
        <p:spPr>
          <a:xfrm>
            <a:off x="513783" y="1795234"/>
            <a:ext cx="8116433" cy="3267531"/>
          </a:xfrm>
          <a:prstGeom prst="rect">
            <a:avLst/>
          </a:prstGeom>
        </p:spPr>
      </p:pic>
    </p:spTree>
    <p:extLst>
      <p:ext uri="{BB962C8B-B14F-4D97-AF65-F5344CB8AC3E}">
        <p14:creationId xmlns:p14="http://schemas.microsoft.com/office/powerpoint/2010/main" val="19322566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72DE2-B114-AE67-883B-73347B80B3C0}"/>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7EF99BC0-37E2-7103-399E-AB25CC4125B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C4EE3A9C-78FF-6E8A-B48F-9C42E915CBF8}"/>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4D803890-0F5D-DF91-AF6C-CEAABA889F48}"/>
              </a:ext>
            </a:extLst>
          </p:cNvPr>
          <p:cNvSpPr txBox="1"/>
          <p:nvPr/>
        </p:nvSpPr>
        <p:spPr>
          <a:xfrm>
            <a:off x="356237" y="734853"/>
            <a:ext cx="8529950" cy="584775"/>
          </a:xfrm>
          <a:prstGeom prst="rect">
            <a:avLst/>
          </a:prstGeom>
          <a:noFill/>
        </p:spPr>
        <p:txBody>
          <a:bodyPr wrap="square">
            <a:spAutoFit/>
          </a:bodyPr>
          <a:lstStyle/>
          <a:p>
            <a:r>
              <a:rPr lang="en-GB" sz="3200" b="1" dirty="0">
                <a:solidFill>
                  <a:srgbClr val="044D85"/>
                </a:solidFill>
                <a:latin typeface="Nunito" pitchFamily="2" charset="0"/>
                <a:cs typeface="Times New Roman" panose="02020603050405020304" pitchFamily="18" charset="0"/>
              </a:rPr>
              <a:t>Heading</a:t>
            </a:r>
            <a:endParaRPr lang="en-GB" sz="3200" b="1" dirty="0">
              <a:solidFill>
                <a:srgbClr val="044D85"/>
              </a:solidFill>
              <a:latin typeface="Franklin Gothic Medium" panose="020B0603020102020204" pitchFamily="34" charset="0"/>
            </a:endParaRPr>
          </a:p>
        </p:txBody>
      </p:sp>
    </p:spTree>
    <p:extLst>
      <p:ext uri="{BB962C8B-B14F-4D97-AF65-F5344CB8AC3E}">
        <p14:creationId xmlns:p14="http://schemas.microsoft.com/office/powerpoint/2010/main" val="21357364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c0fc6d1-1ff6-4501-9111-f8704c4ff172" xsi:nil="true"/>
    <lcf76f155ced4ddcb4097134ff3c332f xmlns="f892bc6d-4373-4448-9da1-3e4deb534658">
      <Terms xmlns="http://schemas.microsoft.com/office/infopath/2007/PartnerControls"/>
    </lcf76f155ced4ddcb4097134ff3c332f>
    <Date xmlns="f892bc6d-4373-4448-9da1-3e4deb534658" xsi:nil="true"/>
    <MeetingDate xmlns="f892bc6d-4373-4448-9da1-3e4deb534658" xsi:nil="true"/>
    <Topic xmlns="f892bc6d-4373-4448-9da1-3e4deb53465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97975E344276F4A8689D4A7054B0E58" ma:contentTypeVersion="24" ma:contentTypeDescription="Create a new document." ma:contentTypeScope="" ma:versionID="0beb7b2f8023e6ab9baa537e7c57f7d1">
  <xsd:schema xmlns:xsd="http://www.w3.org/2001/XMLSchema" xmlns:xs="http://www.w3.org/2001/XMLSchema" xmlns:p="http://schemas.microsoft.com/office/2006/metadata/properties" xmlns:ns2="f892bc6d-4373-4448-9da1-3e4deb534658" xmlns:ns3="4c0fc6d1-1ff6-4501-9111-f8704c4ff172" targetNamespace="http://schemas.microsoft.com/office/2006/metadata/properties" ma:root="true" ma:fieldsID="42a649bb096d8cc6dcfce68a7299c945" ns2:_="" ns3:_="">
    <xsd:import namespace="f892bc6d-4373-4448-9da1-3e4deb534658"/>
    <xsd:import namespace="4c0fc6d1-1ff6-4501-9111-f8704c4ff172"/>
    <xsd:element name="properties">
      <xsd:complexType>
        <xsd:sequence>
          <xsd:element name="documentManagement">
            <xsd:complexType>
              <xsd:all>
                <xsd:element ref="ns2:Date" minOccurs="0"/>
                <xsd:element ref="ns2:Topic" minOccurs="0"/>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etingDate"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92bc6d-4373-4448-9da1-3e4deb534658" elementFormDefault="qualified">
    <xsd:import namespace="http://schemas.microsoft.com/office/2006/documentManagement/types"/>
    <xsd:import namespace="http://schemas.microsoft.com/office/infopath/2007/PartnerControls"/>
    <xsd:element name="Date" ma:index="1" nillable="true" ma:displayName="Date" ma:format="DateOnly" ma:internalName="Date">
      <xsd:simpleType>
        <xsd:restriction base="dms:DateTime"/>
      </xsd:simpleType>
    </xsd:element>
    <xsd:element name="Topic" ma:index="3" nillable="true" ma:displayName="Topic" ma:format="Dropdown" ma:internalName="Topic">
      <xsd:simpleType>
        <xsd:restriction base="dms:Text">
          <xsd:maxLength value="255"/>
        </xsd:restriction>
      </xsd:simpleType>
    </xsd:element>
    <xsd:element name="MediaServiceMetadata" ma:index="6" nillable="true" ma:displayName="MediaServiceMetadata" ma:hidden="true" ma:internalName="MediaServiceMetadata" ma:readOnly="true">
      <xsd:simpleType>
        <xsd:restriction base="dms:Note"/>
      </xsd:simpleType>
    </xsd:element>
    <xsd:element name="MediaServiceFastMetadata" ma:index="7" nillable="true" ma:displayName="MediaServiceFastMetadata" ma:hidden="true" ma:internalName="MediaServiceFastMetadata" ma:readOnly="true">
      <xsd:simpleType>
        <xsd:restriction base="dms:Note"/>
      </xsd:simpleType>
    </xsd:element>
    <xsd:element name="MediaServiceAutoKeyPoints" ma:index="8" nillable="true" ma:displayName="MediaServiceAutoKeyPoints" ma:hidden="true" ma:internalName="MediaServiceAutoKeyPoints" ma:readOnly="true">
      <xsd:simpleType>
        <xsd:restriction base="dms:Note"/>
      </xsd:simpleType>
    </xsd:element>
    <xsd:element name="MediaServiceKeyPoints" ma:index="9" nillable="true" ma:displayName="KeyPoints" ma:hidden="true" ma:internalName="MediaServiceKeyPoints"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etingDate" ma:index="17" nillable="true" ma:displayName="Meeting Date" ma:format="Dropdown" ma:internalName="MeetingDate">
      <xsd:simpleType>
        <xsd:restriction base="dms:Text">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323a573-f4b2-49c1-a657-d409971bfaf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GenerationTime" ma:index="23" nillable="true" ma:displayName="MediaServiceGenerationTime" ma:hidden="true" ma:internalName="MediaServiceGenerationTime" ma:readOnly="true">
      <xsd:simpleType>
        <xsd:restriction base="dms:Text"/>
      </xsd:simpleType>
    </xsd:element>
    <xsd:element name="MediaServiceEventHashCode" ma:index="24" nillable="true" ma:displayName="MediaServiceEventHashCode" ma:hidden="true" ma:internalName="MediaServiceEventHashCode" ma:readOnly="true">
      <xsd:simpleType>
        <xsd:restriction base="dms:Text"/>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c0fc6d1-1ff6-4501-9111-f8704c4ff172" elementFormDefault="qualified">
    <xsd:import namespace="http://schemas.microsoft.com/office/2006/documentManagement/types"/>
    <xsd:import namespace="http://schemas.microsoft.com/office/infopath/2007/PartnerControls"/>
    <xsd:element name="SharedWithUsers" ma:index="10"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hidden="true" ma:internalName="SharedWithDetails" ma:readOnly="true">
      <xsd:simpleType>
        <xsd:restriction base="dms:Note"/>
      </xsd:simpleType>
    </xsd:element>
    <xsd:element name="TaxCatchAll" ma:index="21" nillable="true" ma:displayName="Taxonomy Catch All Column" ma:hidden="true" ma:list="{8e9e4ac3-4c27-417f-b6d0-a3cd07c518c8}" ma:internalName="TaxCatchAll" ma:showField="CatchAllData" ma:web="4c0fc6d1-1ff6-4501-9111-f8704c4ff1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2"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6979A24-A0EB-40A4-91F0-DDDF76DA562C}">
  <ds:schemaRefs>
    <ds:schemaRef ds:uri="http://schemas.microsoft.com/office/2006/metadata/properties"/>
    <ds:schemaRef ds:uri="http://schemas.microsoft.com/office/infopath/2007/PartnerControls"/>
    <ds:schemaRef ds:uri="bc2a81ff-5771-49e1-b129-a9916b3f367a"/>
    <ds:schemaRef ds:uri="0209ffc8-16fb-429a-a850-d0748d6c2466"/>
    <ds:schemaRef ds:uri="4c0fc6d1-1ff6-4501-9111-f8704c4ff172"/>
    <ds:schemaRef ds:uri="f892bc6d-4373-4448-9da1-3e4deb534658"/>
  </ds:schemaRefs>
</ds:datastoreItem>
</file>

<file path=customXml/itemProps2.xml><?xml version="1.0" encoding="utf-8"?>
<ds:datastoreItem xmlns:ds="http://schemas.openxmlformats.org/officeDocument/2006/customXml" ds:itemID="{F890620A-A8C6-43C0-9740-0E1C5A841307}">
  <ds:schemaRefs>
    <ds:schemaRef ds:uri="http://schemas.microsoft.com/sharepoint/v3/contenttype/forms"/>
  </ds:schemaRefs>
</ds:datastoreItem>
</file>

<file path=customXml/itemProps3.xml><?xml version="1.0" encoding="utf-8"?>
<ds:datastoreItem xmlns:ds="http://schemas.openxmlformats.org/officeDocument/2006/customXml" ds:itemID="{B458720F-0711-4BD0-BF4B-6D9354BADF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92bc6d-4373-4448-9da1-3e4deb534658"/>
    <ds:schemaRef ds:uri="4c0fc6d1-1ff6-4501-9111-f8704c4ff1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4050</TotalTime>
  <Words>6751</Words>
  <Application>Microsoft Office PowerPoint</Application>
  <PresentationFormat>On-screen Show (4:3)</PresentationFormat>
  <Paragraphs>853</Paragraphs>
  <Slides>50</Slides>
  <Notes>50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50</vt:i4>
      </vt:variant>
    </vt:vector>
  </HeadingPairs>
  <TitlesOfParts>
    <vt:vector size="62" baseType="lpstr">
      <vt:lpstr>Arial</vt:lpstr>
      <vt:lpstr>Calibri</vt:lpstr>
      <vt:lpstr>Calibri Light</vt:lpstr>
      <vt:lpstr>Franklin Gothic Medium</vt:lpstr>
      <vt:lpstr>Geneva</vt:lpstr>
      <vt:lpstr>Google Sans</vt:lpstr>
      <vt:lpstr>GothamNarrow-Bold</vt:lpstr>
      <vt:lpstr>GothamNarrow-Book</vt:lpstr>
      <vt:lpstr>Nunito</vt:lpstr>
      <vt:lpstr>Outfit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Hemming</dc:creator>
  <cp:lastModifiedBy>Rachel Abbey</cp:lastModifiedBy>
  <cp:revision>58</cp:revision>
  <dcterms:created xsi:type="dcterms:W3CDTF">2024-04-19T11:53:42Z</dcterms:created>
  <dcterms:modified xsi:type="dcterms:W3CDTF">2026-08-25T16:30:36Z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0354ca5-015e-47ab-9fdb-c0a8323bc23e_Enabled">
    <vt:lpwstr>true</vt:lpwstr>
  </property>
  <property fmtid="{D5CDD505-2E9C-101B-9397-08002B2CF9AE}" pid="3" name="MSIP_Label_d0354ca5-015e-47ab-9fdb-c0a8323bc23e_SetDate">
    <vt:lpwstr>2024-04-19T12:03:26Z</vt:lpwstr>
  </property>
  <property fmtid="{D5CDD505-2E9C-101B-9397-08002B2CF9AE}" pid="4" name="MSIP_Label_d0354ca5-015e-47ab-9fdb-c0a8323bc23e_Method">
    <vt:lpwstr>Privileged</vt:lpwstr>
  </property>
  <property fmtid="{D5CDD505-2E9C-101B-9397-08002B2CF9AE}" pid="5" name="MSIP_Label_d0354ca5-015e-47ab-9fdb-c0a8323bc23e_Name">
    <vt:lpwstr>d0354ca5-015e-47ab-9fdb-c0a8323bc23e</vt:lpwstr>
  </property>
  <property fmtid="{D5CDD505-2E9C-101B-9397-08002B2CF9AE}" pid="6" name="MSIP_Label_d0354ca5-015e-47ab-9fdb-c0a8323bc23e_SiteId">
    <vt:lpwstr>07ebc6c3-7074-4387-a625-b9d918ba4a97</vt:lpwstr>
  </property>
  <property fmtid="{D5CDD505-2E9C-101B-9397-08002B2CF9AE}" pid="7" name="MSIP_Label_d0354ca5-015e-47ab-9fdb-c0a8323bc23e_ActionId">
    <vt:lpwstr>eaf6eaa4-9f6b-484c-badf-81e086e0bd26</vt:lpwstr>
  </property>
  <property fmtid="{D5CDD505-2E9C-101B-9397-08002B2CF9AE}" pid="8" name="MSIP_Label_d0354ca5-015e-47ab-9fdb-c0a8323bc23e_ContentBits">
    <vt:lpwstr>0</vt:lpwstr>
  </property>
  <property fmtid="{D5CDD505-2E9C-101B-9397-08002B2CF9AE}" pid="9" name="ContentTypeId">
    <vt:lpwstr>0x010100197975E344276F4A8689D4A7054B0E58</vt:lpwstr>
  </property>
  <property fmtid="{D5CDD505-2E9C-101B-9397-08002B2CF9AE}" pid="10" name="MediaServiceImageTags">
    <vt:lpwstr/>
  </property>
</Properties>
</file>