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9" r:id="rId4"/>
  </p:sldMasterIdLst>
  <p:notesMasterIdLst>
    <p:notesMasterId r:id="rId55"/>
  </p:notesMasterIdLst>
  <p:handoutMasterIdLst>
    <p:handoutMasterId r:id="rId56"/>
  </p:handoutMasterIdLst>
  <p:sldIdLst>
    <p:sldId id="1549" r:id="rId5"/>
    <p:sldId id="1550" r:id="rId6"/>
    <p:sldId id="1551" r:id="rId7"/>
    <p:sldId id="1555" r:id="rId8"/>
    <p:sldId id="1557" r:id="rId9"/>
    <p:sldId id="1559" r:id="rId10"/>
    <p:sldId id="1592" r:id="rId11"/>
    <p:sldId id="1558" r:id="rId12"/>
    <p:sldId id="1561" r:id="rId13"/>
    <p:sldId id="1562" r:id="rId14"/>
    <p:sldId id="1553" r:id="rId15"/>
    <p:sldId id="1554" r:id="rId16"/>
    <p:sldId id="1552" r:id="rId17"/>
    <p:sldId id="1567" r:id="rId18"/>
    <p:sldId id="1588" r:id="rId19"/>
    <p:sldId id="1589" r:id="rId20"/>
    <p:sldId id="1556" r:id="rId21"/>
    <p:sldId id="1590" r:id="rId22"/>
    <p:sldId id="1566" r:id="rId23"/>
    <p:sldId id="1569" r:id="rId24"/>
    <p:sldId id="1570" r:id="rId25"/>
    <p:sldId id="1571" r:id="rId26"/>
    <p:sldId id="1573" r:id="rId27"/>
    <p:sldId id="1591" r:id="rId28"/>
    <p:sldId id="1563" r:id="rId29"/>
    <p:sldId id="1575" r:id="rId30"/>
    <p:sldId id="1560" r:id="rId31"/>
    <p:sldId id="384" r:id="rId32"/>
    <p:sldId id="1574" r:id="rId33"/>
    <p:sldId id="1576" r:id="rId34"/>
    <p:sldId id="1593" r:id="rId35"/>
    <p:sldId id="1594" r:id="rId36"/>
    <p:sldId id="1578" r:id="rId37"/>
    <p:sldId id="1579" r:id="rId38"/>
    <p:sldId id="1537" r:id="rId39"/>
    <p:sldId id="1586" r:id="rId40"/>
    <p:sldId id="1541" r:id="rId41"/>
    <p:sldId id="1542" r:id="rId42"/>
    <p:sldId id="1543" r:id="rId43"/>
    <p:sldId id="1581" r:id="rId44"/>
    <p:sldId id="1545" r:id="rId45"/>
    <p:sldId id="1544" r:id="rId46"/>
    <p:sldId id="1546" r:id="rId47"/>
    <p:sldId id="1547" r:id="rId48"/>
    <p:sldId id="1582" r:id="rId49"/>
    <p:sldId id="1548" r:id="rId50"/>
    <p:sldId id="1584" r:id="rId51"/>
    <p:sldId id="1583" r:id="rId52"/>
    <p:sldId id="1585" r:id="rId53"/>
    <p:sldId id="1580" r:id="rId5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79">
          <p15:clr>
            <a:srgbClr val="A4A3A4"/>
          </p15:clr>
        </p15:guide>
        <p15:guide id="3" orient="horz" pos="2956">
          <p15:clr>
            <a:srgbClr val="A4A3A4"/>
          </p15:clr>
        </p15:guide>
        <p15:guide id="4" orient="horz" pos="197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A8D2846-C9DB-980C-6442-84318A92C585}" name="Kathleen Meacock" initials="KM" userId="S::Kathleen.Meacock@flintshire.gov.uk::f2aa239f-7ecd-4608-a973-e056778d4654" providerId="AD"/>
  <p188:author id="{3B6B0C83-8842-D78A-DB3E-A7325C757B54}" name="Rachel Abbey" initials="RA" userId="S::Rachel.Abbey@local.gov.uk::c3fd18b1-26b3-43d5-b4a8-036a3ff533c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8235"/>
    <a:srgbClr val="E0B85D"/>
    <a:srgbClr val="C5E0B4"/>
    <a:srgbClr val="E2F0D9"/>
    <a:srgbClr val="3A8F82"/>
    <a:srgbClr val="A9D18E"/>
    <a:srgbClr val="9DC3E6"/>
    <a:srgbClr val="F7F7F7"/>
    <a:srgbClr val="166C1A"/>
    <a:srgbClr val="21A3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274DBD-DE08-45EC-B415-2871CA28688E}" v="2" dt="2026-07-28T12:44:58.6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059" autoAdjust="0"/>
    <p:restoredTop sz="95033" autoAdjust="0"/>
  </p:normalViewPr>
  <p:slideViewPr>
    <p:cSldViewPr snapToGrid="0">
      <p:cViewPr varScale="1">
        <p:scale>
          <a:sx n="105" d="100"/>
          <a:sy n="105" d="100"/>
        </p:scale>
        <p:origin x="1428" y="108"/>
      </p:cViewPr>
      <p:guideLst>
        <p:guide orient="horz" pos="2160"/>
        <p:guide pos="2879"/>
        <p:guide orient="horz" pos="2956"/>
        <p:guide orient="horz" pos="197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microsoft.com/office/2015/10/relationships/revisionInfo" Target="revisionInfo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presProps" Target="pres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639-4385-B13C-2DFFAF6BEEF2}"/>
              </c:ext>
            </c:extLst>
          </c:dPt>
          <c:dPt>
            <c:idx val="1"/>
            <c:bubble3D val="0"/>
            <c:explosion val="1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393-4AB2-9870-ACEFECF47DCE}"/>
              </c:ext>
            </c:extLst>
          </c:dPt>
          <c:cat>
            <c:strRef>
              <c:f>Sheet1!$A$2:$A$3</c:f>
              <c:strCache>
                <c:ptCount val="2"/>
                <c:pt idx="0">
                  <c:v>Pensiwn blynyddol</c:v>
                </c:pt>
                <c:pt idx="1">
                  <c:v>Arian di-dreth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93-4AB2-9870-ACEFECF47D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F4FDD6-BBF2-4739-8C11-3AAA2BAF233E}" type="doc">
      <dgm:prSet loTypeId="urn:microsoft.com/office/officeart/2005/8/layout/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B8CCA677-F581-4748-902C-2E4128CFA862}">
      <dgm:prSet phldrT="[Text]" custT="1"/>
      <dgm:spPr/>
      <dgm:t>
        <a:bodyPr/>
        <a:lstStyle/>
        <a:p>
          <a:r>
            <a:rPr lang="en-GB" sz="1700" kern="1200" dirty="0">
              <a:latin typeface="Nunito" pitchFamily="2" charset="0"/>
            </a:rPr>
            <a:t>1. </a:t>
          </a:r>
          <a:r>
            <a:rPr lang="cy-GB" sz="1700" kern="1200" dirty="0">
              <a:solidFill>
                <a:prstClr val="white"/>
              </a:solidFill>
              <a:latin typeface="Nunito" pitchFamily="2" charset="0"/>
              <a:ea typeface="+mn-ea"/>
              <a:cs typeface="+mn-cs"/>
            </a:rPr>
            <a:t>Cael dyfynbris a gwirio eich cyfnod rhybudd</a:t>
          </a:r>
          <a:endParaRPr lang="en-GB" sz="1700" kern="1200" dirty="0">
            <a:solidFill>
              <a:prstClr val="white"/>
            </a:solidFill>
            <a:latin typeface="Nunito" pitchFamily="2" charset="0"/>
            <a:ea typeface="+mn-ea"/>
            <a:cs typeface="+mn-cs"/>
          </a:endParaRPr>
        </a:p>
      </dgm:t>
    </dgm:pt>
    <dgm:pt modelId="{C4A7FC4E-D147-47C1-A7E4-F5507ED2B664}" type="parTrans" cxnId="{0489D409-B1F2-4CFA-9A7E-70CFFE7A6A7A}">
      <dgm:prSet/>
      <dgm:spPr/>
      <dgm:t>
        <a:bodyPr/>
        <a:lstStyle/>
        <a:p>
          <a:endParaRPr lang="en-GB"/>
        </a:p>
      </dgm:t>
    </dgm:pt>
    <dgm:pt modelId="{4D99246F-0889-4421-ADEB-CFFE23914EAF}" type="sibTrans" cxnId="{0489D409-B1F2-4CFA-9A7E-70CFFE7A6A7A}">
      <dgm:prSet/>
      <dgm:spPr/>
      <dgm:t>
        <a:bodyPr/>
        <a:lstStyle/>
        <a:p>
          <a:endParaRPr lang="en-GB"/>
        </a:p>
      </dgm:t>
    </dgm:pt>
    <dgm:pt modelId="{649A1226-D442-4331-A266-B249D10A885B}">
      <dgm:prSet phldrT="[Text]" custT="1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en-GB" sz="1700" kern="1200" dirty="0">
              <a:latin typeface="Nunito" pitchFamily="2" charset="0"/>
            </a:rPr>
            <a:t>2. </a:t>
          </a:r>
          <a:r>
            <a:rPr lang="cy-GB" sz="1700" kern="1200" dirty="0">
              <a:solidFill>
                <a:prstClr val="white"/>
              </a:solidFill>
              <a:latin typeface="Nunito" pitchFamily="2" charset="0"/>
              <a:ea typeface="+mn-ea"/>
              <a:cs typeface="+mn-cs"/>
            </a:rPr>
            <a:t>Cyflwyno eich rhybudd a dysgu am y broses ymddeol</a:t>
          </a:r>
          <a:endParaRPr lang="en-GB" sz="1700" kern="1200" dirty="0">
            <a:solidFill>
              <a:prstClr val="white"/>
            </a:solidFill>
            <a:latin typeface="Nunito" pitchFamily="2" charset="0"/>
            <a:ea typeface="+mn-ea"/>
            <a:cs typeface="+mn-cs"/>
          </a:endParaRPr>
        </a:p>
      </dgm:t>
    </dgm:pt>
    <dgm:pt modelId="{A2EA2D36-8F37-46E4-A90E-8DB1005EDF49}" type="parTrans" cxnId="{C9297253-BBB3-481D-ACF4-44B17BC5EEFD}">
      <dgm:prSet/>
      <dgm:spPr/>
      <dgm:t>
        <a:bodyPr/>
        <a:lstStyle/>
        <a:p>
          <a:endParaRPr lang="en-GB"/>
        </a:p>
      </dgm:t>
    </dgm:pt>
    <dgm:pt modelId="{DE0A0968-E0BA-4DC1-A9C8-9F3646126CAA}" type="sibTrans" cxnId="{C9297253-BBB3-481D-ACF4-44B17BC5EEFD}">
      <dgm:prSet/>
      <dgm:spPr>
        <a:solidFill>
          <a:schemeClr val="bg1">
            <a:lumMod val="50000"/>
          </a:schemeClr>
        </a:solidFill>
      </dgm:spPr>
      <dgm:t>
        <a:bodyPr/>
        <a:lstStyle/>
        <a:p>
          <a:endParaRPr lang="en-GB"/>
        </a:p>
      </dgm:t>
    </dgm:pt>
    <dgm:pt modelId="{3AF250E0-C03D-44E8-B80B-B9C4AE02EFFB}">
      <dgm:prSet phldrT="[Text]" custT="1"/>
      <dgm:spPr/>
      <dgm:t>
        <a:bodyPr/>
        <a:lstStyle/>
        <a:p>
          <a:r>
            <a:rPr lang="en-GB" sz="1700" kern="1200" dirty="0">
              <a:solidFill>
                <a:schemeClr val="tx1"/>
              </a:solidFill>
              <a:latin typeface="Nunito" pitchFamily="2" charset="0"/>
            </a:rPr>
            <a:t>3. </a:t>
          </a:r>
          <a:r>
            <a:rPr lang="cy-GB" sz="1700" kern="1200" dirty="0">
              <a:solidFill>
                <a:schemeClr val="tx1"/>
              </a:solidFill>
              <a:latin typeface="Nunito" pitchFamily="2" charset="0"/>
              <a:ea typeface="+mn-ea"/>
              <a:cs typeface="+mn-cs"/>
            </a:rPr>
            <a:t>Y gronfa bensiwn yn anfon eich ffurflenni hawlio pensiwn</a:t>
          </a:r>
          <a:endParaRPr lang="en-GB" sz="1700" kern="1200" dirty="0">
            <a:solidFill>
              <a:schemeClr val="tx1"/>
            </a:solidFill>
            <a:latin typeface="Nunito" pitchFamily="2" charset="0"/>
            <a:ea typeface="+mn-ea"/>
            <a:cs typeface="+mn-cs"/>
          </a:endParaRPr>
        </a:p>
      </dgm:t>
    </dgm:pt>
    <dgm:pt modelId="{A75FACB8-DAAA-4AFD-B2AB-B28773689351}" type="parTrans" cxnId="{92ED5BFB-76E3-4DBC-91D8-2BA7A76A307B}">
      <dgm:prSet/>
      <dgm:spPr/>
      <dgm:t>
        <a:bodyPr/>
        <a:lstStyle/>
        <a:p>
          <a:endParaRPr lang="en-GB"/>
        </a:p>
      </dgm:t>
    </dgm:pt>
    <dgm:pt modelId="{FE79786D-3EC1-48CC-808B-90E429F6A737}" type="sibTrans" cxnId="{92ED5BFB-76E3-4DBC-91D8-2BA7A76A307B}">
      <dgm:prSet/>
      <dgm:spPr/>
      <dgm:t>
        <a:bodyPr/>
        <a:lstStyle/>
        <a:p>
          <a:endParaRPr lang="en-GB"/>
        </a:p>
      </dgm:t>
    </dgm:pt>
    <dgm:pt modelId="{DD5B5471-2796-4252-94C1-D2B2BDEB37F4}">
      <dgm:prSet phldrT="[Text]" custT="1"/>
      <dgm:spPr/>
      <dgm:t>
        <a:bodyPr/>
        <a:lstStyle/>
        <a:p>
          <a:r>
            <a:rPr lang="en-GB" sz="1600" kern="1200" dirty="0">
              <a:latin typeface="Nunito" pitchFamily="2" charset="0"/>
            </a:rPr>
            <a:t>4. </a:t>
          </a:r>
          <a:r>
            <a:rPr lang="cy-GB" sz="1700" kern="1200" dirty="0">
              <a:solidFill>
                <a:prstClr val="white"/>
              </a:solidFill>
              <a:latin typeface="Nunito" pitchFamily="2" charset="0"/>
              <a:ea typeface="+mn-ea"/>
              <a:cs typeface="+mn-cs"/>
            </a:rPr>
            <a:t>Llenwi a dychwelyd y ffurflenni – mae penderfyniadau’n derfynol</a:t>
          </a:r>
          <a:r>
            <a:rPr lang="en-GB" sz="1700" kern="1200" dirty="0">
              <a:solidFill>
                <a:prstClr val="white"/>
              </a:solidFill>
              <a:latin typeface="Nunito" pitchFamily="2" charset="0"/>
              <a:ea typeface="+mn-ea"/>
              <a:cs typeface="+mn-cs"/>
            </a:rPr>
            <a:t>!</a:t>
          </a:r>
        </a:p>
      </dgm:t>
    </dgm:pt>
    <dgm:pt modelId="{CAAEA91D-442B-439F-BE4D-DACE59BE852B}" type="parTrans" cxnId="{13AB2A13-64FA-40F4-A699-6156D93C388E}">
      <dgm:prSet/>
      <dgm:spPr/>
      <dgm:t>
        <a:bodyPr/>
        <a:lstStyle/>
        <a:p>
          <a:endParaRPr lang="en-GB"/>
        </a:p>
      </dgm:t>
    </dgm:pt>
    <dgm:pt modelId="{644603D3-899F-4BB5-8413-9470AF97776A}" type="sibTrans" cxnId="{13AB2A13-64FA-40F4-A699-6156D93C388E}">
      <dgm:prSet/>
      <dgm:spPr/>
      <dgm:t>
        <a:bodyPr/>
        <a:lstStyle/>
        <a:p>
          <a:endParaRPr lang="en-GB"/>
        </a:p>
      </dgm:t>
    </dgm:pt>
    <dgm:pt modelId="{D69A78BF-FC7C-4882-8D76-3D8C09E8C1FA}">
      <dgm:prSet phldrT="[Text]" custT="1"/>
      <dgm:spPr/>
      <dgm:t>
        <a:bodyPr/>
        <a:lstStyle/>
        <a:p>
          <a:r>
            <a:rPr lang="en-GB" sz="1500" kern="1200" dirty="0">
              <a:latin typeface="Nunito" pitchFamily="2" charset="0"/>
            </a:rPr>
            <a:t>5. </a:t>
          </a:r>
          <a:r>
            <a:rPr lang="cy-GB" sz="1500" b="1" kern="1200" dirty="0"/>
            <a:t>Y </a:t>
          </a:r>
          <a:r>
            <a:rPr lang="cy-GB" sz="1700" kern="1200" dirty="0">
              <a:solidFill>
                <a:prstClr val="white"/>
              </a:solidFill>
              <a:latin typeface="Nunito" pitchFamily="2" charset="0"/>
              <a:ea typeface="+mn-ea"/>
              <a:cs typeface="+mn-cs"/>
            </a:rPr>
            <a:t>gronfa bensiwn yn cadarnhau manylion talu eich pensiwn a’ch lwmp swm</a:t>
          </a:r>
          <a:endParaRPr lang="en-GB" sz="1700" kern="1200" dirty="0">
            <a:solidFill>
              <a:prstClr val="white"/>
            </a:solidFill>
            <a:latin typeface="Nunito" pitchFamily="2" charset="0"/>
            <a:ea typeface="+mn-ea"/>
            <a:cs typeface="+mn-cs"/>
          </a:endParaRPr>
        </a:p>
      </dgm:t>
    </dgm:pt>
    <dgm:pt modelId="{71407D5D-A4C5-4A99-84D9-3F791B4B20A1}" type="parTrans" cxnId="{01285DC8-34F3-4E34-BB6E-83B8BB27A0E9}">
      <dgm:prSet/>
      <dgm:spPr/>
      <dgm:t>
        <a:bodyPr/>
        <a:lstStyle/>
        <a:p>
          <a:endParaRPr lang="en-GB"/>
        </a:p>
      </dgm:t>
    </dgm:pt>
    <dgm:pt modelId="{6426C7D9-0850-40A2-9C13-C368783456CA}" type="sibTrans" cxnId="{01285DC8-34F3-4E34-BB6E-83B8BB27A0E9}">
      <dgm:prSet/>
      <dgm:spPr/>
      <dgm:t>
        <a:bodyPr/>
        <a:lstStyle/>
        <a:p>
          <a:endParaRPr lang="en-GB"/>
        </a:p>
      </dgm:t>
    </dgm:pt>
    <dgm:pt modelId="{791B5701-E761-42C0-90F9-D3639ADF5E39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GB" b="1" dirty="0">
              <a:solidFill>
                <a:schemeClr val="bg1"/>
              </a:solidFill>
            </a:rPr>
            <a:t>6. </a:t>
          </a:r>
          <a:r>
            <a:rPr lang="en-GB" b="1" dirty="0" err="1">
              <a:solidFill>
                <a:schemeClr val="bg1"/>
              </a:solidFill>
            </a:rPr>
            <a:t>Rydych</a:t>
          </a:r>
          <a:r>
            <a:rPr lang="en-GB" b="1" dirty="0">
              <a:solidFill>
                <a:schemeClr val="bg1"/>
              </a:solidFill>
            </a:rPr>
            <a:t> </a:t>
          </a:r>
          <a:r>
            <a:rPr lang="en-GB" b="1" dirty="0" err="1">
              <a:solidFill>
                <a:schemeClr val="bg1"/>
              </a:solidFill>
            </a:rPr>
            <a:t>wedi</a:t>
          </a:r>
          <a:r>
            <a:rPr lang="en-GB" b="1" dirty="0">
              <a:solidFill>
                <a:schemeClr val="bg1"/>
              </a:solidFill>
            </a:rPr>
            <a:t> </a:t>
          </a:r>
          <a:r>
            <a:rPr lang="en-GB" b="1" dirty="0" err="1">
              <a:solidFill>
                <a:schemeClr val="bg1"/>
              </a:solidFill>
            </a:rPr>
            <a:t>hawlio’ch</a:t>
          </a:r>
          <a:r>
            <a:rPr lang="en-GB" b="1" dirty="0">
              <a:solidFill>
                <a:schemeClr val="bg1"/>
              </a:solidFill>
            </a:rPr>
            <a:t> </a:t>
          </a:r>
          <a:r>
            <a:rPr lang="en-GB" b="1" dirty="0" err="1">
              <a:solidFill>
                <a:schemeClr val="bg1"/>
              </a:solidFill>
            </a:rPr>
            <a:t>buddion</a:t>
          </a:r>
          <a:r>
            <a:rPr lang="en-GB" b="1" dirty="0">
              <a:solidFill>
                <a:schemeClr val="bg1"/>
              </a:solidFill>
            </a:rPr>
            <a:t>!</a:t>
          </a:r>
        </a:p>
      </dgm:t>
    </dgm:pt>
    <dgm:pt modelId="{FD107686-4ED8-483A-9AC7-5BC5B0C6CFB7}" type="parTrans" cxnId="{FFA34CDC-B844-4352-8F6A-3E0A8F4F4006}">
      <dgm:prSet/>
      <dgm:spPr/>
      <dgm:t>
        <a:bodyPr/>
        <a:lstStyle/>
        <a:p>
          <a:endParaRPr lang="en-GB"/>
        </a:p>
      </dgm:t>
    </dgm:pt>
    <dgm:pt modelId="{C1C15CDA-353F-4928-B86C-303D6B914CF3}" type="sibTrans" cxnId="{FFA34CDC-B844-4352-8F6A-3E0A8F4F4006}">
      <dgm:prSet/>
      <dgm:spPr>
        <a:solidFill>
          <a:srgbClr val="A9D18E"/>
        </a:solidFill>
      </dgm:spPr>
      <dgm:t>
        <a:bodyPr/>
        <a:lstStyle/>
        <a:p>
          <a:endParaRPr lang="en-GB"/>
        </a:p>
      </dgm:t>
    </dgm:pt>
    <dgm:pt modelId="{E1F5DF17-D01C-48EF-A134-2522177FE26F}" type="pres">
      <dgm:prSet presAssocID="{D0F4FDD6-BBF2-4739-8C11-3AAA2BAF233E}" presName="diagram" presStyleCnt="0">
        <dgm:presLayoutVars>
          <dgm:dir/>
          <dgm:resizeHandles val="exact"/>
        </dgm:presLayoutVars>
      </dgm:prSet>
      <dgm:spPr/>
    </dgm:pt>
    <dgm:pt modelId="{B1855CE2-DD85-4CA5-BB00-821CBFA5EEF3}" type="pres">
      <dgm:prSet presAssocID="{B8CCA677-F581-4748-902C-2E4128CFA862}" presName="node" presStyleLbl="node1" presStyleIdx="0" presStyleCnt="6">
        <dgm:presLayoutVars>
          <dgm:bulletEnabled val="1"/>
        </dgm:presLayoutVars>
      </dgm:prSet>
      <dgm:spPr/>
    </dgm:pt>
    <dgm:pt modelId="{652F5A0C-1A85-4019-B2DE-E26F2139FD6F}" type="pres">
      <dgm:prSet presAssocID="{4D99246F-0889-4421-ADEB-CFFE23914EAF}" presName="sibTrans" presStyleLbl="sibTrans2D1" presStyleIdx="0" presStyleCnt="5" custLinFactNeighborX="-34449" custLinFactNeighborY="-1641"/>
      <dgm:spPr/>
    </dgm:pt>
    <dgm:pt modelId="{E7484856-3B47-47FA-87FD-F965CBCE101B}" type="pres">
      <dgm:prSet presAssocID="{4D99246F-0889-4421-ADEB-CFFE23914EAF}" presName="connectorText" presStyleLbl="sibTrans2D1" presStyleIdx="0" presStyleCnt="5"/>
      <dgm:spPr/>
    </dgm:pt>
    <dgm:pt modelId="{5B0B4B9D-DB7F-4D52-956B-E10628F1DED5}" type="pres">
      <dgm:prSet presAssocID="{649A1226-D442-4331-A266-B249D10A885B}" presName="node" presStyleLbl="node1" presStyleIdx="1" presStyleCnt="6" custScaleX="124245">
        <dgm:presLayoutVars>
          <dgm:bulletEnabled val="1"/>
        </dgm:presLayoutVars>
      </dgm:prSet>
      <dgm:spPr/>
    </dgm:pt>
    <dgm:pt modelId="{E6C159D3-CB3B-4D6F-B219-44AF9580249E}" type="pres">
      <dgm:prSet presAssocID="{DE0A0968-E0BA-4DC1-A9C8-9F3646126CAA}" presName="sibTrans" presStyleLbl="sibTrans2D1" presStyleIdx="1" presStyleCnt="5"/>
      <dgm:spPr/>
    </dgm:pt>
    <dgm:pt modelId="{ECBEF579-DFC5-4F4C-BFE7-27C52C1017B8}" type="pres">
      <dgm:prSet presAssocID="{DE0A0968-E0BA-4DC1-A9C8-9F3646126CAA}" presName="connectorText" presStyleLbl="sibTrans2D1" presStyleIdx="1" presStyleCnt="5"/>
      <dgm:spPr/>
    </dgm:pt>
    <dgm:pt modelId="{9F1EBBEE-62C7-45F4-AB93-1DF262D9493E}" type="pres">
      <dgm:prSet presAssocID="{3AF250E0-C03D-44E8-B80B-B9C4AE02EFFB}" presName="node" presStyleLbl="node1" presStyleIdx="2" presStyleCnt="6" custScaleX="123682">
        <dgm:presLayoutVars>
          <dgm:bulletEnabled val="1"/>
        </dgm:presLayoutVars>
      </dgm:prSet>
      <dgm:spPr/>
    </dgm:pt>
    <dgm:pt modelId="{FC49D45B-2416-4024-897A-DD1ED52387D3}" type="pres">
      <dgm:prSet presAssocID="{FE79786D-3EC1-48CC-808B-90E429F6A737}" presName="sibTrans" presStyleLbl="sibTrans2D1" presStyleIdx="2" presStyleCnt="5"/>
      <dgm:spPr/>
    </dgm:pt>
    <dgm:pt modelId="{3410A99C-F9E8-4700-B776-E37C073982AA}" type="pres">
      <dgm:prSet presAssocID="{FE79786D-3EC1-48CC-808B-90E429F6A737}" presName="connectorText" presStyleLbl="sibTrans2D1" presStyleIdx="2" presStyleCnt="5"/>
      <dgm:spPr/>
    </dgm:pt>
    <dgm:pt modelId="{D8B51120-11C8-45AC-8F68-9CFC6EF5F827}" type="pres">
      <dgm:prSet presAssocID="{DD5B5471-2796-4252-94C1-D2B2BDEB37F4}" presName="node" presStyleLbl="node1" presStyleIdx="3" presStyleCnt="6" custScaleX="126659">
        <dgm:presLayoutVars>
          <dgm:bulletEnabled val="1"/>
        </dgm:presLayoutVars>
      </dgm:prSet>
      <dgm:spPr/>
    </dgm:pt>
    <dgm:pt modelId="{D3BDFBD2-1ED5-4539-8AF0-06A3EB190280}" type="pres">
      <dgm:prSet presAssocID="{644603D3-899F-4BB5-8413-9470AF97776A}" presName="sibTrans" presStyleLbl="sibTrans2D1" presStyleIdx="3" presStyleCnt="5"/>
      <dgm:spPr/>
    </dgm:pt>
    <dgm:pt modelId="{75696AED-9B25-4551-81F9-49A45AC4C1A7}" type="pres">
      <dgm:prSet presAssocID="{644603D3-899F-4BB5-8413-9470AF97776A}" presName="connectorText" presStyleLbl="sibTrans2D1" presStyleIdx="3" presStyleCnt="5"/>
      <dgm:spPr/>
    </dgm:pt>
    <dgm:pt modelId="{EB3D02BE-2411-451B-B563-8FB6ADD1B078}" type="pres">
      <dgm:prSet presAssocID="{D69A78BF-FC7C-4882-8D76-3D8C09E8C1FA}" presName="node" presStyleLbl="node1" presStyleIdx="4" presStyleCnt="6" custScaleX="122471" custScaleY="108832">
        <dgm:presLayoutVars>
          <dgm:bulletEnabled val="1"/>
        </dgm:presLayoutVars>
      </dgm:prSet>
      <dgm:spPr/>
    </dgm:pt>
    <dgm:pt modelId="{F6B6379E-47FE-45D4-A1D4-9D3895CD9966}" type="pres">
      <dgm:prSet presAssocID="{6426C7D9-0850-40A2-9C13-C368783456CA}" presName="sibTrans" presStyleLbl="sibTrans2D1" presStyleIdx="4" presStyleCnt="5"/>
      <dgm:spPr/>
    </dgm:pt>
    <dgm:pt modelId="{847E373F-7817-4B35-97D7-35D6ACB2B060}" type="pres">
      <dgm:prSet presAssocID="{6426C7D9-0850-40A2-9C13-C368783456CA}" presName="connectorText" presStyleLbl="sibTrans2D1" presStyleIdx="4" presStyleCnt="5"/>
      <dgm:spPr/>
    </dgm:pt>
    <dgm:pt modelId="{B597079F-D9E5-4D7A-B77D-7EFE72E04CA0}" type="pres">
      <dgm:prSet presAssocID="{791B5701-E761-42C0-90F9-D3639ADF5E39}" presName="node" presStyleLbl="node1" presStyleIdx="5" presStyleCnt="6">
        <dgm:presLayoutVars>
          <dgm:bulletEnabled val="1"/>
        </dgm:presLayoutVars>
      </dgm:prSet>
      <dgm:spPr/>
    </dgm:pt>
  </dgm:ptLst>
  <dgm:cxnLst>
    <dgm:cxn modelId="{0489D409-B1F2-4CFA-9A7E-70CFFE7A6A7A}" srcId="{D0F4FDD6-BBF2-4739-8C11-3AAA2BAF233E}" destId="{B8CCA677-F581-4748-902C-2E4128CFA862}" srcOrd="0" destOrd="0" parTransId="{C4A7FC4E-D147-47C1-A7E4-F5507ED2B664}" sibTransId="{4D99246F-0889-4421-ADEB-CFFE23914EAF}"/>
    <dgm:cxn modelId="{13AB2A13-64FA-40F4-A699-6156D93C388E}" srcId="{D0F4FDD6-BBF2-4739-8C11-3AAA2BAF233E}" destId="{DD5B5471-2796-4252-94C1-D2B2BDEB37F4}" srcOrd="3" destOrd="0" parTransId="{CAAEA91D-442B-439F-BE4D-DACE59BE852B}" sibTransId="{644603D3-899F-4BB5-8413-9470AF97776A}"/>
    <dgm:cxn modelId="{626BF520-F456-47FF-AF4D-A8785AB5C537}" type="presOf" srcId="{4D99246F-0889-4421-ADEB-CFFE23914EAF}" destId="{652F5A0C-1A85-4019-B2DE-E26F2139FD6F}" srcOrd="0" destOrd="0" presId="urn:microsoft.com/office/officeart/2005/8/layout/process5"/>
    <dgm:cxn modelId="{2D0E5438-8E66-430C-8B5D-C659C5A13104}" type="presOf" srcId="{B8CCA677-F581-4748-902C-2E4128CFA862}" destId="{B1855CE2-DD85-4CA5-BB00-821CBFA5EEF3}" srcOrd="0" destOrd="0" presId="urn:microsoft.com/office/officeart/2005/8/layout/process5"/>
    <dgm:cxn modelId="{3C80BC3C-0049-4458-AE0C-276AFCD8372F}" type="presOf" srcId="{DD5B5471-2796-4252-94C1-D2B2BDEB37F4}" destId="{D8B51120-11C8-45AC-8F68-9CFC6EF5F827}" srcOrd="0" destOrd="0" presId="urn:microsoft.com/office/officeart/2005/8/layout/process5"/>
    <dgm:cxn modelId="{5294A63E-42F3-4481-97F1-C8FA50CA52B8}" type="presOf" srcId="{644603D3-899F-4BB5-8413-9470AF97776A}" destId="{75696AED-9B25-4551-81F9-49A45AC4C1A7}" srcOrd="1" destOrd="0" presId="urn:microsoft.com/office/officeart/2005/8/layout/process5"/>
    <dgm:cxn modelId="{39FEFE63-32E2-44DB-A1D7-EE347A32E646}" type="presOf" srcId="{D69A78BF-FC7C-4882-8D76-3D8C09E8C1FA}" destId="{EB3D02BE-2411-451B-B563-8FB6ADD1B078}" srcOrd="0" destOrd="0" presId="urn:microsoft.com/office/officeart/2005/8/layout/process5"/>
    <dgm:cxn modelId="{D2AA106E-2B62-4751-807E-8405357ABA34}" type="presOf" srcId="{649A1226-D442-4331-A266-B249D10A885B}" destId="{5B0B4B9D-DB7F-4D52-956B-E10628F1DED5}" srcOrd="0" destOrd="0" presId="urn:microsoft.com/office/officeart/2005/8/layout/process5"/>
    <dgm:cxn modelId="{119FB050-258B-494F-9134-15CA0E967FC0}" type="presOf" srcId="{791B5701-E761-42C0-90F9-D3639ADF5E39}" destId="{B597079F-D9E5-4D7A-B77D-7EFE72E04CA0}" srcOrd="0" destOrd="0" presId="urn:microsoft.com/office/officeart/2005/8/layout/process5"/>
    <dgm:cxn modelId="{C9297253-BBB3-481D-ACF4-44B17BC5EEFD}" srcId="{D0F4FDD6-BBF2-4739-8C11-3AAA2BAF233E}" destId="{649A1226-D442-4331-A266-B249D10A885B}" srcOrd="1" destOrd="0" parTransId="{A2EA2D36-8F37-46E4-A90E-8DB1005EDF49}" sibTransId="{DE0A0968-E0BA-4DC1-A9C8-9F3646126CAA}"/>
    <dgm:cxn modelId="{1066FC54-1E64-413D-BC93-DAA9C7113065}" type="presOf" srcId="{FE79786D-3EC1-48CC-808B-90E429F6A737}" destId="{FC49D45B-2416-4024-897A-DD1ED52387D3}" srcOrd="0" destOrd="0" presId="urn:microsoft.com/office/officeart/2005/8/layout/process5"/>
    <dgm:cxn modelId="{B9EE2259-882B-4AEC-A3BD-2A8F72B22912}" type="presOf" srcId="{FE79786D-3EC1-48CC-808B-90E429F6A737}" destId="{3410A99C-F9E8-4700-B776-E37C073982AA}" srcOrd="1" destOrd="0" presId="urn:microsoft.com/office/officeart/2005/8/layout/process5"/>
    <dgm:cxn modelId="{DCD4997E-9E71-4B85-9C0A-9221BE44F302}" type="presOf" srcId="{4D99246F-0889-4421-ADEB-CFFE23914EAF}" destId="{E7484856-3B47-47FA-87FD-F965CBCE101B}" srcOrd="1" destOrd="0" presId="urn:microsoft.com/office/officeart/2005/8/layout/process5"/>
    <dgm:cxn modelId="{32FCC293-437B-4006-9B7E-0801CA9E7985}" type="presOf" srcId="{DE0A0968-E0BA-4DC1-A9C8-9F3646126CAA}" destId="{E6C159D3-CB3B-4D6F-B219-44AF9580249E}" srcOrd="0" destOrd="0" presId="urn:microsoft.com/office/officeart/2005/8/layout/process5"/>
    <dgm:cxn modelId="{DCB258A0-C108-4C6C-A031-A669F246C67D}" type="presOf" srcId="{D0F4FDD6-BBF2-4739-8C11-3AAA2BAF233E}" destId="{E1F5DF17-D01C-48EF-A134-2522177FE26F}" srcOrd="0" destOrd="0" presId="urn:microsoft.com/office/officeart/2005/8/layout/process5"/>
    <dgm:cxn modelId="{4C8C47B8-7D93-4F90-A239-80A040DA8147}" type="presOf" srcId="{6426C7D9-0850-40A2-9C13-C368783456CA}" destId="{847E373F-7817-4B35-97D7-35D6ACB2B060}" srcOrd="1" destOrd="0" presId="urn:microsoft.com/office/officeart/2005/8/layout/process5"/>
    <dgm:cxn modelId="{01285DC8-34F3-4E34-BB6E-83B8BB27A0E9}" srcId="{D0F4FDD6-BBF2-4739-8C11-3AAA2BAF233E}" destId="{D69A78BF-FC7C-4882-8D76-3D8C09E8C1FA}" srcOrd="4" destOrd="0" parTransId="{71407D5D-A4C5-4A99-84D9-3F791B4B20A1}" sibTransId="{6426C7D9-0850-40A2-9C13-C368783456CA}"/>
    <dgm:cxn modelId="{FFA34CDC-B844-4352-8F6A-3E0A8F4F4006}" srcId="{D0F4FDD6-BBF2-4739-8C11-3AAA2BAF233E}" destId="{791B5701-E761-42C0-90F9-D3639ADF5E39}" srcOrd="5" destOrd="0" parTransId="{FD107686-4ED8-483A-9AC7-5BC5B0C6CFB7}" sibTransId="{C1C15CDA-353F-4928-B86C-303D6B914CF3}"/>
    <dgm:cxn modelId="{E4F442EA-D40F-42F5-932B-2DCA3C9EB0DF}" type="presOf" srcId="{6426C7D9-0850-40A2-9C13-C368783456CA}" destId="{F6B6379E-47FE-45D4-A1D4-9D3895CD9966}" srcOrd="0" destOrd="0" presId="urn:microsoft.com/office/officeart/2005/8/layout/process5"/>
    <dgm:cxn modelId="{87E887F1-B461-4F41-B289-13E025F1B57F}" type="presOf" srcId="{DE0A0968-E0BA-4DC1-A9C8-9F3646126CAA}" destId="{ECBEF579-DFC5-4F4C-BFE7-27C52C1017B8}" srcOrd="1" destOrd="0" presId="urn:microsoft.com/office/officeart/2005/8/layout/process5"/>
    <dgm:cxn modelId="{051BC8F4-20E1-4F04-954D-3ECA54B3716B}" type="presOf" srcId="{3AF250E0-C03D-44E8-B80B-B9C4AE02EFFB}" destId="{9F1EBBEE-62C7-45F4-AB93-1DF262D9493E}" srcOrd="0" destOrd="0" presId="urn:microsoft.com/office/officeart/2005/8/layout/process5"/>
    <dgm:cxn modelId="{40AB6BF5-9F41-42E3-9FD7-19AA2E16CFA8}" type="presOf" srcId="{644603D3-899F-4BB5-8413-9470AF97776A}" destId="{D3BDFBD2-1ED5-4539-8AF0-06A3EB190280}" srcOrd="0" destOrd="0" presId="urn:microsoft.com/office/officeart/2005/8/layout/process5"/>
    <dgm:cxn modelId="{92ED5BFB-76E3-4DBC-91D8-2BA7A76A307B}" srcId="{D0F4FDD6-BBF2-4739-8C11-3AAA2BAF233E}" destId="{3AF250E0-C03D-44E8-B80B-B9C4AE02EFFB}" srcOrd="2" destOrd="0" parTransId="{A75FACB8-DAAA-4AFD-B2AB-B28773689351}" sibTransId="{FE79786D-3EC1-48CC-808B-90E429F6A737}"/>
    <dgm:cxn modelId="{4C54755D-DFD9-4BDA-B8EE-7AB2D3ADED4C}" type="presParOf" srcId="{E1F5DF17-D01C-48EF-A134-2522177FE26F}" destId="{B1855CE2-DD85-4CA5-BB00-821CBFA5EEF3}" srcOrd="0" destOrd="0" presId="urn:microsoft.com/office/officeart/2005/8/layout/process5"/>
    <dgm:cxn modelId="{CB0AE61D-0E17-488B-AFA5-A21300D03772}" type="presParOf" srcId="{E1F5DF17-D01C-48EF-A134-2522177FE26F}" destId="{652F5A0C-1A85-4019-B2DE-E26F2139FD6F}" srcOrd="1" destOrd="0" presId="urn:microsoft.com/office/officeart/2005/8/layout/process5"/>
    <dgm:cxn modelId="{3787E80C-2CE3-46C7-B5EC-939F634B4254}" type="presParOf" srcId="{652F5A0C-1A85-4019-B2DE-E26F2139FD6F}" destId="{E7484856-3B47-47FA-87FD-F965CBCE101B}" srcOrd="0" destOrd="0" presId="urn:microsoft.com/office/officeart/2005/8/layout/process5"/>
    <dgm:cxn modelId="{7BF2A83E-EAF4-4429-8301-5CC36BA31B04}" type="presParOf" srcId="{E1F5DF17-D01C-48EF-A134-2522177FE26F}" destId="{5B0B4B9D-DB7F-4D52-956B-E10628F1DED5}" srcOrd="2" destOrd="0" presId="urn:microsoft.com/office/officeart/2005/8/layout/process5"/>
    <dgm:cxn modelId="{D9329A4B-4AA3-4475-B18A-F673EAA869B1}" type="presParOf" srcId="{E1F5DF17-D01C-48EF-A134-2522177FE26F}" destId="{E6C159D3-CB3B-4D6F-B219-44AF9580249E}" srcOrd="3" destOrd="0" presId="urn:microsoft.com/office/officeart/2005/8/layout/process5"/>
    <dgm:cxn modelId="{BF1C0CA3-766D-47AB-8FF1-5A9EDC3A8365}" type="presParOf" srcId="{E6C159D3-CB3B-4D6F-B219-44AF9580249E}" destId="{ECBEF579-DFC5-4F4C-BFE7-27C52C1017B8}" srcOrd="0" destOrd="0" presId="urn:microsoft.com/office/officeart/2005/8/layout/process5"/>
    <dgm:cxn modelId="{DDB4848E-EC04-44E2-AC1D-5ABBB3D6B499}" type="presParOf" srcId="{E1F5DF17-D01C-48EF-A134-2522177FE26F}" destId="{9F1EBBEE-62C7-45F4-AB93-1DF262D9493E}" srcOrd="4" destOrd="0" presId="urn:microsoft.com/office/officeart/2005/8/layout/process5"/>
    <dgm:cxn modelId="{8B88EF89-A44D-4E85-96D6-D294648567FA}" type="presParOf" srcId="{E1F5DF17-D01C-48EF-A134-2522177FE26F}" destId="{FC49D45B-2416-4024-897A-DD1ED52387D3}" srcOrd="5" destOrd="0" presId="urn:microsoft.com/office/officeart/2005/8/layout/process5"/>
    <dgm:cxn modelId="{2FAEC3D0-4926-4729-9265-8557DD31CE3F}" type="presParOf" srcId="{FC49D45B-2416-4024-897A-DD1ED52387D3}" destId="{3410A99C-F9E8-4700-B776-E37C073982AA}" srcOrd="0" destOrd="0" presId="urn:microsoft.com/office/officeart/2005/8/layout/process5"/>
    <dgm:cxn modelId="{41C70114-58A2-46C2-A3A3-6CBC6D502EA1}" type="presParOf" srcId="{E1F5DF17-D01C-48EF-A134-2522177FE26F}" destId="{D8B51120-11C8-45AC-8F68-9CFC6EF5F827}" srcOrd="6" destOrd="0" presId="urn:microsoft.com/office/officeart/2005/8/layout/process5"/>
    <dgm:cxn modelId="{29C26241-83A7-4C70-9E4F-676F3E067284}" type="presParOf" srcId="{E1F5DF17-D01C-48EF-A134-2522177FE26F}" destId="{D3BDFBD2-1ED5-4539-8AF0-06A3EB190280}" srcOrd="7" destOrd="0" presId="urn:microsoft.com/office/officeart/2005/8/layout/process5"/>
    <dgm:cxn modelId="{0F868187-3DA8-4394-AE8A-C9BE453B1C8E}" type="presParOf" srcId="{D3BDFBD2-1ED5-4539-8AF0-06A3EB190280}" destId="{75696AED-9B25-4551-81F9-49A45AC4C1A7}" srcOrd="0" destOrd="0" presId="urn:microsoft.com/office/officeart/2005/8/layout/process5"/>
    <dgm:cxn modelId="{81D7767A-CD2B-43CB-9E1F-408071986947}" type="presParOf" srcId="{E1F5DF17-D01C-48EF-A134-2522177FE26F}" destId="{EB3D02BE-2411-451B-B563-8FB6ADD1B078}" srcOrd="8" destOrd="0" presId="urn:microsoft.com/office/officeart/2005/8/layout/process5"/>
    <dgm:cxn modelId="{6D565223-AD7D-4C86-9EC9-B484F8442B2A}" type="presParOf" srcId="{E1F5DF17-D01C-48EF-A134-2522177FE26F}" destId="{F6B6379E-47FE-45D4-A1D4-9D3895CD9966}" srcOrd="9" destOrd="0" presId="urn:microsoft.com/office/officeart/2005/8/layout/process5"/>
    <dgm:cxn modelId="{1AF14536-D3E2-4237-8B90-AEEE53D46570}" type="presParOf" srcId="{F6B6379E-47FE-45D4-A1D4-9D3895CD9966}" destId="{847E373F-7817-4B35-97D7-35D6ACB2B060}" srcOrd="0" destOrd="0" presId="urn:microsoft.com/office/officeart/2005/8/layout/process5"/>
    <dgm:cxn modelId="{0D5AA692-3254-49DB-A349-5F50B99D8C32}" type="presParOf" srcId="{E1F5DF17-D01C-48EF-A134-2522177FE26F}" destId="{B597079F-D9E5-4D7A-B77D-7EFE72E04CA0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855CE2-DD85-4CA5-BB00-821CBFA5EEF3}">
      <dsp:nvSpPr>
        <dsp:cNvPr id="0" name=""/>
        <dsp:cNvSpPr/>
      </dsp:nvSpPr>
      <dsp:spPr>
        <a:xfrm>
          <a:off x="25134" y="488589"/>
          <a:ext cx="1914221" cy="114853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latin typeface="Nunito" pitchFamily="2" charset="0"/>
            </a:rPr>
            <a:t>1. </a:t>
          </a:r>
          <a:r>
            <a:rPr lang="cy-GB" sz="1700" kern="1200" dirty="0">
              <a:solidFill>
                <a:prstClr val="white"/>
              </a:solidFill>
              <a:latin typeface="Nunito" pitchFamily="2" charset="0"/>
              <a:ea typeface="+mn-ea"/>
              <a:cs typeface="+mn-cs"/>
            </a:rPr>
            <a:t>Cael dyfynbris a gwirio eich cyfnod rhybudd</a:t>
          </a:r>
          <a:endParaRPr lang="en-GB" sz="1700" kern="1200" dirty="0">
            <a:solidFill>
              <a:prstClr val="white"/>
            </a:solidFill>
            <a:latin typeface="Nunito" pitchFamily="2" charset="0"/>
            <a:ea typeface="+mn-ea"/>
            <a:cs typeface="+mn-cs"/>
          </a:endParaRPr>
        </a:p>
      </dsp:txBody>
      <dsp:txXfrm>
        <a:off x="58773" y="522228"/>
        <a:ext cx="1846943" cy="1081255"/>
      </dsp:txXfrm>
    </dsp:sp>
    <dsp:sp modelId="{652F5A0C-1A85-4019-B2DE-E26F2139FD6F}">
      <dsp:nvSpPr>
        <dsp:cNvPr id="0" name=""/>
        <dsp:cNvSpPr/>
      </dsp:nvSpPr>
      <dsp:spPr>
        <a:xfrm>
          <a:off x="1968009" y="817701"/>
          <a:ext cx="405815" cy="4747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700" kern="1200"/>
        </a:p>
      </dsp:txBody>
      <dsp:txXfrm>
        <a:off x="1968009" y="912646"/>
        <a:ext cx="284071" cy="284837"/>
      </dsp:txXfrm>
    </dsp:sp>
    <dsp:sp modelId="{5B0B4B9D-DB7F-4D52-956B-E10628F1DED5}">
      <dsp:nvSpPr>
        <dsp:cNvPr id="0" name=""/>
        <dsp:cNvSpPr/>
      </dsp:nvSpPr>
      <dsp:spPr>
        <a:xfrm>
          <a:off x="2705045" y="488589"/>
          <a:ext cx="2378325" cy="1148533"/>
        </a:xfrm>
        <a:prstGeom prst="roundRect">
          <a:avLst>
            <a:gd name="adj" fmla="val 10000"/>
          </a:avLst>
        </a:prstGeom>
        <a:solidFill>
          <a:schemeClr val="bg1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latin typeface="Nunito" pitchFamily="2" charset="0"/>
            </a:rPr>
            <a:t>2. </a:t>
          </a:r>
          <a:r>
            <a:rPr lang="cy-GB" sz="1700" kern="1200" dirty="0">
              <a:solidFill>
                <a:prstClr val="white"/>
              </a:solidFill>
              <a:latin typeface="Nunito" pitchFamily="2" charset="0"/>
              <a:ea typeface="+mn-ea"/>
              <a:cs typeface="+mn-cs"/>
            </a:rPr>
            <a:t>Cyflwyno eich rhybudd a dysgu am y broses ymddeol</a:t>
          </a:r>
          <a:endParaRPr lang="en-GB" sz="1700" kern="1200" dirty="0">
            <a:solidFill>
              <a:prstClr val="white"/>
            </a:solidFill>
            <a:latin typeface="Nunito" pitchFamily="2" charset="0"/>
            <a:ea typeface="+mn-ea"/>
            <a:cs typeface="+mn-cs"/>
          </a:endParaRPr>
        </a:p>
      </dsp:txBody>
      <dsp:txXfrm>
        <a:off x="2738684" y="522228"/>
        <a:ext cx="2311047" cy="1081255"/>
      </dsp:txXfrm>
    </dsp:sp>
    <dsp:sp modelId="{E6C159D3-CB3B-4D6F-B219-44AF9580249E}">
      <dsp:nvSpPr>
        <dsp:cNvPr id="0" name=""/>
        <dsp:cNvSpPr/>
      </dsp:nvSpPr>
      <dsp:spPr>
        <a:xfrm>
          <a:off x="5251822" y="825492"/>
          <a:ext cx="405815" cy="474727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700" kern="1200"/>
        </a:p>
      </dsp:txBody>
      <dsp:txXfrm>
        <a:off x="5251822" y="920437"/>
        <a:ext cx="284071" cy="284837"/>
      </dsp:txXfrm>
    </dsp:sp>
    <dsp:sp modelId="{9F1EBBEE-62C7-45F4-AB93-1DF262D9493E}">
      <dsp:nvSpPr>
        <dsp:cNvPr id="0" name=""/>
        <dsp:cNvSpPr/>
      </dsp:nvSpPr>
      <dsp:spPr>
        <a:xfrm>
          <a:off x="5849059" y="488589"/>
          <a:ext cx="2367548" cy="114853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>
              <a:solidFill>
                <a:schemeClr val="tx1"/>
              </a:solidFill>
              <a:latin typeface="Nunito" pitchFamily="2" charset="0"/>
            </a:rPr>
            <a:t>3. </a:t>
          </a:r>
          <a:r>
            <a:rPr lang="cy-GB" sz="1700" kern="1200" dirty="0">
              <a:solidFill>
                <a:schemeClr val="tx1"/>
              </a:solidFill>
              <a:latin typeface="Nunito" pitchFamily="2" charset="0"/>
              <a:ea typeface="+mn-ea"/>
              <a:cs typeface="+mn-cs"/>
            </a:rPr>
            <a:t>Y gronfa bensiwn yn anfon eich ffurflenni hawlio pensiwn</a:t>
          </a:r>
          <a:endParaRPr lang="en-GB" sz="1700" kern="1200" dirty="0">
            <a:solidFill>
              <a:schemeClr val="tx1"/>
            </a:solidFill>
            <a:latin typeface="Nunito" pitchFamily="2" charset="0"/>
            <a:ea typeface="+mn-ea"/>
            <a:cs typeface="+mn-cs"/>
          </a:endParaRPr>
        </a:p>
      </dsp:txBody>
      <dsp:txXfrm>
        <a:off x="5882698" y="522228"/>
        <a:ext cx="2300270" cy="1081255"/>
      </dsp:txXfrm>
    </dsp:sp>
    <dsp:sp modelId="{FC49D45B-2416-4024-897A-DD1ED52387D3}">
      <dsp:nvSpPr>
        <dsp:cNvPr id="0" name=""/>
        <dsp:cNvSpPr/>
      </dsp:nvSpPr>
      <dsp:spPr>
        <a:xfrm rot="5449847">
          <a:off x="6802393" y="1795716"/>
          <a:ext cx="432741" cy="4747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700" kern="1200"/>
        </a:p>
      </dsp:txBody>
      <dsp:txXfrm rot="-5400000">
        <a:off x="6877286" y="1816716"/>
        <a:ext cx="284837" cy="302919"/>
      </dsp:txXfrm>
    </dsp:sp>
    <dsp:sp modelId="{D8B51120-11C8-45AC-8F68-9CFC6EF5F827}">
      <dsp:nvSpPr>
        <dsp:cNvPr id="0" name=""/>
        <dsp:cNvSpPr/>
      </dsp:nvSpPr>
      <dsp:spPr>
        <a:xfrm>
          <a:off x="5792072" y="2453530"/>
          <a:ext cx="2424534" cy="114853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 dirty="0">
              <a:latin typeface="Nunito" pitchFamily="2" charset="0"/>
            </a:rPr>
            <a:t>4. </a:t>
          </a:r>
          <a:r>
            <a:rPr lang="cy-GB" sz="1700" kern="1200" dirty="0">
              <a:solidFill>
                <a:prstClr val="white"/>
              </a:solidFill>
              <a:latin typeface="Nunito" pitchFamily="2" charset="0"/>
              <a:ea typeface="+mn-ea"/>
              <a:cs typeface="+mn-cs"/>
            </a:rPr>
            <a:t>Llenwi a dychwelyd y ffurflenni – mae penderfyniadau’n derfynol</a:t>
          </a:r>
          <a:r>
            <a:rPr lang="en-GB" sz="1700" kern="1200" dirty="0">
              <a:solidFill>
                <a:prstClr val="white"/>
              </a:solidFill>
              <a:latin typeface="Nunito" pitchFamily="2" charset="0"/>
              <a:ea typeface="+mn-ea"/>
              <a:cs typeface="+mn-cs"/>
            </a:rPr>
            <a:t>!</a:t>
          </a:r>
        </a:p>
      </dsp:txBody>
      <dsp:txXfrm>
        <a:off x="5825711" y="2487169"/>
        <a:ext cx="2357256" cy="1081255"/>
      </dsp:txXfrm>
    </dsp:sp>
    <dsp:sp modelId="{D3BDFBD2-1ED5-4539-8AF0-06A3EB190280}">
      <dsp:nvSpPr>
        <dsp:cNvPr id="0" name=""/>
        <dsp:cNvSpPr/>
      </dsp:nvSpPr>
      <dsp:spPr>
        <a:xfrm rot="10800000">
          <a:off x="5217806" y="2790433"/>
          <a:ext cx="405815" cy="4747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700" kern="1200"/>
        </a:p>
      </dsp:txBody>
      <dsp:txXfrm rot="10800000">
        <a:off x="5339550" y="2885378"/>
        <a:ext cx="284071" cy="284837"/>
      </dsp:txXfrm>
    </dsp:sp>
    <dsp:sp modelId="{EB3D02BE-2411-451B-B563-8FB6ADD1B078}">
      <dsp:nvSpPr>
        <dsp:cNvPr id="0" name=""/>
        <dsp:cNvSpPr/>
      </dsp:nvSpPr>
      <dsp:spPr>
        <a:xfrm>
          <a:off x="2682017" y="2402811"/>
          <a:ext cx="2344366" cy="1249971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>
              <a:latin typeface="Nunito" pitchFamily="2" charset="0"/>
            </a:rPr>
            <a:t>5. </a:t>
          </a:r>
          <a:r>
            <a:rPr lang="cy-GB" sz="1500" b="1" kern="1200" dirty="0"/>
            <a:t>Y </a:t>
          </a:r>
          <a:r>
            <a:rPr lang="cy-GB" sz="1700" kern="1200" dirty="0">
              <a:solidFill>
                <a:prstClr val="white"/>
              </a:solidFill>
              <a:latin typeface="Nunito" pitchFamily="2" charset="0"/>
              <a:ea typeface="+mn-ea"/>
              <a:cs typeface="+mn-cs"/>
            </a:rPr>
            <a:t>gronfa bensiwn yn cadarnhau manylion talu eich pensiwn a’ch lwmp swm</a:t>
          </a:r>
          <a:endParaRPr lang="en-GB" sz="1700" kern="1200" dirty="0">
            <a:solidFill>
              <a:prstClr val="white"/>
            </a:solidFill>
            <a:latin typeface="Nunito" pitchFamily="2" charset="0"/>
            <a:ea typeface="+mn-ea"/>
            <a:cs typeface="+mn-cs"/>
          </a:endParaRPr>
        </a:p>
      </dsp:txBody>
      <dsp:txXfrm>
        <a:off x="2718627" y="2439421"/>
        <a:ext cx="2271146" cy="1176751"/>
      </dsp:txXfrm>
    </dsp:sp>
    <dsp:sp modelId="{F6B6379E-47FE-45D4-A1D4-9D3895CD9966}">
      <dsp:nvSpPr>
        <dsp:cNvPr id="0" name=""/>
        <dsp:cNvSpPr/>
      </dsp:nvSpPr>
      <dsp:spPr>
        <a:xfrm rot="10800000">
          <a:off x="2107750" y="2790433"/>
          <a:ext cx="405815" cy="4747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700" kern="1200"/>
        </a:p>
      </dsp:txBody>
      <dsp:txXfrm rot="10800000">
        <a:off x="2229494" y="2885378"/>
        <a:ext cx="284071" cy="284837"/>
      </dsp:txXfrm>
    </dsp:sp>
    <dsp:sp modelId="{B597079F-D9E5-4D7A-B77D-7EFE72E04CA0}">
      <dsp:nvSpPr>
        <dsp:cNvPr id="0" name=""/>
        <dsp:cNvSpPr/>
      </dsp:nvSpPr>
      <dsp:spPr>
        <a:xfrm>
          <a:off x="2106" y="2453530"/>
          <a:ext cx="1914221" cy="1148533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b="1" kern="1200" dirty="0">
              <a:solidFill>
                <a:schemeClr val="bg1"/>
              </a:solidFill>
            </a:rPr>
            <a:t>6. </a:t>
          </a:r>
          <a:r>
            <a:rPr lang="en-GB" sz="2100" b="1" kern="1200" dirty="0" err="1">
              <a:solidFill>
                <a:schemeClr val="bg1"/>
              </a:solidFill>
            </a:rPr>
            <a:t>Rydych</a:t>
          </a:r>
          <a:r>
            <a:rPr lang="en-GB" sz="2100" b="1" kern="1200" dirty="0">
              <a:solidFill>
                <a:schemeClr val="bg1"/>
              </a:solidFill>
            </a:rPr>
            <a:t> </a:t>
          </a:r>
          <a:r>
            <a:rPr lang="en-GB" sz="2100" b="1" kern="1200" dirty="0" err="1">
              <a:solidFill>
                <a:schemeClr val="bg1"/>
              </a:solidFill>
            </a:rPr>
            <a:t>wedi</a:t>
          </a:r>
          <a:r>
            <a:rPr lang="en-GB" sz="2100" b="1" kern="1200" dirty="0">
              <a:solidFill>
                <a:schemeClr val="bg1"/>
              </a:solidFill>
            </a:rPr>
            <a:t> </a:t>
          </a:r>
          <a:r>
            <a:rPr lang="en-GB" sz="2100" b="1" kern="1200" dirty="0" err="1">
              <a:solidFill>
                <a:schemeClr val="bg1"/>
              </a:solidFill>
            </a:rPr>
            <a:t>hawlio’ch</a:t>
          </a:r>
          <a:r>
            <a:rPr lang="en-GB" sz="2100" b="1" kern="1200" dirty="0">
              <a:solidFill>
                <a:schemeClr val="bg1"/>
              </a:solidFill>
            </a:rPr>
            <a:t> </a:t>
          </a:r>
          <a:r>
            <a:rPr lang="en-GB" sz="2100" b="1" kern="1200" dirty="0" err="1">
              <a:solidFill>
                <a:schemeClr val="bg1"/>
              </a:solidFill>
            </a:rPr>
            <a:t>buddion</a:t>
          </a:r>
          <a:r>
            <a:rPr lang="en-GB" sz="2100" b="1" kern="1200" dirty="0">
              <a:solidFill>
                <a:schemeClr val="bg1"/>
              </a:solidFill>
            </a:rPr>
            <a:t>!</a:t>
          </a:r>
        </a:p>
      </dsp:txBody>
      <dsp:txXfrm>
        <a:off x="35745" y="2487169"/>
        <a:ext cx="1846943" cy="10812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4B44A34-9942-3347-9557-CEC3E6436F5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98BDD3-EAA4-DE48-A568-DF198ABDEFF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29304D-2413-C340-B0E1-0219D75B7093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FF1C1E-2D05-094D-A4EA-EFD5C18B79C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ABDFAA-5A42-B14F-AD28-0FDC0346F4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AAD380-2368-CC43-BDFB-93C25F4E5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5533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CF4516-E92B-1F42-9978-7919C82FD848}" type="datetimeFigureOut">
              <a:rPr lang="en-US" smtClean="0"/>
              <a:t>8/25/2026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1FD45-73FC-5247-A17C-7CFBD94F99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975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A0DC62-F792-419E-9599-454A6756511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43470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711911-C257-161E-D8F9-3A2D05E44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C08164-176C-87EB-DAB6-850D954A94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A8413B-6B97-3EEC-783E-2B7BA1BA69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40AC77-E3EA-1351-D0D6-3C3714740F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A0DC62-F792-419E-9599-454A6756511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07742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3639D1-4F7D-A87A-2E28-82ECCA6A3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E58FDD-C8AF-309E-6292-0BB84D82E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469BA3-72D3-9510-CE99-04CE4F7C8B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B5E2EE-7E79-AC51-9197-DF994DEF30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A0DC62-F792-419E-9599-454A6756511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70601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E21BD-9990-BA1C-4FAA-E7C45BCC8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7ABCE8-3AC5-0528-E361-5A3CD6C659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DC1900-0A81-0D6A-9A97-8D5AA378EC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8311EE-BD47-1BB1-3A0F-35359AE391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A0DC62-F792-419E-9599-454A6756511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06190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0A0B5A-B244-C52C-F7EB-3A9482FB30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BF71D6-A02B-74F2-EED4-CDE8DBA258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40B92C-4EEC-E9FD-7C4C-8C4FBB6240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FA50DF-B4D0-FC03-71D3-6637859B3E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A0DC62-F792-419E-9599-454A6756511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83817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E124E9-F43B-3942-500A-70FC26467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3E1F7D-ED49-E6A9-6F04-E253AA8473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979858C-7BA8-DC8B-1DB4-B9563EEBB6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1FAAA2-AD05-504F-A03A-0981B45CB3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A0DC62-F792-419E-9599-454A6756511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06153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12FAD-40A0-6872-E16E-E2C09AD34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662DFC-9DAA-12F9-C603-C3540BA54A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E34300-B2AE-26F3-29BF-43BC72A7C2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AC4357-FC7F-73FE-8DD2-ACAA6AB768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A0DC62-F792-419E-9599-454A6756511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84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0924D7-E2A4-67B7-02B5-85A394071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98DBBA-29D7-C7F0-2E93-B710AC8601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D626CB-F936-DC06-511A-762AD9A5A8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BAD93D-9670-E4BF-DB13-FE7DE1CA38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A0DC62-F792-419E-9599-454A6756511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57938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EF076-79F9-8689-91E7-84C443BDA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162349-BC80-84BA-7669-9DF8966B46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62B9DF-401C-050A-7375-400C182952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C727AB-8E58-37EE-91FD-4EA5123955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A0DC62-F792-419E-9599-454A6756511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8963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F4BC59-616D-A596-0729-E7B3D0C07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7AAB74-9F37-6A3A-6998-3D7F03C1B7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8CFF1E-D8EC-E031-835B-E06D49DE8A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0C260D-C87B-4884-66DB-639FB4AE2E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A0DC62-F792-419E-9599-454A6756511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77944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F6A55-7CFD-5F65-9555-6D455FF8D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A02B24-8D3E-B830-5022-AE755835F6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FD22A8-1C5D-163F-28D8-93C0624E24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232887-E654-85EF-DDD4-A8B7DE19C8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A0DC62-F792-419E-9599-454A6756511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7092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014333-4302-5240-5C18-6200A53C9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0C0BE0-2411-A0F0-D202-54880BC4ED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D5E7A6-C05E-D663-005C-1623F5C825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1AF467-4A51-4EA6-343B-5AF12D4EEE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A0DC62-F792-419E-9599-454A6756511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42208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D5589-090F-3CC6-46C5-E44F6B1BE0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37DD41-701B-4AC4-C1FA-C428B5C802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E8CD9B-95BE-E886-E741-69A8387BCE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4B99FA-226A-132A-E753-66E938D627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A0DC62-F792-419E-9599-454A6756511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78327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D471D-296C-CC08-4006-32F24D449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819EE7-9C72-E44E-0FC6-B3A861E864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425EC3-70FD-406C-14D9-5313559ACD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727D54-8643-103E-2D3A-A798BF8FF1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A0DC62-F792-419E-9599-454A6756511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2801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D84183-8EE6-52EB-4D4C-A3A70FF5D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1DF703-14AA-A179-8968-07C76A8510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448B1F-AFB4-9857-BFEF-96F8C139FC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752B33-4D8C-B1C9-B0DA-26529148AC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A0DC62-F792-419E-9599-454A6756511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84413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FC9C6-711C-01D9-406C-420744A71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1B9FA-EB15-2791-1502-4AC6E8725B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242A67-B193-4330-6366-4802DDA6EA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853E33-3A2C-4BB1-8779-E465056CE5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A0DC62-F792-419E-9599-454A6756511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99003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98646-D094-3614-63A7-12CC3A6BC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C14A9B-E7E5-45DC-D72C-DAFC51F739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95C775-2A2D-1431-A936-4E3DFD2512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6A8B9B-A874-1DDF-D105-CF3C68F9F5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A0DC62-F792-419E-9599-454A6756511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23171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4DA35-8A1E-2F68-BC35-077FEA79E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151F07-03E3-4D99-847A-35DD9D4989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00702B-4A7E-57B7-37B4-3444B20A06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757708-40E5-DB19-C349-80BD324643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A0DC62-F792-419E-9599-454A6756511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52422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BA098-C013-F2A2-ED35-E44D4FC78D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190A7B-EA7E-A312-8613-10F3AB9768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B417D2-AD50-D6E4-F6CC-BB1668153C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383FC2-9317-1E70-EE24-8B18F8E5CA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A0DC62-F792-419E-9599-454A6756511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435396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EC78FB-505D-2DDC-8BC5-DB6878D277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EE3BA6-0108-A9A6-C7AA-D31CFFE17F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F572CD-5941-5C11-5FBB-FD6C81583E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C02925-25F4-76D5-A2DC-09C1001378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A0DC62-F792-419E-9599-454A6756511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41092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dirty="0">
              <a:latin typeface="Arial" panose="020B0604020202020204" pitchFamily="34" charset="0"/>
              <a:ea typeface="MS PGothic" panose="020B0600070205080204" pitchFamily="34" charset="-128"/>
              <a:cs typeface="Genev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71FD45-73FC-5247-A17C-7CFBD94F9911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1103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62DA7-BAC4-58C9-A8E7-7BEE847D7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8CA496-70B6-A954-D72E-D1D2BCE9C8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0C5351-3596-772D-BFA2-367B359824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E7CA51-0FE4-AE36-8720-1E8A9E9702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A0DC62-F792-419E-9599-454A6756511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6724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9C8ADB-A877-3185-6EF8-F72A0DBD2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671A4A-61B2-D80D-22BA-75DAC77157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A6E1D8-D8FF-3020-A42D-D328A14765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C9A36A-E30B-4B64-EB14-EDECA36214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A0DC62-F792-419E-9599-454A6756511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685133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892966-462B-73A9-5B7E-97EC0D093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DF76FF-7DF0-BAA9-1EFC-00DF9B2B3C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876181-53CB-2BA1-5148-8C8E3ED347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DC07A5-5A2E-E23C-B02F-E89A761988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A0DC62-F792-419E-9599-454A6756511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477227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24FE8-E1D2-23F1-CCEB-7C9CAFBF7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5153FF-2665-A49B-1CFE-AC9E557FC9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C6DA94-83D1-7C4D-269C-0535A9EE0B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116394-14EB-94A7-F8B3-CF01D84C4F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A0DC62-F792-419E-9599-454A6756511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377759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7010F1-792F-7CC2-20EC-E601E4B20B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A01326-8D92-CC24-6029-EB5190DA27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760B01-96C3-0E9A-59EA-0A9867790C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9D9040-1932-35DD-83BF-55F4110FE7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A0DC62-F792-419E-9599-454A6756511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92003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539BD-90FF-BD3A-6BF4-6139BCA47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C5B400-CB24-3F79-B4EC-BE5AA2CAE2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1D812A-6E3D-8629-3328-ADE225C20E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96A348-C569-7412-42F7-BFAD023059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A0DC62-F792-419E-9599-454A6756511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7544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84CC3D-B90F-DF84-86F6-AC41EAA4D1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F3B792-0C32-510D-D88B-47BB19D56F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2283F4-E98D-32BC-74E2-3F6117C34E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CD4B6F-E8EB-6555-E9E3-01EED00E6F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A0DC62-F792-419E-9599-454A6756511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237374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413598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8181E5-2791-83F9-27D9-4CA5EE2A7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92D13F-26DF-769B-14F7-92DB969CD9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6C2E0F-77A1-755A-9CED-AAA1BE6385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5A8A75-B510-498D-5AE2-F56C0F723E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767298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31133-17B5-9759-752B-D1590EFC3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177B8A-AC6F-001C-35A0-DFD339CF58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3C3720-AC89-B529-F25E-EC68B5B350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CE3A06-0AE6-D0E3-24DE-672141533B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758442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6A60B-B650-9DF6-6326-7EF6EA29D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A15EAD-B9C6-BD42-7A52-AC69DC0CD5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A3DEAA-1477-9D6B-7D1B-1BECF562A0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spcBef>
                <a:spcPct val="0"/>
              </a:spcBef>
              <a:tabLst>
                <a:tab pos="209550" algn="l"/>
              </a:tabLst>
            </a:pPr>
            <a:endParaRPr lang="en-GB" altLang="en-US" sz="800" dirty="0">
              <a:ea typeface="Geneva"/>
              <a:cs typeface="Geneva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tabLst>
                <a:tab pos="209550" algn="l"/>
              </a:tabLst>
            </a:pPr>
            <a:endParaRPr lang="en-GB" altLang="en-US" sz="800" dirty="0">
              <a:ea typeface="Geneva"/>
              <a:cs typeface="Geneva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tabLst>
                <a:tab pos="209550" algn="l"/>
              </a:tabLst>
            </a:pPr>
            <a:endParaRPr lang="en-GB" altLang="en-US" sz="800" dirty="0">
              <a:ea typeface="Geneva"/>
              <a:cs typeface="Geneva"/>
            </a:endParaRP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B45467-70B7-71E8-E059-276D3B0B88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829851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034B2-206C-3E8F-09F4-83A825A7B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5327BB-ACF5-083F-37B8-CA2924F590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9AF166-E83E-A625-5F0D-E1DFB88E4D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spcBef>
                <a:spcPct val="0"/>
              </a:spcBef>
              <a:tabLst>
                <a:tab pos="209550" algn="l"/>
              </a:tabLst>
            </a:pPr>
            <a:endParaRPr lang="en-GB" altLang="en-US" sz="800" dirty="0">
              <a:ea typeface="Geneva"/>
              <a:cs typeface="Geneva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tabLst>
                <a:tab pos="209550" algn="l"/>
              </a:tabLst>
            </a:pPr>
            <a:endParaRPr lang="en-GB" altLang="en-US" sz="800" dirty="0">
              <a:ea typeface="Geneva"/>
              <a:cs typeface="Geneva"/>
            </a:endParaRPr>
          </a:p>
          <a:p>
            <a:pPr eaLnBrk="1" hangingPunct="1">
              <a:lnSpc>
                <a:spcPct val="80000"/>
              </a:lnSpc>
              <a:spcBef>
                <a:spcPct val="0"/>
              </a:spcBef>
              <a:tabLst>
                <a:tab pos="209550" algn="l"/>
              </a:tabLst>
            </a:pPr>
            <a:endParaRPr lang="en-GB" altLang="en-US" sz="800" dirty="0">
              <a:ea typeface="Geneva"/>
              <a:cs typeface="Geneva"/>
            </a:endParaRP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3D86D0-3AA9-070E-F047-618545605D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1616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4C8584-6595-C0E7-1106-26DA61CBF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0286D4-CD6A-A4AB-D583-028F54D7BE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F4AFB1-8905-F8FE-C4C0-CA0282DDFC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24D436-8628-F517-924B-B070C2C07B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A0DC62-F792-419E-9599-454A6756511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643408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8DC51-9D22-93CC-4815-6BEB3FB788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5B10724-0BC4-B0B4-21CD-16932E8160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D6F0BF-3484-6827-DDDD-799AE20C28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537DF2-D7C6-A8B9-882A-A05B2BDD0D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319665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1C2CA-ED95-F854-BB3A-4D6679449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7FACFE-360F-976D-24F5-06E0F7126D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AA64ED-5BF3-2B1D-DDD2-DBF77713CF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22CAE3-427D-4481-4EA7-06A6DB363D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590231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9237D7-9D5A-052B-4AE9-B320CF479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E13CF2-64E5-A33B-3437-E0F0D34DA2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CFB2CD0-943C-93A8-D15E-6C26C9DF71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A26C0E-52A5-4E4B-A87F-B4EE54A8D7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571094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8FF3EA-BCA9-C5F8-7D5B-70BDC1297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08ECB3-1D94-2928-8F9D-5E4C78425D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5ED13D-A128-7A56-EF25-BE52ED8639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C3EFD0-5552-86C1-31D5-C3B35513D2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536593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F51B0-F39D-DA46-41BB-B6FB47C5E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D2FACE-00B9-D0BE-B16E-830D30C943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352FC4-B2BC-A590-7AE3-4AE676CFED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 dirty="0">
              <a:ea typeface="Geneva"/>
              <a:cs typeface="Geneva"/>
            </a:endParaRP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EC8757-120B-FFDB-2C4A-C531F89496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405689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F379F-A03C-679E-4DFC-B0F29D134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12423A-EF78-399A-D496-D4879F9BD2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22E0D5-F81D-7726-CDC2-76D6921C63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9C81B0-BEB2-083F-20F3-EEBC1211D5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926710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9263F-5B17-8BCE-DFCA-E56354E87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A53BE3-9556-C5E6-D820-98DDF51949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2AD1DA-FEE3-3B06-94C0-D56E6747AE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DBCEDE-3A9C-74BD-9216-43D2F05480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057170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A5266-4045-CDF0-6955-19DB520BAC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C02749-5354-7A10-5DE8-50C5F27EFF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69BAD9-4BFA-0DC4-A901-956024112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0BB3D3-F080-CD5F-5136-F58DC47C66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037851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EEDEB2-536E-511E-0236-ECB12BD8E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2DB4F7-F50D-5C47-F761-5CEDFABAFE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C318ED-35C7-7B60-6B50-64FF25D5DC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dirty="0">
                <a:latin typeface="Arial" charset="0"/>
                <a:ea typeface="MS PGothic" charset="0"/>
                <a:cs typeface="MS PGothic" charset="0"/>
              </a:rPr>
              <a:t>	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544059-B374-8635-1D31-F9C459D5D0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689135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F436B-451D-8077-1C27-AD1F7DDE1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6C9D9D-2395-1E4E-536D-1098D9351D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CEE44C-9395-15B9-1B2C-E04CEFAB8A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en-GB" altLang="en-US" dirty="0">
              <a:ea typeface="Geneva"/>
              <a:cs typeface="Geneva"/>
            </a:endParaRP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C205E-0AAB-2AC5-6C0E-0DFA4D31A0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1A0DC62-F792-419E-9599-454A67565114}" type="slidenum">
              <a:rPr lang="en-GB" smtClean="0"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20633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787670-A350-2542-78AA-BE9BA3878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4DA7C0-A84A-8C6F-8A09-0706C63021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49A108-3B91-01A7-A47E-72A3A9BFB3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59A9FD-863E-D1F8-E672-22107F29A1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A0DC62-F792-419E-9599-454A6756511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733245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35A5B-B899-38EF-C246-4559F7B74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B1167F-639B-A391-C5D2-5669F98F12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BD20EB-4792-6A5E-6165-97E93F55B1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SPARE SLIDE FOR INDIVIDUAL FUND USE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AE301F-2A39-78EC-2EB6-4DBF312F65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A0DC62-F792-419E-9599-454A6756511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86190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0F40F-F18A-7592-D911-30A06E49BF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9592D1-123F-7A10-6197-6BA2B2EFE6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392669-E5FD-AD4E-F5E3-C0ABADE2E6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183AC8-714D-8945-813A-AA3566662E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A0DC62-F792-419E-9599-454A6756511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95054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1B639F-FFC5-1CE8-8978-E3F9D9B08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7AFED7-8146-0AC7-98B2-9910D429C6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578D62-0BED-7824-FAC2-FE81B74D50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59DB5E-9994-2E49-6D79-EDB5198932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A0DC62-F792-419E-9599-454A6756511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35049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13987C-6637-D574-C12C-1C3C7EBC76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BEB630-C137-6812-E7C0-C600378B7E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4F1765-63D9-3F5F-B30B-F32E82C2A0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79F84B-9EAB-4402-D218-DB7152EC37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A0DC62-F792-419E-9599-454A6756511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46380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1B5FF-6A6F-6027-4020-61BF9FE443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9258AB-BD00-BABC-A959-3211BA7169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DB7183-854C-413E-0EA4-A67CA3AF06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CBBA6D-9561-88DA-5786-AD0F097123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1A0DC62-F792-419E-9599-454A6756511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0558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EDDBD-CE6C-4170-8016-5F012B3A3424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97E5-BADB-422D-9CC6-911AB6538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765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EDDBD-CE6C-4170-8016-5F012B3A3424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97E5-BADB-422D-9CC6-911AB6538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572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EDDBD-CE6C-4170-8016-5F012B3A3424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97E5-BADB-422D-9CC6-911AB6538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40207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wo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29896-6EBC-9E4F-9E5F-C080AD9C6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119" y="584295"/>
            <a:ext cx="8280400" cy="896824"/>
          </a:xfrm>
        </p:spPr>
        <p:txBody>
          <a:bodyPr lIns="0" tIns="0" rIns="0" bIns="0" anchor="t">
            <a:noAutofit/>
          </a:bodyPr>
          <a:lstStyle>
            <a:lvl1pPr>
              <a:lnSpc>
                <a:spcPts val="3300"/>
              </a:lnSpc>
              <a:defRPr cap="all" baseline="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816F85-89C5-C647-A5EB-1BFC5B18A7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595039"/>
            <a:ext cx="4050823" cy="3652824"/>
          </a:xfrm>
        </p:spPr>
        <p:txBody>
          <a:bodyPr lIns="0" tIns="0" rIns="0" anchor="ctr"/>
          <a:lstStyle>
            <a:lvl1pPr marL="171450" indent="-171450">
              <a:buClr>
                <a:schemeClr val="tx2"/>
              </a:buClr>
              <a:buFont typeface="Wingdings" pitchFamily="2" charset="2"/>
              <a:buChar char="§"/>
              <a:defRPr/>
            </a:lvl1pPr>
            <a:lvl2pPr marL="514350" indent="-171450">
              <a:buClr>
                <a:schemeClr val="tx2"/>
              </a:buClr>
              <a:buFont typeface="Wingdings" pitchFamily="2" charset="2"/>
              <a:buChar char="§"/>
              <a:defRPr/>
            </a:lvl2pPr>
            <a:lvl3pPr marL="857250" indent="-171450">
              <a:buClr>
                <a:schemeClr val="tx2"/>
              </a:buClr>
              <a:buFont typeface="Wingdings" pitchFamily="2" charset="2"/>
              <a:buChar char="§"/>
              <a:defRPr/>
            </a:lvl3pPr>
            <a:lvl4pPr marL="1200150" indent="-171450">
              <a:buClr>
                <a:schemeClr val="tx2"/>
              </a:buClr>
              <a:buFont typeface="Wingdings" pitchFamily="2" charset="2"/>
              <a:buChar char="§"/>
              <a:defRPr/>
            </a:lvl4pPr>
            <a:lvl5pPr marL="1543050" indent="-171450">
              <a:buClr>
                <a:schemeClr val="tx2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B1ECAD-9838-3948-8FC1-785611734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63840" y="246489"/>
            <a:ext cx="848360" cy="228921"/>
          </a:xfrm>
        </p:spPr>
        <p:txBody>
          <a:bodyPr lIns="0" tIns="0" rIns="0" bIns="0" anchor="b"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fld id="{5266CB8C-80E5-504C-B9DC-BFDA890D0F1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F23F09A-31A6-A44E-BCDB-C604423881B4}"/>
              </a:ext>
            </a:extLst>
          </p:cNvPr>
          <p:cNvCxnSpPr/>
          <p:nvPr userDrawn="1"/>
        </p:nvCxnSpPr>
        <p:spPr>
          <a:xfrm>
            <a:off x="431800" y="531067"/>
            <a:ext cx="828040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9E406A65-0A1A-7740-8596-4DD78D5DF85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31800" y="246486"/>
            <a:ext cx="5953125" cy="228921"/>
          </a:xfrm>
        </p:spPr>
        <p:txBody>
          <a:bodyPr lIns="0" tIns="0" rIns="0" bIns="0" anchor="b">
            <a:noAutofit/>
          </a:bodyPr>
          <a:lstStyle>
            <a:lvl1pPr marL="0" indent="0" algn="l">
              <a:buNone/>
              <a:defRPr sz="1200" cap="all" baseline="0">
                <a:solidFill>
                  <a:schemeClr val="tx2"/>
                </a:solidFill>
              </a:defRPr>
            </a:lvl1pPr>
            <a:lvl2pPr marL="342900" indent="0" algn="l">
              <a:buNone/>
              <a:defRPr sz="900">
                <a:solidFill>
                  <a:schemeClr val="tx2"/>
                </a:solidFill>
              </a:defRPr>
            </a:lvl2pPr>
            <a:lvl3pPr marL="685800" indent="0" algn="l">
              <a:buNone/>
              <a:defRPr sz="900">
                <a:solidFill>
                  <a:schemeClr val="tx2"/>
                </a:solidFill>
              </a:defRPr>
            </a:lvl3pPr>
            <a:lvl4pPr marL="1028700" indent="0" algn="l">
              <a:buNone/>
              <a:defRPr sz="900">
                <a:solidFill>
                  <a:schemeClr val="tx2"/>
                </a:solidFill>
              </a:defRPr>
            </a:lvl4pPr>
            <a:lvl5pPr marL="1371600" indent="0" algn="l">
              <a:buNone/>
              <a:defRPr sz="9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Topic Title</a:t>
            </a:r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973D6AA-20D4-DF45-955E-33C1D7A66A4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60040" y="1595039"/>
            <a:ext cx="4050823" cy="3652824"/>
          </a:xfrm>
        </p:spPr>
        <p:txBody>
          <a:bodyPr lIns="0" tIns="0" rIns="0" anchor="ctr"/>
          <a:lstStyle>
            <a:lvl1pPr marL="171450" indent="-171450">
              <a:buClr>
                <a:schemeClr val="tx2"/>
              </a:buClr>
              <a:buFont typeface="Wingdings" pitchFamily="2" charset="2"/>
              <a:buChar char="§"/>
              <a:defRPr/>
            </a:lvl1pPr>
            <a:lvl2pPr marL="514350" indent="-171450">
              <a:buClr>
                <a:schemeClr val="tx2"/>
              </a:buClr>
              <a:buFont typeface="Wingdings" pitchFamily="2" charset="2"/>
              <a:buChar char="§"/>
              <a:defRPr/>
            </a:lvl2pPr>
            <a:lvl3pPr marL="857250" indent="-171450">
              <a:buClr>
                <a:schemeClr val="tx2"/>
              </a:buClr>
              <a:buFont typeface="Wingdings" pitchFamily="2" charset="2"/>
              <a:buChar char="§"/>
              <a:defRPr/>
            </a:lvl3pPr>
            <a:lvl4pPr marL="1200150" indent="-171450">
              <a:buClr>
                <a:schemeClr val="tx2"/>
              </a:buClr>
              <a:buFont typeface="Wingdings" pitchFamily="2" charset="2"/>
              <a:buChar char="§"/>
              <a:defRPr/>
            </a:lvl4pPr>
            <a:lvl5pPr marL="1543050" indent="-171450">
              <a:buClr>
                <a:schemeClr val="tx2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310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3">
          <p15:clr>
            <a:srgbClr val="FBAE40"/>
          </p15:clr>
        </p15:guide>
        <p15:guide id="2" pos="272">
          <p15:clr>
            <a:srgbClr val="FBAE40"/>
          </p15:clr>
        </p15:guide>
        <p15:guide id="3" orient="horz" pos="3997">
          <p15:clr>
            <a:srgbClr val="FBAE40"/>
          </p15:clr>
        </p15:guide>
        <p15:guide id="4" pos="548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EDDBD-CE6C-4170-8016-5F012B3A3424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97E5-BADB-422D-9CC6-911AB6538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3478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EDDBD-CE6C-4170-8016-5F012B3A3424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97E5-BADB-422D-9CC6-911AB6538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470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EDDBD-CE6C-4170-8016-5F012B3A3424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97E5-BADB-422D-9CC6-911AB6538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8145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EDDBD-CE6C-4170-8016-5F012B3A3424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97E5-BADB-422D-9CC6-911AB6538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2999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EDDBD-CE6C-4170-8016-5F012B3A3424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97E5-BADB-422D-9CC6-911AB6538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4003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EDDBD-CE6C-4170-8016-5F012B3A3424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97E5-BADB-422D-9CC6-911AB6538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626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EDDBD-CE6C-4170-8016-5F012B3A3424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97E5-BADB-422D-9CC6-911AB6538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3561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EDDBD-CE6C-4170-8016-5F012B3A3424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D97E5-BADB-422D-9CC6-911AB6538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5847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BEDDBD-CE6C-4170-8016-5F012B3A3424}" type="datetimeFigureOut">
              <a:rPr lang="en-GB" smtClean="0"/>
              <a:t>25/08/2026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D97E5-BADB-422D-9CC6-911AB65380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5513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wirio-eich-pensiwn-y-wladwriaeth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9.png"/><Relationship Id="rId4" Type="http://schemas.openxmlformats.org/officeDocument/2006/relationships/hyperlink" Target="https://www.gov.uk/cyfraniadau-yswiriant-gwladol-gwirfoddo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9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1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9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1.png"/><Relationship Id="rId4" Type="http://schemas.openxmlformats.org/officeDocument/2006/relationships/image" Target="../media/image26.png"/><Relationship Id="rId9" Type="http://schemas.openxmlformats.org/officeDocument/2006/relationships/image" Target="../media/image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9E5584A-C9A0-9935-7768-E51706F4D0B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197629C4-2041-1040-8A0A-64DFB8481196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40A59B64-A66E-75F5-6F65-4DB6A9F3F6ED}"/>
              </a:ext>
            </a:extLst>
          </p:cNvPr>
          <p:cNvSpPr txBox="1">
            <a:spLocks/>
          </p:cNvSpPr>
          <p:nvPr/>
        </p:nvSpPr>
        <p:spPr>
          <a:xfrm>
            <a:off x="501846" y="4341906"/>
            <a:ext cx="8280400" cy="74777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54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C</a:t>
            </a:r>
            <a:r>
              <a:rPr lang="cy-GB" sz="4800" b="1" dirty="0" err="1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ynllunio</a:t>
            </a:r>
            <a:r>
              <a:rPr lang="cy-GB" sz="48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 eich ymddeoliad</a:t>
            </a:r>
            <a:endParaRPr lang="en-GB" sz="5400" b="1" dirty="0">
              <a:solidFill>
                <a:schemeClr val="accent2"/>
              </a:solidFill>
              <a:latin typeface="Nunito" pitchFamily="2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7F26CB-C0CA-5C1D-BE3C-B68FDEC2A01D}"/>
              </a:ext>
            </a:extLst>
          </p:cNvPr>
          <p:cNvSpPr txBox="1"/>
          <p:nvPr/>
        </p:nvSpPr>
        <p:spPr>
          <a:xfrm>
            <a:off x="3765080" y="5294334"/>
            <a:ext cx="4161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" dirty="0">
                <a:solidFill>
                  <a:srgbClr val="000000"/>
                </a:solidFill>
                <a:highlight>
                  <a:srgbClr val="00FF00"/>
                </a:highlight>
                <a:uFill>
                  <a:solidFill>
                    <a:prstClr val="black">
                      <a:alpha val="0"/>
                    </a:prstClr>
                  </a:solidFill>
                </a:uFill>
                <a:latin typeface="Nunito"/>
                <a:ea typeface="Nunito"/>
                <a:cs typeface="Nunito"/>
              </a:rPr>
              <a:t>Manylion y gronfa </a:t>
            </a:r>
          </a:p>
          <a:p>
            <a:endParaRPr lang="en-GB" dirty="0">
              <a:highlight>
                <a:srgbClr val="FFFF00"/>
              </a:highlight>
              <a:latin typeface="Nunito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FFE1A2D-231E-9B96-B7E3-48C5DE9E03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0848" y="1015170"/>
            <a:ext cx="1905266" cy="124794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050B2A1-E67F-7526-16DC-65E8958E66C9}"/>
              </a:ext>
            </a:extLst>
          </p:cNvPr>
          <p:cNvSpPr txBox="1"/>
          <p:nvPr/>
        </p:nvSpPr>
        <p:spPr>
          <a:xfrm>
            <a:off x="431800" y="724208"/>
            <a:ext cx="521763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800" b="1" dirty="0">
                <a:solidFill>
                  <a:srgbClr val="4F7040"/>
                </a:solidFill>
                <a:latin typeface="GothamNarrow-Book"/>
              </a:rPr>
              <a:t>WYTHNOS YMWYBYDDIAETH</a:t>
            </a:r>
            <a:endParaRPr lang="en-GB" sz="4800" b="1" i="0" u="none" strike="noStrike" baseline="0" dirty="0">
              <a:solidFill>
                <a:srgbClr val="4F7040"/>
              </a:solidFill>
              <a:latin typeface="GothamNarrow-Book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E6D974A-DAE0-9CCA-E884-B3CD0E65D2C3}"/>
              </a:ext>
            </a:extLst>
          </p:cNvPr>
          <p:cNvSpPr txBox="1"/>
          <p:nvPr/>
        </p:nvSpPr>
        <p:spPr>
          <a:xfrm>
            <a:off x="3408362" y="2105212"/>
            <a:ext cx="595312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9600" b="1" i="0" u="none" strike="noStrike" baseline="0" dirty="0">
                <a:solidFill>
                  <a:srgbClr val="ED7D31"/>
                </a:solidFill>
                <a:latin typeface="GothamNarrow-Bold"/>
              </a:rPr>
              <a:t>PENSIWN</a:t>
            </a:r>
            <a:endParaRPr lang="en-GB" sz="9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351E00-8636-D001-A8DE-B6A1C2F97B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846" y="2414399"/>
            <a:ext cx="2459520" cy="14171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7EB94A0-8411-EAFD-7E3B-FF64203E2929}"/>
              </a:ext>
            </a:extLst>
          </p:cNvPr>
          <p:cNvSpPr txBox="1"/>
          <p:nvPr/>
        </p:nvSpPr>
        <p:spPr>
          <a:xfrm>
            <a:off x="4143857" y="3429000"/>
            <a:ext cx="52176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0" i="0" u="none" strike="noStrike" baseline="0" dirty="0">
                <a:solidFill>
                  <a:srgbClr val="B94F3F"/>
                </a:solidFill>
                <a:latin typeface="GothamNarrow-Book"/>
              </a:rPr>
              <a:t>14 - 18 MEDI 2026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24278350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055E8B-E397-828E-5F39-431B1B128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0261F805-D9B8-2BDC-EE28-B4FCAD01119C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8013083-312F-3CFA-CF4E-59E6F5A50E17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B30E5815-CB89-6423-AA60-7F3515903B3F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  <a:defRPr/>
            </a:pPr>
            <a:r>
              <a:rPr lang="en-US" sz="1200" dirty="0">
                <a:solidFill>
                  <a:srgbClr val="4F7040"/>
                </a:solidFill>
              </a:rPr>
              <a:t>WYTHNOS YMWYBYDDIAETH PENSIWN 2026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432732CC-7BBB-3144-843E-1857777E83EE}"/>
              </a:ext>
            </a:extLst>
          </p:cNvPr>
          <p:cNvSpPr txBox="1">
            <a:spLocks/>
          </p:cNvSpPr>
          <p:nvPr/>
        </p:nvSpPr>
        <p:spPr>
          <a:xfrm>
            <a:off x="431800" y="734648"/>
            <a:ext cx="7886700" cy="74754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y-GB" sz="3600" b="1" dirty="0">
                <a:solidFill>
                  <a:schemeClr val="accent2"/>
                </a:solidFill>
                <a:latin typeface="Nunito" pitchFamily="2" charset="0"/>
              </a:rPr>
              <a:t>Cyfrif pensiwn ar ôl 12.5 mlynedd</a:t>
            </a:r>
            <a:endParaRPr lang="en-GB" sz="3600" b="1" dirty="0">
              <a:solidFill>
                <a:schemeClr val="accent2"/>
              </a:solidFill>
              <a:latin typeface="Nunito" pitchFamily="2" charset="0"/>
            </a:endParaRP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E670F58F-C3B6-9154-6873-6CC7D80F420F}"/>
              </a:ext>
            </a:extLst>
          </p:cNvPr>
          <p:cNvSpPr txBox="1">
            <a:spLocks/>
          </p:cNvSpPr>
          <p:nvPr/>
        </p:nvSpPr>
        <p:spPr>
          <a:xfrm>
            <a:off x="628650" y="1825625"/>
            <a:ext cx="7886700" cy="3179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l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cy-GB" dirty="0">
                <a:latin typeface="Nunito" pitchFamily="2" charset="0"/>
              </a:rPr>
              <a:t>Pensiwn blynyddol o </a:t>
            </a:r>
            <a:r>
              <a:rPr lang="cy-GB" b="1" dirty="0">
                <a:latin typeface="Nunito" pitchFamily="2" charset="0"/>
              </a:rPr>
              <a:t>£10,501.31</a:t>
            </a:r>
            <a:endParaRPr lang="en-GB" dirty="0">
              <a:latin typeface="Nunito" pitchFamily="2" charset="0"/>
            </a:endParaRPr>
          </a:p>
          <a:p>
            <a:pPr marL="342900" lvl="0" indent="-342900" algn="l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cy-GB" dirty="0">
                <a:latin typeface="Nunito" pitchFamily="2" charset="0"/>
              </a:rPr>
              <a:t>I’w dalu am oes</a:t>
            </a:r>
            <a:endParaRPr lang="en-GB" dirty="0">
              <a:latin typeface="Nunito" pitchFamily="2" charset="0"/>
            </a:endParaRPr>
          </a:p>
          <a:p>
            <a:pPr marL="342900" lvl="0" indent="-342900" algn="l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cy-GB" dirty="0">
                <a:latin typeface="Nunito" pitchFamily="2" charset="0"/>
              </a:rPr>
              <a:t>Yn gysylltiedig â’r mynegai prisiau</a:t>
            </a:r>
            <a:endParaRPr lang="en-GB" dirty="0">
              <a:latin typeface="Nunito" pitchFamily="2" charset="0"/>
            </a:endParaRPr>
          </a:p>
          <a:p>
            <a:pPr marL="342900" lvl="0" indent="-342900" algn="l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cy-GB" dirty="0">
                <a:latin typeface="Nunito" pitchFamily="2" charset="0"/>
              </a:rPr>
              <a:t>Cynnig i gyfnewid pensiwn am lwmp swm (gyda therfynau)</a:t>
            </a:r>
            <a:endParaRPr lang="en-GB" dirty="0">
              <a:latin typeface="Nunito" pitchFamily="2" charset="0"/>
            </a:endParaRPr>
          </a:p>
          <a:p>
            <a:pPr algn="l"/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AA259E-9F66-105E-51EB-67A4FE07DC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3406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CC911-7DB7-66B2-C367-B3F2CB44B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A2A36693-A7B2-3150-9374-ABA6CC8BEA6C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B569A9B-DDA1-2634-D787-DEAC9634705A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6D20AA69-E274-94FE-9385-C3AF3E599143}"/>
              </a:ext>
            </a:extLst>
          </p:cNvPr>
          <p:cNvSpPr txBox="1">
            <a:spLocks/>
          </p:cNvSpPr>
          <p:nvPr/>
        </p:nvSpPr>
        <p:spPr>
          <a:xfrm>
            <a:off x="623888" y="1709740"/>
            <a:ext cx="6193472" cy="240505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y-GB" sz="4600" b="1" dirty="0">
                <a:solidFill>
                  <a:schemeClr val="accent2"/>
                </a:solidFill>
                <a:latin typeface="Nunito" pitchFamily="2" charset="0"/>
              </a:rPr>
              <a:t>Wedi ymuno â’r </a:t>
            </a:r>
            <a:r>
              <a:rPr lang="cy-GB" sz="4600" b="1" dirty="0" err="1">
                <a:solidFill>
                  <a:schemeClr val="accent2"/>
                </a:solidFill>
                <a:latin typeface="Nunito" pitchFamily="2" charset="0"/>
              </a:rPr>
              <a:t>CPLlL</a:t>
            </a:r>
            <a:r>
              <a:rPr lang="cy-GB" sz="4600" b="1" dirty="0">
                <a:solidFill>
                  <a:schemeClr val="accent2"/>
                </a:solidFill>
                <a:latin typeface="Nunito" pitchFamily="2" charset="0"/>
              </a:rPr>
              <a:t> cyn 1 Ebrill </a:t>
            </a:r>
            <a:r>
              <a:rPr lang="en-GB" sz="4600" b="1" dirty="0">
                <a:solidFill>
                  <a:schemeClr val="accent2"/>
                </a:solidFill>
                <a:latin typeface="Nunito" pitchFamily="2" charset="0"/>
              </a:rPr>
              <a:t>2014?</a:t>
            </a:r>
            <a:br>
              <a:rPr lang="en-GB" sz="4050" dirty="0">
                <a:solidFill>
                  <a:schemeClr val="accent2"/>
                </a:solidFill>
                <a:latin typeface="Nunito" pitchFamily="2" charset="0"/>
              </a:rPr>
            </a:br>
            <a:endParaRPr lang="en-GB" sz="4050" dirty="0">
              <a:solidFill>
                <a:schemeClr val="accent2"/>
              </a:solidFill>
              <a:latin typeface="Nunito" pitchFamily="2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0960290-250C-2AD0-2E7F-2EE72C0F4186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8F07CDD-27E2-3823-DC79-EEC7C6CC95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4760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DDCA4E-25A3-5B15-2BBD-CB2C1ADFC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FE993D67-83A7-EA9F-F74F-721C05798AC2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7E2C41D-B3C2-9EDF-1E19-857269C113B5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3">
            <a:extLst>
              <a:ext uri="{FF2B5EF4-FFF2-40B4-BE49-F238E27FC236}">
                <a16:creationId xmlns:a16="http://schemas.microsoft.com/office/drawing/2014/main" id="{4E24A3FF-DC51-489F-A1AD-BEFB76FCDB3E}"/>
              </a:ext>
            </a:extLst>
          </p:cNvPr>
          <p:cNvSpPr txBox="1">
            <a:spLocks/>
          </p:cNvSpPr>
          <p:nvPr/>
        </p:nvSpPr>
        <p:spPr>
          <a:xfrm>
            <a:off x="334736" y="939967"/>
            <a:ext cx="7886700" cy="48424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y-GB" sz="3600" b="1" dirty="0">
                <a:solidFill>
                  <a:schemeClr val="accent2"/>
                </a:solidFill>
                <a:latin typeface="Nunito" pitchFamily="2" charset="0"/>
              </a:rPr>
              <a:t>Buddion cyflog terfynol</a:t>
            </a:r>
            <a:endParaRPr lang="en-GB" sz="3600" b="1" dirty="0">
              <a:solidFill>
                <a:schemeClr val="accent2"/>
              </a:solidFill>
              <a:latin typeface="Nunito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930833B-A3E5-611E-36AE-E7156BEB1FCF}"/>
              </a:ext>
            </a:extLst>
          </p:cNvPr>
          <p:cNvSpPr txBox="1"/>
          <p:nvPr/>
        </p:nvSpPr>
        <p:spPr>
          <a:xfrm>
            <a:off x="784992" y="1636235"/>
            <a:ext cx="2340000" cy="191788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effectLst/>
        </p:spPr>
        <p:txBody>
          <a:bodyPr wrap="square" lIns="180000" tIns="180000" rIns="180000" bIns="180000" rtlCol="0" anchor="t" anchorCtr="0">
            <a:noAutofit/>
          </a:bodyPr>
          <a:lstStyle/>
          <a:p>
            <a:r>
              <a:rPr lang="cy-GB" sz="2200" dirty="0">
                <a:latin typeface="Nunito" pitchFamily="2" charset="0"/>
              </a:rPr>
              <a:t>Gwasanaeth pensiynadwy</a:t>
            </a:r>
            <a:endParaRPr lang="en-GB" sz="2200" dirty="0">
              <a:latin typeface="Nunito" pitchFamily="2" charset="0"/>
            </a:endParaRPr>
          </a:p>
          <a:p>
            <a:r>
              <a:rPr lang="cy-GB" sz="1400" dirty="0">
                <a:latin typeface="Nunito" pitchFamily="2" charset="0"/>
              </a:rPr>
              <a:t>Wedi’i leihau ar gyfer gweithio rhan amser, hefyd yn gallu cynnwys gwasanaeth wedi’i drosglwyddo i mewn</a:t>
            </a:r>
            <a:endParaRPr lang="en-GB" sz="1400" dirty="0">
              <a:latin typeface="Nunito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16A4F09-3210-AE99-E315-28E12E6993AA}"/>
              </a:ext>
            </a:extLst>
          </p:cNvPr>
          <p:cNvSpPr txBox="1"/>
          <p:nvPr/>
        </p:nvSpPr>
        <p:spPr>
          <a:xfrm>
            <a:off x="3401999" y="1636234"/>
            <a:ext cx="2340000" cy="191788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effectLst/>
        </p:spPr>
        <p:txBody>
          <a:bodyPr wrap="square" lIns="180000" tIns="180000" rIns="180000" bIns="180000" rtlCol="0" anchor="t" anchorCtr="0">
            <a:noAutofit/>
          </a:bodyPr>
          <a:lstStyle/>
          <a:p>
            <a:r>
              <a:rPr lang="cy-GB" sz="2200" dirty="0">
                <a:latin typeface="Nunito" pitchFamily="2" charset="0"/>
              </a:rPr>
              <a:t>Cyfradd gasglu</a:t>
            </a:r>
            <a:endParaRPr lang="en-GB" sz="2200" dirty="0">
              <a:latin typeface="Nunito" pitchFamily="2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cy-GB" sz="1400" dirty="0">
                <a:latin typeface="Nunito" pitchFamily="2" charset="0"/>
              </a:rPr>
              <a:t>Cyn mis Ebrill </a:t>
            </a:r>
            <a:r>
              <a:rPr lang="en-GB" sz="1400" dirty="0">
                <a:latin typeface="Nunito" pitchFamily="2" charset="0"/>
              </a:rPr>
              <a:t>2008 = 1/80</a:t>
            </a:r>
          </a:p>
          <a:p>
            <a:pPr>
              <a:spcAft>
                <a:spcPts val="1200"/>
              </a:spcAft>
            </a:pPr>
            <a:r>
              <a:rPr lang="cy-GB" sz="1400" dirty="0">
                <a:latin typeface="Nunito" pitchFamily="2" charset="0"/>
              </a:rPr>
              <a:t>Mis Ebrill 2008 i fis Mawrth </a:t>
            </a:r>
            <a:r>
              <a:rPr lang="en-GB" sz="1400" dirty="0">
                <a:latin typeface="Nunito" pitchFamily="2" charset="0"/>
              </a:rPr>
              <a:t>2014 = 1/60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567FE30-D6ED-7B4E-5FA8-0FE18201ED55}"/>
              </a:ext>
            </a:extLst>
          </p:cNvPr>
          <p:cNvSpPr txBox="1"/>
          <p:nvPr/>
        </p:nvSpPr>
        <p:spPr>
          <a:xfrm>
            <a:off x="6019008" y="1629103"/>
            <a:ext cx="2340000" cy="191788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ffectLst/>
        </p:spPr>
        <p:txBody>
          <a:bodyPr wrap="square" lIns="180000" tIns="180000" rIns="180000" bIns="180000" rtlCol="0" anchor="t" anchorCtr="0">
            <a:noAutofit/>
          </a:bodyPr>
          <a:lstStyle/>
          <a:p>
            <a:r>
              <a:rPr lang="cy-GB" sz="2200" dirty="0">
                <a:latin typeface="Nunito" pitchFamily="2" charset="0"/>
              </a:rPr>
              <a:t>Cyflog terfynol</a:t>
            </a:r>
            <a:endParaRPr lang="en-GB" sz="2200" dirty="0">
              <a:latin typeface="Nunito" pitchFamily="2" charset="0"/>
            </a:endParaRPr>
          </a:p>
          <a:p>
            <a:pPr>
              <a:spcBef>
                <a:spcPts val="1200"/>
              </a:spcBef>
            </a:pPr>
            <a:r>
              <a:rPr lang="cy-GB" sz="1400" dirty="0">
                <a:latin typeface="Nunito" pitchFamily="2" charset="0"/>
              </a:rPr>
              <a:t>Eich cyflog cyfwerth â llawn amser – fel arfer y cyflog o 365 diwrnod olaf eich cyflogaeth</a:t>
            </a:r>
            <a:endParaRPr lang="en-GB" sz="1400" dirty="0">
              <a:latin typeface="Nunito" pitchFamily="2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B03F159-C26E-A43C-CCF5-C3DE9AB169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3758920"/>
              </p:ext>
            </p:extLst>
          </p:nvPr>
        </p:nvGraphicFramePr>
        <p:xfrm>
          <a:off x="334736" y="3815093"/>
          <a:ext cx="8475889" cy="152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65554">
                  <a:extLst>
                    <a:ext uri="{9D8B030D-6E8A-4147-A177-3AD203B41FA5}">
                      <a16:colId xmlns:a16="http://schemas.microsoft.com/office/drawing/2014/main" val="3983926975"/>
                    </a:ext>
                  </a:extLst>
                </a:gridCol>
                <a:gridCol w="1410335">
                  <a:extLst>
                    <a:ext uri="{9D8B030D-6E8A-4147-A177-3AD203B41FA5}">
                      <a16:colId xmlns:a16="http://schemas.microsoft.com/office/drawing/2014/main" val="1902070438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3600"/>
                        </a:spcAft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  <a:latin typeface="Nunito" pitchFamily="2" charset="0"/>
                        </a:rPr>
                        <a:t>1 Ebrill 1998 i 31 Mawrth 2008 (10 mlynedd) ÷ 80 × £35,500 = </a:t>
                      </a:r>
                      <a:endParaRPr lang="en-GB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0" dirty="0">
                          <a:solidFill>
                            <a:schemeClr val="tx1"/>
                          </a:solidFill>
                          <a:latin typeface="Nunito" pitchFamily="2" charset="0"/>
                        </a:rPr>
                        <a:t>£4,437.50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026065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>
                        <a:spcAft>
                          <a:spcPts val="3600"/>
                        </a:spcAft>
                      </a:pPr>
                      <a:r>
                        <a:rPr lang="en-GB" dirty="0">
                          <a:latin typeface="Nunito" pitchFamily="2" charset="0"/>
                        </a:rPr>
                        <a:t>Lwmp </a:t>
                      </a:r>
                      <a:r>
                        <a:rPr lang="en-GB" dirty="0" err="1">
                          <a:latin typeface="Nunito" pitchFamily="2" charset="0"/>
                        </a:rPr>
                        <a:t>swm</a:t>
                      </a:r>
                      <a:r>
                        <a:rPr lang="en-GB" dirty="0">
                          <a:latin typeface="Nunito" pitchFamily="2" charset="0"/>
                        </a:rPr>
                        <a:t> (3 × </a:t>
                      </a:r>
                      <a:r>
                        <a:rPr lang="en-GB" dirty="0" err="1">
                          <a:latin typeface="Nunito" pitchFamily="2" charset="0"/>
                        </a:rPr>
                        <a:t>pensiwn</a:t>
                      </a:r>
                      <a:r>
                        <a:rPr lang="en-GB" dirty="0">
                          <a:latin typeface="Nunito" pitchFamily="2" charset="0"/>
                        </a:rPr>
                        <a:t>) =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Nunito" pitchFamily="2" charset="0"/>
                        </a:rPr>
                        <a:t>£13,312.50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4585412"/>
                  </a:ext>
                </a:extLst>
              </a:tr>
              <a:tr h="792000">
                <a:tc>
                  <a:txBody>
                    <a:bodyPr/>
                    <a:lstStyle/>
                    <a:p>
                      <a:r>
                        <a:rPr lang="en-GB" dirty="0">
                          <a:latin typeface="Nunito" pitchFamily="2" charset="0"/>
                        </a:rPr>
                        <a:t>1 Ebrill 2008 i 31 Mawrth 2014 (6 blynedd) </a:t>
                      </a:r>
                      <a:r>
                        <a:rPr lang="en-GB" dirty="0">
                          <a:solidFill>
                            <a:schemeClr val="tx1"/>
                          </a:solidFill>
                          <a:latin typeface="Nunito" pitchFamily="2" charset="0"/>
                        </a:rPr>
                        <a:t>÷ 60 × £35,500 = </a:t>
                      </a:r>
                      <a:endParaRPr lang="en-GB" dirty="0">
                        <a:latin typeface="Nunito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Nunito" pitchFamily="2" charset="0"/>
                        </a:rPr>
                        <a:t>£3,550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229526"/>
                  </a:ext>
                </a:extLst>
              </a:tr>
            </a:tbl>
          </a:graphicData>
        </a:graphic>
      </p:graphicFrame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B17028FD-7E66-9DF2-45A1-B999B17EE230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96569CC-F84E-A899-5712-3BCDAF0B96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0964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5BE79-B587-77DF-473F-171580F8E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C1018EB2-3C07-ED75-5191-F9D70A9F3102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FC91978-22A8-BCF9-40BD-18344BBD98E7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3">
            <a:extLst>
              <a:ext uri="{FF2B5EF4-FFF2-40B4-BE49-F238E27FC236}">
                <a16:creationId xmlns:a16="http://schemas.microsoft.com/office/drawing/2014/main" id="{25EA3B9F-2B1D-E24B-F10B-D408C4954B3B}"/>
              </a:ext>
            </a:extLst>
          </p:cNvPr>
          <p:cNvSpPr txBox="1">
            <a:spLocks/>
          </p:cNvSpPr>
          <p:nvPr/>
        </p:nvSpPr>
        <p:spPr>
          <a:xfrm>
            <a:off x="628650" y="724532"/>
            <a:ext cx="7886700" cy="6201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y-GB" sz="3600" b="1" dirty="0">
                <a:solidFill>
                  <a:schemeClr val="accent2"/>
                </a:solidFill>
                <a:latin typeface="Nunito" pitchFamily="2" charset="0"/>
              </a:rPr>
              <a:t>Cyflog terfynol</a:t>
            </a:r>
            <a:endParaRPr lang="en-GB" sz="3600" b="1" dirty="0">
              <a:solidFill>
                <a:schemeClr val="accent2"/>
              </a:solidFill>
              <a:latin typeface="Nunito" pitchFamily="2" charset="0"/>
            </a:endParaRP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4934AA90-E1EF-8071-B864-25380D8F4761}"/>
              </a:ext>
            </a:extLst>
          </p:cNvPr>
          <p:cNvSpPr txBox="1">
            <a:spLocks/>
          </p:cNvSpPr>
          <p:nvPr/>
        </p:nvSpPr>
        <p:spPr>
          <a:xfrm>
            <a:off x="628650" y="1488212"/>
            <a:ext cx="7886700" cy="39227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Aft>
                <a:spcPts val="1800"/>
              </a:spcAft>
            </a:pPr>
            <a:r>
              <a:rPr lang="cy-GB" b="1" dirty="0">
                <a:latin typeface="Nunito" pitchFamily="2" charset="0"/>
              </a:rPr>
              <a:t>Cyflog terfynol ar gyfer buddion cyn Ebrill 2014</a:t>
            </a:r>
            <a:endParaRPr lang="en-GB" altLang="en-US" b="1" dirty="0">
              <a:latin typeface="Nunito" pitchFamily="2" charset="0"/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cy-GB" dirty="0">
                <a:latin typeface="Nunito" pitchFamily="2" charset="0"/>
              </a:rPr>
              <a:t>Eich cyflog pensiynadwy yn y 12 mis cyn gadael </a:t>
            </a:r>
            <a:r>
              <a:rPr lang="cy-GB" dirty="0">
                <a:solidFill>
                  <a:schemeClr val="accent1"/>
                </a:solidFill>
                <a:latin typeface="Nunito" pitchFamily="2" charset="0"/>
              </a:rPr>
              <a:t>neu un o’r 2 flynedd flaenorol os oedd yn uwch</a:t>
            </a:r>
            <a:endParaRPr lang="en-GB" dirty="0">
              <a:solidFill>
                <a:schemeClr val="accent1"/>
              </a:solidFill>
              <a:latin typeface="Nunito" pitchFamily="2" charset="0"/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cy-GB" dirty="0">
                <a:latin typeface="Nunito" pitchFamily="2" charset="0"/>
              </a:rPr>
              <a:t>Os ydych chi’n gweithio rhan amser, cyflog terfynol yw’r gyfradd llawn amser ar gyfer eich swydd</a:t>
            </a:r>
            <a:endParaRPr lang="en-GB" dirty="0">
              <a:latin typeface="Nunito" pitchFamily="2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cy-GB" dirty="0">
                <a:latin typeface="Nunito" pitchFamily="2" charset="0"/>
              </a:rPr>
              <a:t>Os yw eich cyflog wedi’i leihau oherwydd salwch, cyflog terfynol yw’r cyflog y byddech wedi’i gael pe na byddech wedi bod yn sâl</a:t>
            </a:r>
            <a:br>
              <a:rPr lang="en-GB" altLang="en-US" dirty="0">
                <a:latin typeface="Nunito" pitchFamily="2" charset="0"/>
              </a:rPr>
            </a:br>
            <a:endParaRPr lang="en-GB" dirty="0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5B841DA6-710B-D623-F8A7-9BBDC648A6AA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EB6A0C2-58DA-8C33-3BFE-8CDC0A878E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3198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758029-FC2B-02D8-1641-CEA469E79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A61D5F80-1F78-6BD6-4259-9947C0FDC38C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A8569AE-86BB-57D3-19B5-402C9B227A6F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5495F349-4CB7-F7BB-3135-D563DEA59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63840" y="246489"/>
            <a:ext cx="848360" cy="228921"/>
          </a:xfrm>
        </p:spPr>
        <p:txBody>
          <a:bodyPr/>
          <a:lstStyle/>
          <a:p>
            <a:fld id="{5266CB8C-80E5-504C-B9DC-BFDA890D0F1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F2C74A-4609-26A9-585F-A67CFAFAE79B}"/>
              </a:ext>
            </a:extLst>
          </p:cNvPr>
          <p:cNvSpPr/>
          <p:nvPr/>
        </p:nvSpPr>
        <p:spPr>
          <a:xfrm>
            <a:off x="5320306" y="1897186"/>
            <a:ext cx="1656000" cy="2453403"/>
          </a:xfrm>
          <a:prstGeom prst="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CFBD87-0112-15E5-DE47-634958CD718A}"/>
              </a:ext>
            </a:extLst>
          </p:cNvPr>
          <p:cNvSpPr/>
          <p:nvPr/>
        </p:nvSpPr>
        <p:spPr>
          <a:xfrm>
            <a:off x="3627812" y="1885857"/>
            <a:ext cx="1476000" cy="24647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ts val="2000"/>
              </a:lnSpc>
              <a:spcBef>
                <a:spcPct val="0"/>
              </a:spcBef>
              <a:buFontTx/>
              <a:buNone/>
              <a:defRPr/>
            </a:pPr>
            <a:endParaRPr lang="en-GB" altLang="en-US" sz="2400" b="1" dirty="0">
              <a:solidFill>
                <a:schemeClr val="tx1"/>
              </a:solidFill>
              <a:latin typeface="Nunito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925B5E8-23BE-6B82-E2E2-6D029576F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2855" y="3025778"/>
            <a:ext cx="1711120" cy="1317623"/>
          </a:xfrm>
          <a:prstGeom prst="rect">
            <a:avLst/>
          </a:prstGeom>
          <a:solidFill>
            <a:srgbClr val="9DC3E6"/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180000" tIns="180000" rIns="180000" bIns="180000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572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en-GB" altLang="en-US" sz="1800" b="1" dirty="0">
                <a:latin typeface="Nunito" pitchFamily="2" charset="0"/>
                <a:ea typeface="MS PGothic" panose="020B0600070205080204" pitchFamily="34" charset="-128"/>
              </a:rPr>
              <a:t>80</a:t>
            </a:r>
            <a:r>
              <a:rPr lang="en-GB" altLang="en-US" sz="1800" b="1" baseline="30000" dirty="0">
                <a:latin typeface="Nunito" pitchFamily="2" charset="0"/>
                <a:ea typeface="MS PGothic" panose="020B0600070205080204" pitchFamily="34" charset="-128"/>
              </a:rPr>
              <a:t>fed</a:t>
            </a:r>
            <a:r>
              <a:rPr lang="en-GB" altLang="en-US" sz="1800" b="1" dirty="0">
                <a:latin typeface="Nunito" pitchFamily="2" charset="0"/>
                <a:ea typeface="MS PGothic" panose="020B0600070205080204" pitchFamily="34" charset="-128"/>
              </a:rPr>
              <a:t> </a:t>
            </a:r>
            <a:r>
              <a:rPr lang="en-GB" altLang="en-US" sz="1800" b="1" dirty="0" err="1">
                <a:latin typeface="Nunito" pitchFamily="2" charset="0"/>
                <a:ea typeface="MS PGothic" panose="020B0600070205080204" pitchFamily="34" charset="-128"/>
              </a:rPr>
              <a:t>rannau</a:t>
            </a:r>
            <a:br>
              <a:rPr lang="en-GB" altLang="en-US" sz="1600" dirty="0">
                <a:latin typeface="Nunito" pitchFamily="2" charset="0"/>
                <a:ea typeface="MS PGothic" panose="020B0600070205080204" pitchFamily="34" charset="-128"/>
              </a:rPr>
            </a:br>
            <a:r>
              <a:rPr lang="en-GB" altLang="en-US" sz="1600" dirty="0" err="1">
                <a:latin typeface="Nunito" pitchFamily="2" charset="0"/>
                <a:ea typeface="MS PGothic" panose="020B0600070205080204" pitchFamily="34" charset="-128"/>
              </a:rPr>
              <a:t>hyd</a:t>
            </a:r>
            <a:r>
              <a:rPr lang="en-GB" altLang="en-US" sz="1600" dirty="0">
                <a:latin typeface="Nunito" pitchFamily="2" charset="0"/>
                <a:ea typeface="MS PGothic" panose="020B0600070205080204" pitchFamily="34" charset="-128"/>
              </a:rPr>
              <a:t> at</a:t>
            </a:r>
          </a:p>
          <a:p>
            <a:pPr defTabSz="457200" eaLnBrk="1" fontAlgn="auto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FontTx/>
              <a:buNone/>
              <a:defRPr/>
            </a:pPr>
            <a:r>
              <a:rPr lang="en-GB" altLang="en-US" sz="1400" dirty="0">
                <a:latin typeface="Nunito" pitchFamily="2" charset="0"/>
                <a:ea typeface="MS PGothic" panose="020B0600070205080204" pitchFamily="34" charset="-128"/>
              </a:rPr>
              <a:t>31 Mawrth 2008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13F5E9B-0F69-60E0-856B-E8349404FBA9}"/>
              </a:ext>
            </a:extLst>
          </p:cNvPr>
          <p:cNvCxnSpPr>
            <a:cxnSpLocks/>
          </p:cNvCxnSpPr>
          <p:nvPr/>
        </p:nvCxnSpPr>
        <p:spPr>
          <a:xfrm>
            <a:off x="1920129" y="4625767"/>
            <a:ext cx="6004921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EB6BC10-BC86-B2E6-CD28-2FF28E0A51C7}"/>
              </a:ext>
            </a:extLst>
          </p:cNvPr>
          <p:cNvCxnSpPr>
            <a:cxnSpLocks/>
          </p:cNvCxnSpPr>
          <p:nvPr/>
        </p:nvCxnSpPr>
        <p:spPr>
          <a:xfrm flipV="1">
            <a:off x="7898856" y="4350589"/>
            <a:ext cx="0" cy="28800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2C79383-7885-772B-69EA-8DAFC99829D4}"/>
              </a:ext>
            </a:extLst>
          </p:cNvPr>
          <p:cNvCxnSpPr>
            <a:cxnSpLocks/>
          </p:cNvCxnSpPr>
          <p:nvPr/>
        </p:nvCxnSpPr>
        <p:spPr>
          <a:xfrm flipV="1">
            <a:off x="1936796" y="4350589"/>
            <a:ext cx="0" cy="298988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1">
            <a:extLst>
              <a:ext uri="{FF2B5EF4-FFF2-40B4-BE49-F238E27FC236}">
                <a16:creationId xmlns:a16="http://schemas.microsoft.com/office/drawing/2014/main" id="{D10707E8-D40C-1A63-5764-3B633D0BAF95}"/>
              </a:ext>
            </a:extLst>
          </p:cNvPr>
          <p:cNvSpPr txBox="1">
            <a:spLocks/>
          </p:cNvSpPr>
          <p:nvPr/>
        </p:nvSpPr>
        <p:spPr>
          <a:xfrm>
            <a:off x="171450" y="586803"/>
            <a:ext cx="8772525" cy="6840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y-GB" sz="3600" b="1" dirty="0">
                <a:solidFill>
                  <a:schemeClr val="accent2"/>
                </a:solidFill>
                <a:latin typeface="Nunito" pitchFamily="2" charset="0"/>
              </a:rPr>
              <a:t>Sut mae eich buddion yn cael eu cyfrifo?</a:t>
            </a:r>
            <a:endParaRPr lang="en-US" sz="3600" b="1" dirty="0">
              <a:solidFill>
                <a:schemeClr val="accent2"/>
              </a:solidFill>
              <a:latin typeface="Nunito" pitchFamily="2" charset="0"/>
            </a:endParaRPr>
          </a:p>
        </p:txBody>
      </p:sp>
      <p:sp>
        <p:nvSpPr>
          <p:cNvPr id="26" name="TextBox 2">
            <a:extLst>
              <a:ext uri="{FF2B5EF4-FFF2-40B4-BE49-F238E27FC236}">
                <a16:creationId xmlns:a16="http://schemas.microsoft.com/office/drawing/2014/main" id="{AC355D8E-FC58-1EBB-5A08-996ACFC16E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450" y="1853821"/>
            <a:ext cx="2736000" cy="1116000"/>
          </a:xfrm>
          <a:prstGeom prst="rect">
            <a:avLst/>
          </a:prstGeom>
          <a:solidFill>
            <a:srgbClr val="9DC3E6"/>
          </a:solidFill>
          <a:ln>
            <a:noFill/>
          </a:ln>
        </p:spPr>
        <p:txBody>
          <a:bodyPr wrap="square" lIns="0" tIns="0" rIns="0" bIns="0" anchor="ctr" anchorCtr="0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Geneva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9pPr>
          </a:lstStyle>
          <a:p>
            <a:pPr algn="ctr">
              <a:lnSpc>
                <a:spcPts val="2000"/>
              </a:lnSpc>
              <a:spcBef>
                <a:spcPct val="0"/>
              </a:spcBef>
              <a:buNone/>
              <a:defRPr/>
            </a:pPr>
            <a:r>
              <a:rPr lang="cy-GB" sz="1600" dirty="0">
                <a:latin typeface="Nunito" pitchFamily="2" charset="0"/>
                <a:cs typeface="+mn-cs"/>
              </a:rPr>
              <a:t>Gwasanaeth hyd at 31 Mawrth 2008</a:t>
            </a:r>
            <a:endParaRPr lang="en-GB" altLang="en-US" sz="1600" dirty="0">
              <a:latin typeface="Nunito" pitchFamily="2" charset="0"/>
              <a:cs typeface="+mn-cs"/>
            </a:endParaRPr>
          </a:p>
          <a:p>
            <a:pPr algn="ctr">
              <a:lnSpc>
                <a:spcPts val="2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en-GB" altLang="en-US" sz="1600" dirty="0">
                <a:latin typeface="Nunito" pitchFamily="2" charset="0"/>
              </a:rPr>
              <a:t>10 mlynedd</a:t>
            </a:r>
            <a:endParaRPr lang="en-GB" altLang="en-US" sz="1600" b="1" dirty="0">
              <a:latin typeface="Nunito" pitchFamily="2" charset="0"/>
            </a:endParaRPr>
          </a:p>
          <a:p>
            <a:pPr algn="ctr">
              <a:lnSpc>
                <a:spcPts val="2000"/>
              </a:lnSpc>
              <a:spcBef>
                <a:spcPct val="0"/>
              </a:spcBef>
              <a:buNone/>
              <a:defRPr/>
            </a:pPr>
            <a:r>
              <a:rPr lang="en-GB" altLang="en-US" sz="1600" b="1" dirty="0" err="1">
                <a:latin typeface="Nunito" pitchFamily="2" charset="0"/>
              </a:rPr>
              <a:t>Pensiwn</a:t>
            </a:r>
            <a:r>
              <a:rPr lang="en-GB" altLang="en-US" sz="1600" b="1" dirty="0">
                <a:latin typeface="Nunito" pitchFamily="2" charset="0"/>
              </a:rPr>
              <a:t> </a:t>
            </a:r>
            <a:r>
              <a:rPr lang="en-GB" altLang="en-US" sz="2400" b="1" dirty="0">
                <a:latin typeface="Nunito" pitchFamily="2" charset="0"/>
              </a:rPr>
              <a:t>£4,437.50</a:t>
            </a:r>
            <a:endParaRPr lang="en-GB" altLang="en-US" sz="1600" b="1" dirty="0">
              <a:latin typeface="Nunito" pitchFamily="2" charset="0"/>
            </a:endParaRPr>
          </a:p>
        </p:txBody>
      </p:sp>
      <p:sp>
        <p:nvSpPr>
          <p:cNvPr id="27" name="TextBox 2">
            <a:extLst>
              <a:ext uri="{FF2B5EF4-FFF2-40B4-BE49-F238E27FC236}">
                <a16:creationId xmlns:a16="http://schemas.microsoft.com/office/drawing/2014/main" id="{57DB0B69-5A96-3F85-B837-144AAD1926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450" y="3473770"/>
            <a:ext cx="2736000" cy="105892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 lIns="0" tIns="18000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Geneva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9pPr>
          </a:lstStyle>
          <a:p>
            <a:pPr algn="ctr">
              <a:lnSpc>
                <a:spcPct val="150000"/>
              </a:lnSpc>
              <a:spcBef>
                <a:spcPts val="0"/>
              </a:spcBef>
              <a:buNone/>
              <a:defRPr/>
            </a:pPr>
            <a:r>
              <a:rPr lang="cy-GB" sz="1600" b="1" dirty="0">
                <a:latin typeface="Nunito" pitchFamily="2" charset="0"/>
                <a:cs typeface="+mn-cs"/>
              </a:rPr>
              <a:t>A lwmp swm di-dreth </a:t>
            </a:r>
            <a:r>
              <a:rPr lang="en-GB" altLang="en-US" sz="2400" b="1" dirty="0">
                <a:latin typeface="Nunito" pitchFamily="2" charset="0"/>
              </a:rPr>
              <a:t>£13,312.50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8B4F9CB-AD98-8C62-43FB-0430B014557B}"/>
              </a:ext>
            </a:extLst>
          </p:cNvPr>
          <p:cNvSpPr txBox="1"/>
          <p:nvPr/>
        </p:nvSpPr>
        <p:spPr>
          <a:xfrm>
            <a:off x="552450" y="2936350"/>
            <a:ext cx="2736000" cy="45685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sz="7200" b="0" i="0" dirty="0">
                <a:solidFill>
                  <a:srgbClr val="FF0000"/>
                </a:solidFill>
                <a:effectLst/>
                <a:latin typeface="Google Sans"/>
              </a:rPr>
              <a:t>+</a:t>
            </a:r>
            <a:endParaRPr lang="en-GB" sz="7200" dirty="0">
              <a:solidFill>
                <a:srgbClr val="FF0000"/>
              </a:solidFill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A043641-B342-7888-5B6C-35725BF5F1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450" y="1282015"/>
            <a:ext cx="6150724" cy="4308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572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cy-GB" b="1" dirty="0">
                <a:solidFill>
                  <a:srgbClr val="007088"/>
                </a:solidFill>
                <a:latin typeface="Nunito" pitchFamily="2" charset="0"/>
                <a:ea typeface="MS PGothic" panose="020B0600070205080204" pitchFamily="34" charset="-128"/>
              </a:rPr>
              <a:t>Cyflog terfynol </a:t>
            </a:r>
            <a:r>
              <a:rPr lang="en-GB" altLang="en-US" b="1" dirty="0">
                <a:solidFill>
                  <a:srgbClr val="007088"/>
                </a:solidFill>
                <a:latin typeface="Nunito" pitchFamily="2" charset="0"/>
                <a:ea typeface="MS PGothic" panose="020B0600070205080204" pitchFamily="34" charset="-128"/>
              </a:rPr>
              <a:t>= £35,500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53C6EF-CA21-5A29-A675-08AEC79C1B0B}"/>
              </a:ext>
            </a:extLst>
          </p:cNvPr>
          <p:cNvSpPr txBox="1"/>
          <p:nvPr/>
        </p:nvSpPr>
        <p:spPr>
          <a:xfrm>
            <a:off x="552450" y="4800600"/>
            <a:ext cx="6243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sz="2000" dirty="0">
                <a:latin typeface="Nunito" pitchFamily="2" charset="0"/>
              </a:rPr>
              <a:t>Pensiwn blynyddol</a:t>
            </a:r>
            <a:r>
              <a:rPr lang="en-GB" sz="2000" dirty="0">
                <a:latin typeface="Nunito" pitchFamily="2" charset="0"/>
              </a:rPr>
              <a:t>: £4,437.50 </a:t>
            </a:r>
          </a:p>
          <a:p>
            <a:r>
              <a:rPr lang="en-GB" sz="2000" dirty="0">
                <a:latin typeface="Nunito" pitchFamily="2" charset="0"/>
              </a:rPr>
              <a:t>Lwmp </a:t>
            </a:r>
            <a:r>
              <a:rPr lang="en-GB" sz="2000" dirty="0" err="1">
                <a:latin typeface="Nunito" pitchFamily="2" charset="0"/>
              </a:rPr>
              <a:t>swm</a:t>
            </a:r>
            <a:r>
              <a:rPr lang="en-GB" sz="2000" dirty="0">
                <a:latin typeface="Nunito" pitchFamily="2" charset="0"/>
              </a:rPr>
              <a:t>: £13,312.50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EADC8F4-C3DD-FDFC-AE28-4EF726A782D9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C502097-2AD3-74AE-4E1E-0FA77B5716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1210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D49A3-4406-F0E0-D750-37547C293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74ED7B84-9305-1A29-E312-493B0481AF36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DD84841-743E-D40B-D305-03C4CCA7040C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E3D3DD53-C93E-28D6-A605-C0CD5D79E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63840" y="246489"/>
            <a:ext cx="848360" cy="228921"/>
          </a:xfrm>
        </p:spPr>
        <p:txBody>
          <a:bodyPr/>
          <a:lstStyle/>
          <a:p>
            <a:fld id="{5266CB8C-80E5-504C-B9DC-BFDA890D0F1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93FCD5D-9288-D28D-6B5D-ADA54AF530A3}"/>
              </a:ext>
            </a:extLst>
          </p:cNvPr>
          <p:cNvSpPr/>
          <p:nvPr/>
        </p:nvSpPr>
        <p:spPr>
          <a:xfrm>
            <a:off x="5320306" y="1897186"/>
            <a:ext cx="1656000" cy="2453403"/>
          </a:xfrm>
          <a:prstGeom prst="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DA56285-5E86-C53E-52B1-BC196DB7DDD0}"/>
              </a:ext>
            </a:extLst>
          </p:cNvPr>
          <p:cNvSpPr/>
          <p:nvPr/>
        </p:nvSpPr>
        <p:spPr>
          <a:xfrm>
            <a:off x="3627812" y="1885857"/>
            <a:ext cx="1476000" cy="24647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ts val="2000"/>
              </a:lnSpc>
              <a:spcBef>
                <a:spcPct val="0"/>
              </a:spcBef>
              <a:buFontTx/>
              <a:buNone/>
              <a:defRPr/>
            </a:pPr>
            <a:r>
              <a:rPr lang="en-GB" altLang="en-US" sz="1600" dirty="0">
                <a:solidFill>
                  <a:schemeClr val="tx1"/>
                </a:solidFill>
                <a:latin typeface="Nunito" pitchFamily="2" charset="0"/>
                <a:ea typeface="MS PGothic" panose="020B0600070205080204" pitchFamily="34" charset="-128"/>
              </a:rPr>
              <a:t>1 </a:t>
            </a:r>
            <a:r>
              <a:rPr lang="en-GB" altLang="en-US" sz="1600" dirty="0" err="1">
                <a:solidFill>
                  <a:schemeClr val="tx1"/>
                </a:solidFill>
                <a:latin typeface="Nunito" pitchFamily="2" charset="0"/>
                <a:ea typeface="MS PGothic" panose="020B0600070205080204" pitchFamily="34" charset="-128"/>
              </a:rPr>
              <a:t>Ebr</a:t>
            </a:r>
            <a:r>
              <a:rPr lang="en-GB" altLang="en-US" sz="1600" dirty="0">
                <a:solidFill>
                  <a:schemeClr val="tx1"/>
                </a:solidFill>
                <a:latin typeface="Nunito" pitchFamily="2" charset="0"/>
                <a:ea typeface="MS PGothic" panose="020B0600070205080204" pitchFamily="34" charset="-128"/>
              </a:rPr>
              <a:t> 2008 i</a:t>
            </a:r>
            <a:br>
              <a:rPr lang="en-GB" altLang="en-US" sz="1600" dirty="0">
                <a:solidFill>
                  <a:schemeClr val="tx1"/>
                </a:solidFill>
                <a:latin typeface="Nunito" pitchFamily="2" charset="0"/>
                <a:ea typeface="MS PGothic" panose="020B0600070205080204" pitchFamily="34" charset="-128"/>
              </a:rPr>
            </a:br>
            <a:r>
              <a:rPr lang="en-GB" altLang="en-US" sz="1600" dirty="0">
                <a:solidFill>
                  <a:schemeClr val="tx1"/>
                </a:solidFill>
                <a:latin typeface="Nunito" pitchFamily="2" charset="0"/>
                <a:ea typeface="MS PGothic" panose="020B0600070205080204" pitchFamily="34" charset="-128"/>
              </a:rPr>
              <a:t>31 Maw 2014</a:t>
            </a:r>
            <a:endParaRPr lang="en-GB" altLang="en-US" sz="1600" dirty="0">
              <a:solidFill>
                <a:schemeClr val="tx1"/>
              </a:solidFill>
              <a:latin typeface="Nunito" pitchFamily="2" charset="0"/>
            </a:endParaRP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buFontTx/>
              <a:buNone/>
              <a:defRPr/>
            </a:pPr>
            <a:r>
              <a:rPr lang="en-GB" altLang="en-US" sz="1600" dirty="0">
                <a:solidFill>
                  <a:schemeClr val="tx1"/>
                </a:solidFill>
                <a:latin typeface="Nunito" pitchFamily="2" charset="0"/>
              </a:rPr>
              <a:t>6 blynedd</a:t>
            </a: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buFontTx/>
              <a:buNone/>
              <a:defRPr/>
            </a:pPr>
            <a:endParaRPr lang="en-GB" altLang="en-US" sz="1600" dirty="0">
              <a:solidFill>
                <a:schemeClr val="tx1"/>
              </a:solidFill>
              <a:latin typeface="Nunito" pitchFamily="2" charset="0"/>
            </a:endParaRP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spcAft>
                <a:spcPts val="1200"/>
              </a:spcAft>
              <a:buFontTx/>
              <a:buNone/>
              <a:defRPr/>
            </a:pPr>
            <a:r>
              <a:rPr lang="en-GB" altLang="en-US" sz="1600" dirty="0" err="1">
                <a:solidFill>
                  <a:schemeClr val="tx1"/>
                </a:solidFill>
                <a:latin typeface="Nunito" pitchFamily="2" charset="0"/>
              </a:rPr>
              <a:t>Pensiwn</a:t>
            </a:r>
            <a:endParaRPr lang="en-GB" altLang="en-US" sz="1600" dirty="0">
              <a:solidFill>
                <a:schemeClr val="tx1"/>
              </a:solidFill>
              <a:latin typeface="Nunito" pitchFamily="2" charset="0"/>
            </a:endParaRP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spcAft>
                <a:spcPts val="1200"/>
              </a:spcAft>
              <a:buFontTx/>
              <a:buNone/>
              <a:defRPr/>
            </a:pPr>
            <a:r>
              <a:rPr lang="en-GB" altLang="en-US" sz="2400" b="1" dirty="0">
                <a:solidFill>
                  <a:schemeClr val="tx1"/>
                </a:solidFill>
                <a:latin typeface="Nunito" pitchFamily="2" charset="0"/>
              </a:rPr>
              <a:t>£3,550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A858A67-00B1-3272-D0AE-C245A38CA4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4949" y="3018589"/>
            <a:ext cx="1879026" cy="116373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180000" tIns="180000" rIns="180000" bIns="1800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572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en-GB" altLang="en-US" sz="2000" b="1" dirty="0">
                <a:latin typeface="Nunito" pitchFamily="2" charset="0"/>
                <a:ea typeface="MS PGothic" panose="020B0600070205080204" pitchFamily="34" charset="-128"/>
              </a:rPr>
              <a:t>60</a:t>
            </a:r>
            <a:r>
              <a:rPr lang="en-GB" altLang="en-US" sz="2000" b="1" baseline="30000" dirty="0">
                <a:latin typeface="Nunito" pitchFamily="2" charset="0"/>
                <a:ea typeface="MS PGothic" panose="020B0600070205080204" pitchFamily="34" charset="-128"/>
              </a:rPr>
              <a:t>fed</a:t>
            </a:r>
            <a:r>
              <a:rPr lang="en-GB" altLang="en-US" sz="2000" b="1" dirty="0">
                <a:latin typeface="Nunito" pitchFamily="2" charset="0"/>
                <a:ea typeface="MS PGothic" panose="020B0600070205080204" pitchFamily="34" charset="-128"/>
              </a:rPr>
              <a:t> </a:t>
            </a:r>
            <a:r>
              <a:rPr lang="en-GB" altLang="en-US" sz="2000" b="1" dirty="0" err="1">
                <a:latin typeface="Nunito" pitchFamily="2" charset="0"/>
                <a:ea typeface="MS PGothic" panose="020B0600070205080204" pitchFamily="34" charset="-128"/>
              </a:rPr>
              <a:t>rannau</a:t>
            </a:r>
            <a:br>
              <a:rPr lang="en-GB" altLang="en-US" sz="1600" dirty="0">
                <a:latin typeface="Nunito" pitchFamily="2" charset="0"/>
                <a:ea typeface="MS PGothic" panose="020B0600070205080204" pitchFamily="34" charset="-128"/>
              </a:rPr>
            </a:br>
            <a:r>
              <a:rPr lang="en-GB" altLang="en-US" sz="1600" dirty="0">
                <a:latin typeface="Nunito" pitchFamily="2" charset="0"/>
                <a:ea typeface="MS PGothic" panose="020B0600070205080204" pitchFamily="34" charset="-128"/>
              </a:rPr>
              <a:t>Ebrill 2008 i</a:t>
            </a:r>
            <a:br>
              <a:rPr lang="en-GB" altLang="en-US" sz="1600" dirty="0">
                <a:latin typeface="Nunito" pitchFamily="2" charset="0"/>
                <a:ea typeface="MS PGothic" panose="020B0600070205080204" pitchFamily="34" charset="-128"/>
              </a:rPr>
            </a:br>
            <a:r>
              <a:rPr lang="en-GB" altLang="en-US" sz="1600" dirty="0" err="1">
                <a:latin typeface="Nunito" pitchFamily="2" charset="0"/>
                <a:ea typeface="MS PGothic" panose="020B0600070205080204" pitchFamily="34" charset="-128"/>
              </a:rPr>
              <a:t>Fawrth</a:t>
            </a:r>
            <a:r>
              <a:rPr lang="en-GB" altLang="en-US" sz="1600" dirty="0">
                <a:latin typeface="Nunito" pitchFamily="2" charset="0"/>
                <a:ea typeface="MS PGothic" panose="020B0600070205080204" pitchFamily="34" charset="-128"/>
              </a:rPr>
              <a:t> 2014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0A69F46-9836-CE00-AFB8-8E8993B85F76}"/>
              </a:ext>
            </a:extLst>
          </p:cNvPr>
          <p:cNvCxnSpPr>
            <a:cxnSpLocks/>
          </p:cNvCxnSpPr>
          <p:nvPr/>
        </p:nvCxnSpPr>
        <p:spPr>
          <a:xfrm>
            <a:off x="4377717" y="4625767"/>
            <a:ext cx="3564000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C47D454-3974-6262-AEA3-8B2D82F93103}"/>
              </a:ext>
            </a:extLst>
          </p:cNvPr>
          <p:cNvCxnSpPr>
            <a:cxnSpLocks/>
          </p:cNvCxnSpPr>
          <p:nvPr/>
        </p:nvCxnSpPr>
        <p:spPr>
          <a:xfrm flipV="1">
            <a:off x="7915276" y="4350589"/>
            <a:ext cx="0" cy="25200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60D911B-4BCD-C7D4-B010-0EB6FD4DEB69}"/>
              </a:ext>
            </a:extLst>
          </p:cNvPr>
          <p:cNvCxnSpPr>
            <a:cxnSpLocks/>
          </p:cNvCxnSpPr>
          <p:nvPr/>
        </p:nvCxnSpPr>
        <p:spPr>
          <a:xfrm flipV="1">
            <a:off x="4403771" y="4350589"/>
            <a:ext cx="0" cy="25200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">
            <a:extLst>
              <a:ext uri="{FF2B5EF4-FFF2-40B4-BE49-F238E27FC236}">
                <a16:creationId xmlns:a16="http://schemas.microsoft.com/office/drawing/2014/main" id="{873564D4-5FAC-CDA9-F3FC-C53516936F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450" y="1853821"/>
            <a:ext cx="2736000" cy="1116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 lIns="0" tIns="0" rIns="0" bIns="0" anchor="ctr" anchorCtr="0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Geneva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9pPr>
          </a:lstStyle>
          <a:p>
            <a:pPr algn="ctr">
              <a:lnSpc>
                <a:spcPts val="2000"/>
              </a:lnSpc>
              <a:spcBef>
                <a:spcPct val="0"/>
              </a:spcBef>
              <a:buNone/>
              <a:defRPr/>
            </a:pPr>
            <a:r>
              <a:rPr lang="cy-GB" sz="1600" dirty="0">
                <a:latin typeface="Nunito" pitchFamily="2" charset="0"/>
              </a:rPr>
              <a:t>Gwasanaeth hyd at 31 Mawrth 2008</a:t>
            </a:r>
            <a:endParaRPr lang="en-GB" altLang="en-US" sz="1600" dirty="0">
              <a:latin typeface="Nunito" pitchFamily="2" charset="0"/>
            </a:endParaRPr>
          </a:p>
          <a:p>
            <a:pPr algn="ctr">
              <a:lnSpc>
                <a:spcPts val="2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en-GB" altLang="en-US" sz="1600" dirty="0">
                <a:latin typeface="Nunito" pitchFamily="2" charset="0"/>
              </a:rPr>
              <a:t>10 mlynedd</a:t>
            </a:r>
            <a:endParaRPr lang="en-GB" altLang="en-US" sz="1600" b="1" dirty="0">
              <a:latin typeface="Nunito" pitchFamily="2" charset="0"/>
            </a:endParaRPr>
          </a:p>
          <a:p>
            <a:pPr algn="ctr">
              <a:lnSpc>
                <a:spcPts val="2000"/>
              </a:lnSpc>
              <a:spcBef>
                <a:spcPct val="0"/>
              </a:spcBef>
              <a:buNone/>
              <a:defRPr/>
            </a:pPr>
            <a:r>
              <a:rPr lang="en-GB" altLang="en-US" sz="1600" b="1" dirty="0" err="1">
                <a:latin typeface="Nunito" pitchFamily="2" charset="0"/>
              </a:rPr>
              <a:t>Pensiwn</a:t>
            </a:r>
            <a:r>
              <a:rPr lang="en-GB" altLang="en-US" sz="1600" b="1" dirty="0">
                <a:latin typeface="Nunito" pitchFamily="2" charset="0"/>
              </a:rPr>
              <a:t> </a:t>
            </a:r>
            <a:r>
              <a:rPr lang="en-GB" altLang="en-US" sz="2400" b="1" dirty="0">
                <a:latin typeface="Nunito" pitchFamily="2" charset="0"/>
              </a:rPr>
              <a:t>£4,437.50</a:t>
            </a:r>
            <a:endParaRPr lang="en-GB" altLang="en-US" sz="1600" b="1" dirty="0">
              <a:latin typeface="Nunito" pitchFamily="2" charset="0"/>
            </a:endParaRPr>
          </a:p>
        </p:txBody>
      </p:sp>
      <p:sp>
        <p:nvSpPr>
          <p:cNvPr id="27" name="TextBox 2">
            <a:extLst>
              <a:ext uri="{FF2B5EF4-FFF2-40B4-BE49-F238E27FC236}">
                <a16:creationId xmlns:a16="http://schemas.microsoft.com/office/drawing/2014/main" id="{089A2633-C66B-B513-8100-E51FAB0423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450" y="3473770"/>
            <a:ext cx="2736000" cy="105892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 lIns="0" tIns="18000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Geneva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9pPr>
          </a:lstStyle>
          <a:p>
            <a:pPr algn="ctr">
              <a:lnSpc>
                <a:spcPct val="150000"/>
              </a:lnSpc>
              <a:spcBef>
                <a:spcPts val="1200"/>
              </a:spcBef>
              <a:buNone/>
              <a:defRPr/>
            </a:pPr>
            <a:r>
              <a:rPr lang="cy-GB" sz="1600" b="1" dirty="0">
                <a:latin typeface="Nunito" pitchFamily="2" charset="0"/>
              </a:rPr>
              <a:t>A lwmp swm di-dreth </a:t>
            </a:r>
            <a:r>
              <a:rPr lang="en-GB" altLang="en-US" sz="2400" b="1" dirty="0">
                <a:latin typeface="Nunito" pitchFamily="2" charset="0"/>
              </a:rPr>
              <a:t>£13,312.50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A4AE5BE-C803-1BF0-F041-0231F805C71D}"/>
              </a:ext>
            </a:extLst>
          </p:cNvPr>
          <p:cNvSpPr txBox="1"/>
          <p:nvPr/>
        </p:nvSpPr>
        <p:spPr>
          <a:xfrm>
            <a:off x="552450" y="2936350"/>
            <a:ext cx="2736000" cy="45685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sz="7200" b="0" i="0" dirty="0">
                <a:solidFill>
                  <a:srgbClr val="FF0000"/>
                </a:solidFill>
                <a:effectLst/>
                <a:latin typeface="Google Sans"/>
              </a:rPr>
              <a:t>+</a:t>
            </a:r>
            <a:endParaRPr lang="en-GB" sz="72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2929DD-8C4F-E849-A68A-F348C2E30719}"/>
              </a:ext>
            </a:extLst>
          </p:cNvPr>
          <p:cNvSpPr txBox="1"/>
          <p:nvPr/>
        </p:nvSpPr>
        <p:spPr>
          <a:xfrm>
            <a:off x="552450" y="4800600"/>
            <a:ext cx="6243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sz="2000" dirty="0">
                <a:latin typeface="Nunito" pitchFamily="2" charset="0"/>
              </a:rPr>
              <a:t>Pensiwn blynyddol</a:t>
            </a:r>
            <a:r>
              <a:rPr lang="en-GB" sz="2000" dirty="0">
                <a:latin typeface="Nunito" pitchFamily="2" charset="0"/>
              </a:rPr>
              <a:t>: £4,437.50 + £3,550</a:t>
            </a:r>
          </a:p>
          <a:p>
            <a:r>
              <a:rPr lang="en-GB" sz="2000" dirty="0" err="1">
                <a:latin typeface="Nunito" pitchFamily="2" charset="0"/>
              </a:rPr>
              <a:t>Lwmp</a:t>
            </a:r>
            <a:r>
              <a:rPr lang="en-GB" sz="2000" dirty="0">
                <a:latin typeface="Nunito" pitchFamily="2" charset="0"/>
              </a:rPr>
              <a:t> </a:t>
            </a:r>
            <a:r>
              <a:rPr lang="en-GB" sz="2000" dirty="0" err="1">
                <a:latin typeface="Nunito" pitchFamily="2" charset="0"/>
              </a:rPr>
              <a:t>swm</a:t>
            </a:r>
            <a:r>
              <a:rPr lang="en-GB" sz="2000" dirty="0">
                <a:latin typeface="Nunito" pitchFamily="2" charset="0"/>
              </a:rPr>
              <a:t>: £13,312.50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D72ADD28-18B7-7264-C7F0-87DC6385CF84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804022-503E-F332-8697-11F858820ECE}"/>
              </a:ext>
            </a:extLst>
          </p:cNvPr>
          <p:cNvSpPr txBox="1">
            <a:spLocks/>
          </p:cNvSpPr>
          <p:nvPr/>
        </p:nvSpPr>
        <p:spPr>
          <a:xfrm>
            <a:off x="171450" y="586803"/>
            <a:ext cx="8772525" cy="6840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y-GB" sz="3600" b="1" dirty="0">
                <a:solidFill>
                  <a:schemeClr val="accent2"/>
                </a:solidFill>
                <a:latin typeface="Nunito" pitchFamily="2" charset="0"/>
              </a:rPr>
              <a:t>Sut mae eich buddion yn cael eu cyfrifo?</a:t>
            </a:r>
            <a:endParaRPr lang="en-US" sz="3600" b="1" dirty="0">
              <a:solidFill>
                <a:schemeClr val="accent2"/>
              </a:solidFill>
              <a:latin typeface="Nunito" pitchFamily="2" charset="0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2F53AA7C-DC90-F678-DC4D-02248F2F51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450" y="1282015"/>
            <a:ext cx="6150724" cy="4308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572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cy-GB" b="1" dirty="0">
                <a:solidFill>
                  <a:srgbClr val="007088"/>
                </a:solidFill>
                <a:latin typeface="Nunito" pitchFamily="2" charset="0"/>
                <a:ea typeface="MS PGothic" panose="020B0600070205080204" pitchFamily="34" charset="-128"/>
              </a:rPr>
              <a:t>Cyflog terfynol </a:t>
            </a:r>
            <a:r>
              <a:rPr lang="en-GB" altLang="en-US" b="1" dirty="0">
                <a:solidFill>
                  <a:srgbClr val="007088"/>
                </a:solidFill>
                <a:latin typeface="Nunito" pitchFamily="2" charset="0"/>
                <a:ea typeface="MS PGothic" panose="020B0600070205080204" pitchFamily="34" charset="-128"/>
              </a:rPr>
              <a:t>= £35,500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B04CECB-6579-E218-ACF4-3AD9436420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7314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01270-7B0E-D40F-BE1C-4C3BFF534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E59AFDEB-89AA-D099-355D-274FCEBC8452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14694F2-5B30-BF58-6E20-95FED4FA33BB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17F0C5E7-05DC-5DBC-39B5-A14374828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63840" y="246489"/>
            <a:ext cx="848360" cy="228921"/>
          </a:xfrm>
        </p:spPr>
        <p:txBody>
          <a:bodyPr/>
          <a:lstStyle/>
          <a:p>
            <a:fld id="{5266CB8C-80E5-504C-B9DC-BFDA890D0F1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ACB018-E7C9-BF74-4A1F-F77EC51058E9}"/>
              </a:ext>
            </a:extLst>
          </p:cNvPr>
          <p:cNvSpPr/>
          <p:nvPr/>
        </p:nvSpPr>
        <p:spPr>
          <a:xfrm>
            <a:off x="4620490" y="1897186"/>
            <a:ext cx="2094868" cy="2453403"/>
          </a:xfrm>
          <a:prstGeom prst="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ts val="2000"/>
              </a:lnSpc>
              <a:spcBef>
                <a:spcPct val="0"/>
              </a:spcBef>
              <a:buFontTx/>
              <a:buNone/>
              <a:defRPr/>
            </a:pPr>
            <a:r>
              <a:rPr lang="en-GB" altLang="en-US" sz="1800" dirty="0">
                <a:solidFill>
                  <a:schemeClr val="tx1"/>
                </a:solidFill>
                <a:latin typeface="Nunito" pitchFamily="2" charset="0"/>
                <a:ea typeface="MS PGothic" panose="020B0600070205080204" pitchFamily="34" charset="-128"/>
              </a:rPr>
              <a:t>1 </a:t>
            </a:r>
            <a:r>
              <a:rPr lang="en-GB" altLang="en-US" sz="1800" dirty="0" err="1">
                <a:solidFill>
                  <a:schemeClr val="tx1"/>
                </a:solidFill>
                <a:latin typeface="Nunito" pitchFamily="2" charset="0"/>
                <a:ea typeface="MS PGothic" panose="020B0600070205080204" pitchFamily="34" charset="-128"/>
              </a:rPr>
              <a:t>Ebr</a:t>
            </a:r>
            <a:r>
              <a:rPr lang="en-GB" altLang="en-US" sz="1800" dirty="0">
                <a:solidFill>
                  <a:schemeClr val="tx1"/>
                </a:solidFill>
                <a:latin typeface="Nunito" pitchFamily="2" charset="0"/>
                <a:ea typeface="MS PGothic" panose="020B0600070205080204" pitchFamily="34" charset="-128"/>
              </a:rPr>
              <a:t> 2014 i</a:t>
            </a:r>
            <a:endParaRPr lang="en-GB" altLang="en-US" sz="1800" dirty="0">
              <a:solidFill>
                <a:schemeClr val="tx1"/>
              </a:solidFill>
              <a:latin typeface="Nunito" pitchFamily="2" charset="0"/>
            </a:endParaRP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buFontTx/>
              <a:buNone/>
              <a:defRPr/>
            </a:pPr>
            <a:r>
              <a:rPr lang="en-GB" altLang="en-US" dirty="0">
                <a:solidFill>
                  <a:schemeClr val="tx1"/>
                </a:solidFill>
                <a:latin typeface="Nunito" pitchFamily="2" charset="0"/>
              </a:rPr>
              <a:t>30 Medi 2026</a:t>
            </a: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buFontTx/>
              <a:buNone/>
              <a:defRPr/>
            </a:pPr>
            <a:r>
              <a:rPr lang="en-GB" altLang="en-US" sz="1800" dirty="0">
                <a:solidFill>
                  <a:schemeClr val="tx1"/>
                </a:solidFill>
                <a:latin typeface="Nunito" pitchFamily="2" charset="0"/>
              </a:rPr>
              <a:t>12.5 mlynedd</a:t>
            </a: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buFontTx/>
              <a:buNone/>
              <a:defRPr/>
            </a:pPr>
            <a:endParaRPr lang="en-GB" altLang="en-US" sz="2000" dirty="0">
              <a:solidFill>
                <a:schemeClr val="tx1"/>
              </a:solidFill>
              <a:latin typeface="Nunito" pitchFamily="2" charset="0"/>
            </a:endParaRP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spcAft>
                <a:spcPts val="1200"/>
              </a:spcAft>
              <a:buFontTx/>
              <a:buNone/>
              <a:defRPr/>
            </a:pPr>
            <a:r>
              <a:rPr lang="en-GB" altLang="en-US" sz="1800" dirty="0" err="1">
                <a:solidFill>
                  <a:schemeClr val="tx1"/>
                </a:solidFill>
                <a:latin typeface="Nunito" pitchFamily="2" charset="0"/>
              </a:rPr>
              <a:t>Pensiwn</a:t>
            </a:r>
            <a:endParaRPr lang="en-GB" altLang="en-US" sz="1800" dirty="0">
              <a:solidFill>
                <a:schemeClr val="tx1"/>
              </a:solidFill>
              <a:latin typeface="Nunito" pitchFamily="2" charset="0"/>
            </a:endParaRP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buFontTx/>
              <a:buNone/>
              <a:defRPr/>
            </a:pPr>
            <a:r>
              <a:rPr lang="en-GB" altLang="en-US" sz="2800" b="1" dirty="0">
                <a:solidFill>
                  <a:schemeClr val="tx1"/>
                </a:solidFill>
                <a:latin typeface="Nunito" pitchFamily="2" charset="0"/>
              </a:rPr>
              <a:t>£10,501.31</a:t>
            </a:r>
            <a:endParaRPr lang="en-GB" dirty="0">
              <a:solidFill>
                <a:prstClr val="white"/>
              </a:solidFill>
              <a:latin typeface="Nunito" pitchFamily="2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b="1" dirty="0">
              <a:solidFill>
                <a:prstClr val="white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09AA1E-95D2-13C2-3421-EF3DBAEF8CAD}"/>
              </a:ext>
            </a:extLst>
          </p:cNvPr>
          <p:cNvSpPr/>
          <p:nvPr/>
        </p:nvSpPr>
        <p:spPr>
          <a:xfrm>
            <a:off x="3040048" y="1875158"/>
            <a:ext cx="1476000" cy="24647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ts val="2000"/>
              </a:lnSpc>
              <a:spcBef>
                <a:spcPct val="0"/>
              </a:spcBef>
              <a:buFontTx/>
              <a:buNone/>
              <a:defRPr/>
            </a:pPr>
            <a:r>
              <a:rPr lang="en-GB" altLang="en-US" sz="1600" dirty="0">
                <a:solidFill>
                  <a:schemeClr val="tx1"/>
                </a:solidFill>
                <a:latin typeface="Nunito" pitchFamily="2" charset="0"/>
                <a:ea typeface="MS PGothic" panose="020B0600070205080204" pitchFamily="34" charset="-128"/>
              </a:rPr>
              <a:t>1 </a:t>
            </a:r>
            <a:r>
              <a:rPr lang="en-GB" altLang="en-US" sz="1600" dirty="0" err="1">
                <a:solidFill>
                  <a:schemeClr val="tx1"/>
                </a:solidFill>
                <a:latin typeface="Nunito" pitchFamily="2" charset="0"/>
                <a:ea typeface="MS PGothic" panose="020B0600070205080204" pitchFamily="34" charset="-128"/>
              </a:rPr>
              <a:t>Ebr</a:t>
            </a:r>
            <a:r>
              <a:rPr lang="en-GB" altLang="en-US" sz="1600" dirty="0">
                <a:solidFill>
                  <a:schemeClr val="tx1"/>
                </a:solidFill>
                <a:latin typeface="Nunito" pitchFamily="2" charset="0"/>
                <a:ea typeface="MS PGothic" panose="020B0600070205080204" pitchFamily="34" charset="-128"/>
              </a:rPr>
              <a:t> 2008 i</a:t>
            </a:r>
            <a:br>
              <a:rPr lang="en-GB" altLang="en-US" sz="1600" dirty="0">
                <a:solidFill>
                  <a:schemeClr val="tx1"/>
                </a:solidFill>
                <a:latin typeface="Nunito" pitchFamily="2" charset="0"/>
                <a:ea typeface="MS PGothic" panose="020B0600070205080204" pitchFamily="34" charset="-128"/>
              </a:rPr>
            </a:br>
            <a:r>
              <a:rPr lang="en-GB" altLang="en-US" sz="1600" dirty="0">
                <a:solidFill>
                  <a:schemeClr val="tx1"/>
                </a:solidFill>
                <a:latin typeface="Nunito" pitchFamily="2" charset="0"/>
                <a:ea typeface="MS PGothic" panose="020B0600070205080204" pitchFamily="34" charset="-128"/>
              </a:rPr>
              <a:t>31 Maw 2014</a:t>
            </a:r>
            <a:endParaRPr lang="en-GB" altLang="en-US" sz="1600" dirty="0">
              <a:solidFill>
                <a:schemeClr val="tx1"/>
              </a:solidFill>
              <a:latin typeface="Nunito" pitchFamily="2" charset="0"/>
            </a:endParaRP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buFontTx/>
              <a:buNone/>
              <a:defRPr/>
            </a:pPr>
            <a:r>
              <a:rPr lang="en-GB" altLang="en-US" sz="1600" dirty="0">
                <a:solidFill>
                  <a:schemeClr val="tx1"/>
                </a:solidFill>
                <a:latin typeface="Nunito" pitchFamily="2" charset="0"/>
              </a:rPr>
              <a:t>6 blynedd</a:t>
            </a: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buFontTx/>
              <a:buNone/>
              <a:defRPr/>
            </a:pPr>
            <a:endParaRPr lang="en-GB" altLang="en-US" sz="1600" dirty="0">
              <a:solidFill>
                <a:schemeClr val="tx1"/>
              </a:solidFill>
              <a:latin typeface="Nunito" pitchFamily="2" charset="0"/>
            </a:endParaRP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spcAft>
                <a:spcPts val="1200"/>
              </a:spcAft>
              <a:buFontTx/>
              <a:buNone/>
              <a:defRPr/>
            </a:pPr>
            <a:r>
              <a:rPr lang="en-GB" altLang="en-US" sz="1600" dirty="0" err="1">
                <a:solidFill>
                  <a:schemeClr val="tx1"/>
                </a:solidFill>
                <a:latin typeface="Nunito" pitchFamily="2" charset="0"/>
              </a:rPr>
              <a:t>Pensiwn</a:t>
            </a:r>
            <a:endParaRPr lang="en-GB" altLang="en-US" sz="1600" dirty="0">
              <a:solidFill>
                <a:schemeClr val="tx1"/>
              </a:solidFill>
              <a:latin typeface="Nunito" pitchFamily="2" charset="0"/>
            </a:endParaRP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spcAft>
                <a:spcPts val="1200"/>
              </a:spcAft>
              <a:buFontTx/>
              <a:buNone/>
              <a:defRPr/>
            </a:pPr>
            <a:r>
              <a:rPr lang="en-GB" altLang="en-US" sz="2400" b="1" dirty="0">
                <a:solidFill>
                  <a:schemeClr val="tx1"/>
                </a:solidFill>
                <a:latin typeface="Nunito" pitchFamily="2" charset="0"/>
              </a:rPr>
              <a:t>£3,550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FF4B269-D9EE-CF50-F6A9-8A16AA6D72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7212" y="2854265"/>
            <a:ext cx="1462514" cy="1471511"/>
          </a:xfrm>
          <a:prstGeom prst="rect">
            <a:avLst/>
          </a:prstGeom>
          <a:solidFill>
            <a:srgbClr val="A9D18E"/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txBody>
          <a:bodyPr wrap="square" lIns="180000" tIns="180000" rIns="180000" bIns="18000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572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en-GB" altLang="en-US" sz="2000" b="1" dirty="0">
                <a:latin typeface="Nunito" pitchFamily="2" charset="0"/>
                <a:ea typeface="MS PGothic" panose="020B0600070205080204" pitchFamily="34" charset="-128"/>
              </a:rPr>
              <a:t>49</a:t>
            </a:r>
            <a:r>
              <a:rPr lang="en-GB" altLang="en-US" sz="1800" b="1" baseline="30000" dirty="0">
                <a:latin typeface="Nunito" pitchFamily="2" charset="0"/>
                <a:ea typeface="MS PGothic" panose="020B0600070205080204" pitchFamily="34" charset="-128"/>
              </a:rPr>
              <a:t>fed</a:t>
            </a:r>
            <a:r>
              <a:rPr lang="en-GB" altLang="en-US" sz="2000" b="1" dirty="0">
                <a:latin typeface="Nunito" pitchFamily="2" charset="0"/>
                <a:ea typeface="MS PGothic" panose="020B0600070205080204" pitchFamily="34" charset="-128"/>
              </a:rPr>
              <a:t> </a:t>
            </a:r>
            <a:r>
              <a:rPr lang="en-GB" altLang="en-US" sz="2000" b="1" dirty="0" err="1">
                <a:latin typeface="Nunito" pitchFamily="2" charset="0"/>
                <a:ea typeface="MS PGothic" panose="020B0600070205080204" pitchFamily="34" charset="-128"/>
              </a:rPr>
              <a:t>rannau</a:t>
            </a:r>
            <a:br>
              <a:rPr lang="en-GB" altLang="en-US" sz="1600" dirty="0">
                <a:latin typeface="Nunito" pitchFamily="2" charset="0"/>
                <a:ea typeface="MS PGothic" panose="020B0600070205080204" pitchFamily="34" charset="-128"/>
              </a:rPr>
            </a:br>
            <a:r>
              <a:rPr lang="en-GB" altLang="en-US" sz="1600" dirty="0">
                <a:latin typeface="Nunito" pitchFamily="2" charset="0"/>
                <a:ea typeface="MS PGothic" panose="020B0600070205080204" pitchFamily="34" charset="-128"/>
              </a:rPr>
              <a:t>o Ebrill 2014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F247000-2429-2A9F-ED0E-845F59C39642}"/>
              </a:ext>
            </a:extLst>
          </p:cNvPr>
          <p:cNvCxnSpPr>
            <a:cxnSpLocks/>
          </p:cNvCxnSpPr>
          <p:nvPr/>
        </p:nvCxnSpPr>
        <p:spPr>
          <a:xfrm>
            <a:off x="5676149" y="4625767"/>
            <a:ext cx="1776053" cy="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00C89F3-5E65-7A55-835D-A681A0682070}"/>
              </a:ext>
            </a:extLst>
          </p:cNvPr>
          <p:cNvCxnSpPr>
            <a:cxnSpLocks/>
          </p:cNvCxnSpPr>
          <p:nvPr/>
        </p:nvCxnSpPr>
        <p:spPr>
          <a:xfrm flipV="1">
            <a:off x="7462703" y="4350589"/>
            <a:ext cx="0" cy="25200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6EFD0D0-21BC-BEE7-991D-0AEF38EDC4E1}"/>
              </a:ext>
            </a:extLst>
          </p:cNvPr>
          <p:cNvCxnSpPr>
            <a:cxnSpLocks/>
          </p:cNvCxnSpPr>
          <p:nvPr/>
        </p:nvCxnSpPr>
        <p:spPr>
          <a:xfrm flipV="1">
            <a:off x="5666901" y="4350589"/>
            <a:ext cx="0" cy="299992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">
            <a:extLst>
              <a:ext uri="{FF2B5EF4-FFF2-40B4-BE49-F238E27FC236}">
                <a16:creationId xmlns:a16="http://schemas.microsoft.com/office/drawing/2014/main" id="{878AA75C-CECE-F539-7D2B-B087A4880E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51" y="1875158"/>
            <a:ext cx="2736000" cy="1116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 lIns="0" tIns="0" rIns="0" bIns="0" anchor="ctr" anchorCtr="0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Geneva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9pPr>
          </a:lstStyle>
          <a:p>
            <a:pPr algn="ctr">
              <a:lnSpc>
                <a:spcPts val="2000"/>
              </a:lnSpc>
              <a:spcBef>
                <a:spcPct val="0"/>
              </a:spcBef>
              <a:buNone/>
              <a:defRPr/>
            </a:pPr>
            <a:r>
              <a:rPr lang="en-GB" altLang="en-US" sz="1600" dirty="0">
                <a:latin typeface="Nunito" pitchFamily="2" charset="0"/>
                <a:cs typeface="+mn-cs"/>
              </a:rPr>
              <a:t>Hyd at 31 Mawrth 2008</a:t>
            </a:r>
          </a:p>
          <a:p>
            <a:pPr algn="ctr">
              <a:lnSpc>
                <a:spcPts val="2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en-GB" altLang="en-US" sz="1600" dirty="0">
                <a:latin typeface="Nunito" pitchFamily="2" charset="0"/>
              </a:rPr>
              <a:t>10 mlynedd</a:t>
            </a:r>
            <a:endParaRPr lang="en-GB" altLang="en-US" sz="1600" b="1" dirty="0">
              <a:latin typeface="Nunito" pitchFamily="2" charset="0"/>
            </a:endParaRPr>
          </a:p>
          <a:p>
            <a:pPr algn="ctr">
              <a:lnSpc>
                <a:spcPts val="2000"/>
              </a:lnSpc>
              <a:spcBef>
                <a:spcPct val="0"/>
              </a:spcBef>
              <a:buNone/>
              <a:defRPr/>
            </a:pPr>
            <a:r>
              <a:rPr lang="en-GB" altLang="en-US" sz="1600" b="1" dirty="0" err="1">
                <a:latin typeface="Nunito" pitchFamily="2" charset="0"/>
              </a:rPr>
              <a:t>Pensiwn</a:t>
            </a:r>
            <a:r>
              <a:rPr lang="en-GB" altLang="en-US" sz="1600" b="1" dirty="0">
                <a:latin typeface="Nunito" pitchFamily="2" charset="0"/>
              </a:rPr>
              <a:t> </a:t>
            </a:r>
            <a:r>
              <a:rPr lang="en-GB" altLang="en-US" sz="2400" b="1" dirty="0">
                <a:latin typeface="Nunito" pitchFamily="2" charset="0"/>
              </a:rPr>
              <a:t>£4,437.50</a:t>
            </a:r>
            <a:endParaRPr lang="en-GB" altLang="en-US" sz="1600" b="1" dirty="0">
              <a:latin typeface="Nunito" pitchFamily="2" charset="0"/>
            </a:endParaRPr>
          </a:p>
        </p:txBody>
      </p:sp>
      <p:sp>
        <p:nvSpPr>
          <p:cNvPr id="27" name="TextBox 2">
            <a:extLst>
              <a:ext uri="{FF2B5EF4-FFF2-40B4-BE49-F238E27FC236}">
                <a16:creationId xmlns:a16="http://schemas.microsoft.com/office/drawing/2014/main" id="{59305656-CBBD-0F65-6D07-6CD6B8A6A9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451" y="3518642"/>
            <a:ext cx="2736000" cy="79731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 lIns="0" tIns="18000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Geneva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9pPr>
          </a:lstStyle>
          <a:p>
            <a:pPr algn="ctr">
              <a:spcBef>
                <a:spcPts val="0"/>
              </a:spcBef>
              <a:buNone/>
              <a:defRPr/>
            </a:pPr>
            <a:r>
              <a:rPr lang="cy-GB" sz="1600" b="1" dirty="0">
                <a:latin typeface="Nunito" pitchFamily="2" charset="0"/>
              </a:rPr>
              <a:t>A lwmp swm di-dreth </a:t>
            </a:r>
            <a:r>
              <a:rPr lang="en-GB" altLang="en-US" sz="2400" b="1" dirty="0">
                <a:latin typeface="Nunito" pitchFamily="2" charset="0"/>
              </a:rPr>
              <a:t>£13,312.50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CA18116-A841-8576-3B6F-58E88498FEB9}"/>
              </a:ext>
            </a:extLst>
          </p:cNvPr>
          <p:cNvSpPr txBox="1"/>
          <p:nvPr/>
        </p:nvSpPr>
        <p:spPr>
          <a:xfrm>
            <a:off x="171450" y="2974762"/>
            <a:ext cx="2736000" cy="45685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sz="7200" b="0" i="0" dirty="0">
                <a:solidFill>
                  <a:srgbClr val="FF0000"/>
                </a:solidFill>
                <a:effectLst/>
                <a:latin typeface="Google Sans"/>
              </a:rPr>
              <a:t>+</a:t>
            </a:r>
            <a:endParaRPr lang="en-GB" sz="72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9262388-0829-3143-B726-DD147E0C46D5}"/>
              </a:ext>
            </a:extLst>
          </p:cNvPr>
          <p:cNvSpPr txBox="1"/>
          <p:nvPr/>
        </p:nvSpPr>
        <p:spPr>
          <a:xfrm>
            <a:off x="219451" y="4800600"/>
            <a:ext cx="87725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sz="2000" dirty="0">
                <a:latin typeface="Nunito" pitchFamily="2" charset="0"/>
              </a:rPr>
              <a:t>Pensiwn blynyddol</a:t>
            </a:r>
            <a:r>
              <a:rPr lang="en-GB" sz="2000" dirty="0">
                <a:latin typeface="Nunito" pitchFamily="2" charset="0"/>
              </a:rPr>
              <a:t>: £4,437.50 + £3,550 + £10,501.31 = </a:t>
            </a:r>
            <a:r>
              <a:rPr lang="en-GB" sz="2800" b="1" dirty="0">
                <a:latin typeface="Nunito" pitchFamily="2" charset="0"/>
              </a:rPr>
              <a:t>£18,488.81</a:t>
            </a:r>
            <a:endParaRPr lang="en-GB" sz="2000" b="1" dirty="0">
              <a:latin typeface="Nunito" pitchFamily="2" charset="0"/>
            </a:endParaRPr>
          </a:p>
          <a:p>
            <a:r>
              <a:rPr lang="en-GB" sz="2000" dirty="0">
                <a:latin typeface="Nunito" pitchFamily="2" charset="0"/>
              </a:rPr>
              <a:t>Lwmp </a:t>
            </a:r>
            <a:r>
              <a:rPr lang="en-GB" sz="2000" dirty="0" err="1">
                <a:latin typeface="Nunito" pitchFamily="2" charset="0"/>
              </a:rPr>
              <a:t>swm</a:t>
            </a:r>
            <a:r>
              <a:rPr lang="en-GB" sz="2000" dirty="0">
                <a:latin typeface="Nunito" pitchFamily="2" charset="0"/>
              </a:rPr>
              <a:t>: </a:t>
            </a:r>
            <a:r>
              <a:rPr lang="en-GB" sz="2800" b="1" dirty="0">
                <a:latin typeface="Nunito" pitchFamily="2" charset="0"/>
              </a:rPr>
              <a:t>£13,312.50</a:t>
            </a:r>
            <a:endParaRPr lang="en-GB" sz="2000" b="1" dirty="0">
              <a:latin typeface="Nunito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23E6A9-48C3-B886-5BD1-3454F55F3D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1732E73-E737-726E-A7C3-01E4987BC26C}"/>
              </a:ext>
            </a:extLst>
          </p:cNvPr>
          <p:cNvSpPr txBox="1">
            <a:spLocks/>
          </p:cNvSpPr>
          <p:nvPr/>
        </p:nvSpPr>
        <p:spPr>
          <a:xfrm>
            <a:off x="171450" y="586803"/>
            <a:ext cx="8772525" cy="6840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y-GB" sz="3600" b="1" dirty="0">
                <a:solidFill>
                  <a:schemeClr val="accent2"/>
                </a:solidFill>
                <a:latin typeface="Nunito" pitchFamily="2" charset="0"/>
              </a:rPr>
              <a:t>Sut mae eich buddion yn cael eu cyfrifo?</a:t>
            </a:r>
            <a:endParaRPr lang="en-US" sz="3600" b="1" dirty="0">
              <a:solidFill>
                <a:schemeClr val="accent2"/>
              </a:solidFill>
              <a:latin typeface="Nunito" pitchFamily="2" charset="0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32C992AF-CC4A-CF47-E384-EDEC5B8785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8" y="1282015"/>
            <a:ext cx="6150724" cy="4308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572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cy-GB" b="1" dirty="0">
                <a:solidFill>
                  <a:srgbClr val="007088"/>
                </a:solidFill>
                <a:latin typeface="Nunito" pitchFamily="2" charset="0"/>
                <a:ea typeface="MS PGothic" panose="020B0600070205080204" pitchFamily="34" charset="-128"/>
              </a:rPr>
              <a:t>Cyflog terfynol </a:t>
            </a:r>
            <a:r>
              <a:rPr lang="en-GB" altLang="en-US" b="1" dirty="0">
                <a:solidFill>
                  <a:srgbClr val="007088"/>
                </a:solidFill>
                <a:latin typeface="Nunito" pitchFamily="2" charset="0"/>
                <a:ea typeface="MS PGothic" panose="020B0600070205080204" pitchFamily="34" charset="-128"/>
              </a:rPr>
              <a:t>= £35,500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E0BD7B8-D560-B4AB-01BC-19AFEB4BAC54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DA241A81-B751-B9B3-1DD4-53A783B1DAB2}"/>
              </a:ext>
            </a:extLst>
          </p:cNvPr>
          <p:cNvSpPr/>
          <p:nvPr/>
        </p:nvSpPr>
        <p:spPr>
          <a:xfrm>
            <a:off x="6848646" y="1199512"/>
            <a:ext cx="2075903" cy="1347942"/>
          </a:xfrm>
          <a:prstGeom prst="wedgeRoundRectCallout">
            <a:avLst>
              <a:gd name="adj1" fmla="val 11468"/>
              <a:gd name="adj2" fmla="val 74069"/>
              <a:gd name="adj3" fmla="val 16667"/>
            </a:avLst>
          </a:prstGeom>
          <a:solidFill>
            <a:srgbClr val="9DC3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 err="1">
                <a:solidFill>
                  <a:schemeClr val="bg1"/>
                </a:solidFill>
                <a:latin typeface="Nunito" pitchFamily="2" charset="0"/>
              </a:rPr>
              <a:t>Nid</a:t>
            </a:r>
            <a:r>
              <a:rPr lang="en-GB" sz="1400" b="1" dirty="0">
                <a:solidFill>
                  <a:schemeClr val="bg1"/>
                </a:solidFill>
                <a:latin typeface="Nunito" pitchFamily="2" charset="0"/>
              </a:rPr>
              <a:t> </a:t>
            </a:r>
            <a:r>
              <a:rPr lang="en-GB" sz="1400" b="1" dirty="0" err="1">
                <a:solidFill>
                  <a:schemeClr val="bg1"/>
                </a:solidFill>
                <a:latin typeface="Nunito" pitchFamily="2" charset="0"/>
              </a:rPr>
              <a:t>yw’r</a:t>
            </a:r>
            <a:r>
              <a:rPr lang="en-GB" sz="1400" b="1" dirty="0">
                <a:solidFill>
                  <a:schemeClr val="bg1"/>
                </a:solidFill>
                <a:latin typeface="Nunito" pitchFamily="2" charset="0"/>
              </a:rPr>
              <a:t> </a:t>
            </a:r>
            <a:r>
              <a:rPr lang="en-GB" sz="1400" b="1" dirty="0" err="1">
                <a:solidFill>
                  <a:schemeClr val="bg1"/>
                </a:solidFill>
                <a:latin typeface="Nunito" pitchFamily="2" charset="0"/>
              </a:rPr>
              <a:t>enghraifft</a:t>
            </a:r>
            <a:r>
              <a:rPr lang="en-GB" sz="1400" b="1" dirty="0">
                <a:solidFill>
                  <a:schemeClr val="bg1"/>
                </a:solidFill>
                <a:latin typeface="Nunito" pitchFamily="2" charset="0"/>
              </a:rPr>
              <a:t> hon </a:t>
            </a:r>
            <a:r>
              <a:rPr lang="en-GB" sz="1400" b="1" dirty="0" err="1">
                <a:solidFill>
                  <a:schemeClr val="bg1"/>
                </a:solidFill>
                <a:latin typeface="Nunito" pitchFamily="2" charset="0"/>
              </a:rPr>
              <a:t>yn</a:t>
            </a:r>
            <a:r>
              <a:rPr lang="en-GB" sz="1400" b="1" dirty="0">
                <a:solidFill>
                  <a:schemeClr val="bg1"/>
                </a:solidFill>
                <a:latin typeface="Nunito" pitchFamily="2" charset="0"/>
              </a:rPr>
              <a:t> </a:t>
            </a:r>
            <a:r>
              <a:rPr lang="en-GB" sz="1400" b="1" dirty="0" err="1">
                <a:solidFill>
                  <a:schemeClr val="bg1"/>
                </a:solidFill>
                <a:latin typeface="Nunito" pitchFamily="2" charset="0"/>
              </a:rPr>
              <a:t>cynnwys</a:t>
            </a:r>
            <a:r>
              <a:rPr lang="en-GB" sz="1400" b="1" dirty="0">
                <a:solidFill>
                  <a:schemeClr val="bg1"/>
                </a:solidFill>
                <a:latin typeface="Nunito" pitchFamily="2" charset="0"/>
              </a:rPr>
              <a:t> </a:t>
            </a:r>
            <a:r>
              <a:rPr lang="en-GB" sz="1400" b="1" dirty="0" err="1">
                <a:solidFill>
                  <a:schemeClr val="bg1"/>
                </a:solidFill>
                <a:latin typeface="Nunito" pitchFamily="2" charset="0"/>
              </a:rPr>
              <a:t>unrhyw</a:t>
            </a:r>
            <a:r>
              <a:rPr lang="en-GB" sz="1400" b="1" dirty="0">
                <a:solidFill>
                  <a:schemeClr val="bg1"/>
                </a:solidFill>
                <a:latin typeface="Nunito" pitchFamily="2" charset="0"/>
              </a:rPr>
              <a:t> </a:t>
            </a:r>
            <a:r>
              <a:rPr lang="en-GB" sz="1400" b="1" dirty="0" err="1">
                <a:solidFill>
                  <a:schemeClr val="bg1"/>
                </a:solidFill>
                <a:latin typeface="Nunito" pitchFamily="2" charset="0"/>
              </a:rPr>
              <a:t>gyfrifiadau</a:t>
            </a:r>
            <a:r>
              <a:rPr lang="en-GB" sz="1400" b="1" dirty="0">
                <a:solidFill>
                  <a:schemeClr val="bg1"/>
                </a:solidFill>
                <a:latin typeface="Nunito" pitchFamily="2" charset="0"/>
              </a:rPr>
              <a:t> </a:t>
            </a:r>
            <a:r>
              <a:rPr lang="en-GB" sz="1400" b="1" dirty="0" err="1">
                <a:solidFill>
                  <a:schemeClr val="bg1"/>
                </a:solidFill>
                <a:latin typeface="Nunito" pitchFamily="2" charset="0"/>
              </a:rPr>
              <a:t>ategu</a:t>
            </a:r>
            <a:r>
              <a:rPr lang="en-GB" sz="1400" b="1" dirty="0">
                <a:solidFill>
                  <a:schemeClr val="bg1"/>
                </a:solidFill>
                <a:latin typeface="Nunito" pitchFamily="2" charset="0"/>
              </a:rPr>
              <a:t> McCloud</a:t>
            </a:r>
          </a:p>
        </p:txBody>
      </p:sp>
    </p:spTree>
    <p:extLst>
      <p:ext uri="{BB962C8B-B14F-4D97-AF65-F5344CB8AC3E}">
        <p14:creationId xmlns:p14="http://schemas.microsoft.com/office/powerpoint/2010/main" val="41844959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7DC102-2B81-93D9-6C1D-B8A5BA2AD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71DBA97F-796A-EF95-6460-9B7422778F07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90E409E-99AE-E87C-59F9-A6F006A67B82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3">
            <a:extLst>
              <a:ext uri="{FF2B5EF4-FFF2-40B4-BE49-F238E27FC236}">
                <a16:creationId xmlns:a16="http://schemas.microsoft.com/office/drawing/2014/main" id="{BF1730DD-C9C8-7AE3-C8A8-D78707C271A3}"/>
              </a:ext>
            </a:extLst>
          </p:cNvPr>
          <p:cNvSpPr txBox="1">
            <a:spLocks/>
          </p:cNvSpPr>
          <p:nvPr/>
        </p:nvSpPr>
        <p:spPr>
          <a:xfrm>
            <a:off x="431800" y="1155661"/>
            <a:ext cx="7886700" cy="6190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y-GB" sz="3600" b="1" dirty="0">
                <a:solidFill>
                  <a:schemeClr val="accent2"/>
                </a:solidFill>
                <a:latin typeface="Nunito" pitchFamily="2" charset="0"/>
              </a:rPr>
              <a:t>Beth os ydych chi’n rhan amser?</a:t>
            </a:r>
            <a:endParaRPr lang="en-GB" sz="3600" b="1" dirty="0">
              <a:solidFill>
                <a:schemeClr val="accent2"/>
              </a:solidFill>
              <a:latin typeface="Nunito" pitchFamily="2" charset="0"/>
            </a:endParaRPr>
          </a:p>
          <a:p>
            <a:pPr algn="l"/>
            <a:endParaRPr lang="en-GB" sz="3600" b="1" dirty="0">
              <a:solidFill>
                <a:schemeClr val="accent2"/>
              </a:solidFill>
              <a:latin typeface="Nunito" pitchFamily="2" charset="0"/>
            </a:endParaRP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8214342E-8D68-DCDF-3C93-E2DF290C4258}"/>
              </a:ext>
            </a:extLst>
          </p:cNvPr>
          <p:cNvSpPr txBox="1">
            <a:spLocks/>
          </p:cNvSpPr>
          <p:nvPr/>
        </p:nvSpPr>
        <p:spPr>
          <a:xfrm>
            <a:off x="588645" y="1274966"/>
            <a:ext cx="7966710" cy="39187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y-GB" sz="2000" dirty="0">
                <a:latin typeface="Nunito" pitchFamily="2" charset="0"/>
              </a:rPr>
              <a:t>Cymerwch bod yr aelod yn yr enghraifft yn gweithio 50% o oriau llawn amser – 18 awr yr wythnos i weithiwr lle mae oriau llawn amser yn cyfateb i 36 awr yr wythnos </a:t>
            </a:r>
            <a:endParaRPr lang="en-GB" sz="2000" dirty="0">
              <a:latin typeface="Nunito" pitchFamily="2" charset="0"/>
            </a:endParaRPr>
          </a:p>
          <a:p>
            <a:pPr marL="342900" lvl="0" indent="-34290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y-GB" sz="2000" dirty="0">
                <a:latin typeface="Nunito" pitchFamily="2" charset="0"/>
              </a:rPr>
              <a:t>Mae buddion ECGA yn adeiladu yn seiliedig ar gyflog gwirioneddol </a:t>
            </a:r>
            <a:endParaRPr lang="en-GB" sz="2000" dirty="0">
              <a:latin typeface="Nunito" pitchFamily="2" charset="0"/>
            </a:endParaRPr>
          </a:p>
          <a:p>
            <a:pPr marL="342900" lvl="0" indent="-34290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y-GB" sz="2000" dirty="0">
                <a:latin typeface="Nunito" pitchFamily="2" charset="0"/>
              </a:rPr>
              <a:t>Mae aelodaeth yn y cynllun cyflog terfynol yn cael ei leihau ar gyfer gweithio’n rhan amser.  Yn yr enghraifft hon, mae’r aelod yn adeiladu blwyddyn o aelodaeth bob dwy flynedd </a:t>
            </a:r>
            <a:endParaRPr lang="en-GB" sz="2000" dirty="0">
              <a:latin typeface="Nunito" pitchFamily="2" charset="0"/>
            </a:endParaRPr>
          </a:p>
          <a:p>
            <a:pPr marL="342900" lvl="0" indent="-342900" algn="l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y-GB" sz="2000" dirty="0">
                <a:latin typeface="Nunito" pitchFamily="2" charset="0"/>
              </a:rPr>
              <a:t>Y cyflog gwirioneddol yn y flwyddyn derfynol yw £17,750.  </a:t>
            </a:r>
            <a:br>
              <a:rPr lang="cy-GB" sz="2000" dirty="0">
                <a:latin typeface="Nunito" pitchFamily="2" charset="0"/>
              </a:rPr>
            </a:br>
            <a:r>
              <a:rPr lang="cy-GB" sz="2000" dirty="0">
                <a:latin typeface="Nunito" pitchFamily="2" charset="0"/>
              </a:rPr>
              <a:t>Ond mae’r cyflog terfynol yn y cynllun cyflog terfynol yn dal i fod yn £35,500</a:t>
            </a:r>
            <a:endParaRPr lang="en-GB" sz="2000" dirty="0">
              <a:latin typeface="Nunito" pitchFamily="2" charset="0"/>
            </a:endParaRP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0EBBDA12-9890-CBB3-53AE-7554819E6669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B02FFA5-2C79-D88F-9DB5-9CFB9C193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2078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43F78-3AE5-782D-B719-28DEFC697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8B43EB19-A526-3990-79A8-458EBAAAA17D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4683D1E-4260-05E9-69E9-6ACFF3B52B99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42FDA5AD-2CE2-F235-337B-F600BE5EB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63840" y="246489"/>
            <a:ext cx="848360" cy="228921"/>
          </a:xfrm>
        </p:spPr>
        <p:txBody>
          <a:bodyPr/>
          <a:lstStyle/>
          <a:p>
            <a:fld id="{5266CB8C-80E5-504C-B9DC-BFDA890D0F1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2BFA42-3A5C-F866-31F5-E889D9EF32E2}"/>
              </a:ext>
            </a:extLst>
          </p:cNvPr>
          <p:cNvSpPr/>
          <p:nvPr/>
        </p:nvSpPr>
        <p:spPr>
          <a:xfrm>
            <a:off x="5320306" y="1897186"/>
            <a:ext cx="1656000" cy="2453403"/>
          </a:xfrm>
          <a:prstGeom prst="rect">
            <a:avLst/>
          </a:prstGeom>
          <a:solidFill>
            <a:srgbClr val="A9D1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ts val="2000"/>
              </a:lnSpc>
              <a:spcBef>
                <a:spcPct val="0"/>
              </a:spcBef>
              <a:buFontTx/>
              <a:buNone/>
              <a:defRPr/>
            </a:pPr>
            <a:r>
              <a:rPr lang="en-GB" altLang="en-US" sz="1800" dirty="0">
                <a:solidFill>
                  <a:schemeClr val="tx1"/>
                </a:solidFill>
                <a:latin typeface="Nunito" pitchFamily="2" charset="0"/>
                <a:ea typeface="MS PGothic" panose="020B0600070205080204" pitchFamily="34" charset="-128"/>
              </a:rPr>
              <a:t>1 </a:t>
            </a:r>
            <a:r>
              <a:rPr lang="en-GB" altLang="en-US" dirty="0" err="1">
                <a:solidFill>
                  <a:schemeClr val="tx1"/>
                </a:solidFill>
                <a:latin typeface="Nunito" pitchFamily="2" charset="0"/>
                <a:ea typeface="MS PGothic" panose="020B0600070205080204" pitchFamily="34" charset="-128"/>
              </a:rPr>
              <a:t>Ebr</a:t>
            </a:r>
            <a:r>
              <a:rPr lang="en-GB" altLang="en-US" sz="1800" dirty="0">
                <a:solidFill>
                  <a:schemeClr val="tx1"/>
                </a:solidFill>
                <a:latin typeface="Nunito" pitchFamily="2" charset="0"/>
                <a:ea typeface="MS PGothic" panose="020B0600070205080204" pitchFamily="34" charset="-128"/>
              </a:rPr>
              <a:t> 2014 to</a:t>
            </a:r>
            <a:endParaRPr lang="en-GB" altLang="en-US" sz="1800" dirty="0">
              <a:solidFill>
                <a:schemeClr val="tx1"/>
              </a:solidFill>
              <a:latin typeface="Nunito" pitchFamily="2" charset="0"/>
            </a:endParaRP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buFontTx/>
              <a:buNone/>
              <a:defRPr/>
            </a:pPr>
            <a:r>
              <a:rPr lang="en-GB" altLang="en-US" dirty="0">
                <a:solidFill>
                  <a:schemeClr val="tx1"/>
                </a:solidFill>
                <a:latin typeface="Nunito" pitchFamily="2" charset="0"/>
              </a:rPr>
              <a:t>31 Medi 2026</a:t>
            </a: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buFontTx/>
              <a:buNone/>
              <a:defRPr/>
            </a:pPr>
            <a:r>
              <a:rPr lang="en-GB" altLang="en-US" sz="1800" dirty="0">
                <a:solidFill>
                  <a:schemeClr val="tx1"/>
                </a:solidFill>
                <a:latin typeface="Nunito" pitchFamily="2" charset="0"/>
              </a:rPr>
              <a:t>12.5 mlynedd</a:t>
            </a: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buFontTx/>
              <a:buNone/>
              <a:defRPr/>
            </a:pPr>
            <a:endParaRPr lang="en-GB" altLang="en-US" sz="2000" dirty="0">
              <a:solidFill>
                <a:schemeClr val="tx1"/>
              </a:solidFill>
              <a:latin typeface="Nunito" pitchFamily="2" charset="0"/>
            </a:endParaRP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spcAft>
                <a:spcPts val="1200"/>
              </a:spcAft>
              <a:buFontTx/>
              <a:buNone/>
              <a:defRPr/>
            </a:pPr>
            <a:r>
              <a:rPr lang="en-GB" altLang="en-US" sz="1800" dirty="0" err="1">
                <a:solidFill>
                  <a:schemeClr val="tx1"/>
                </a:solidFill>
                <a:latin typeface="Nunito" pitchFamily="2" charset="0"/>
              </a:rPr>
              <a:t>Pensiwn</a:t>
            </a:r>
            <a:endParaRPr lang="en-GB" altLang="en-US" sz="1800" dirty="0">
              <a:solidFill>
                <a:schemeClr val="tx1"/>
              </a:solidFill>
              <a:latin typeface="Nunito" pitchFamily="2" charset="0"/>
            </a:endParaRP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buFontTx/>
              <a:buNone/>
              <a:defRPr/>
            </a:pPr>
            <a:r>
              <a:rPr lang="en-GB" altLang="en-US" sz="2400" b="1" dirty="0">
                <a:solidFill>
                  <a:schemeClr val="tx1"/>
                </a:solidFill>
                <a:latin typeface="Nunito" pitchFamily="2" charset="0"/>
              </a:rPr>
              <a:t>£5,250.66</a:t>
            </a:r>
            <a:endParaRPr lang="en-GB" sz="2400" dirty="0">
              <a:solidFill>
                <a:prstClr val="white"/>
              </a:solidFill>
              <a:latin typeface="Nunito" pitchFamily="2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b="1" dirty="0">
              <a:solidFill>
                <a:prstClr val="white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C04B564-967E-DCAA-6584-8E6B2DC38841}"/>
              </a:ext>
            </a:extLst>
          </p:cNvPr>
          <p:cNvSpPr/>
          <p:nvPr/>
        </p:nvSpPr>
        <p:spPr>
          <a:xfrm>
            <a:off x="3627812" y="1885857"/>
            <a:ext cx="1476000" cy="24647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lnSpc>
                <a:spcPts val="2000"/>
              </a:lnSpc>
              <a:spcBef>
                <a:spcPct val="0"/>
              </a:spcBef>
              <a:buFontTx/>
              <a:buNone/>
              <a:defRPr/>
            </a:pPr>
            <a:r>
              <a:rPr lang="en-GB" altLang="en-US" sz="1600" dirty="0">
                <a:solidFill>
                  <a:schemeClr val="tx1"/>
                </a:solidFill>
                <a:latin typeface="Nunito" pitchFamily="2" charset="0"/>
                <a:ea typeface="MS PGothic" panose="020B0600070205080204" pitchFamily="34" charset="-128"/>
              </a:rPr>
              <a:t>1 </a:t>
            </a:r>
            <a:r>
              <a:rPr lang="en-GB" altLang="en-US" sz="1600" dirty="0" err="1">
                <a:solidFill>
                  <a:schemeClr val="tx1"/>
                </a:solidFill>
                <a:latin typeface="Nunito" pitchFamily="2" charset="0"/>
                <a:ea typeface="MS PGothic" panose="020B0600070205080204" pitchFamily="34" charset="-128"/>
              </a:rPr>
              <a:t>Ebr</a:t>
            </a:r>
            <a:r>
              <a:rPr lang="en-GB" altLang="en-US" sz="1600" dirty="0">
                <a:solidFill>
                  <a:schemeClr val="tx1"/>
                </a:solidFill>
                <a:latin typeface="Nunito" pitchFamily="2" charset="0"/>
                <a:ea typeface="MS PGothic" panose="020B0600070205080204" pitchFamily="34" charset="-128"/>
              </a:rPr>
              <a:t> 2008 i</a:t>
            </a:r>
            <a:br>
              <a:rPr lang="en-GB" altLang="en-US" sz="1600" dirty="0">
                <a:solidFill>
                  <a:schemeClr val="tx1"/>
                </a:solidFill>
                <a:latin typeface="Nunito" pitchFamily="2" charset="0"/>
                <a:ea typeface="MS PGothic" panose="020B0600070205080204" pitchFamily="34" charset="-128"/>
              </a:rPr>
            </a:br>
            <a:r>
              <a:rPr lang="en-GB" altLang="en-US" sz="1600" dirty="0">
                <a:solidFill>
                  <a:schemeClr val="tx1"/>
                </a:solidFill>
                <a:latin typeface="Nunito" pitchFamily="2" charset="0"/>
                <a:ea typeface="MS PGothic" panose="020B0600070205080204" pitchFamily="34" charset="-128"/>
              </a:rPr>
              <a:t>31 Maw 2014</a:t>
            </a:r>
            <a:endParaRPr lang="en-GB" altLang="en-US" sz="1600" dirty="0">
              <a:solidFill>
                <a:schemeClr val="tx1"/>
              </a:solidFill>
              <a:latin typeface="Nunito" pitchFamily="2" charset="0"/>
            </a:endParaRPr>
          </a:p>
          <a:p>
            <a:pPr algn="ctr">
              <a:lnSpc>
                <a:spcPts val="2000"/>
              </a:lnSpc>
              <a:spcBef>
                <a:spcPct val="0"/>
              </a:spcBef>
              <a:defRPr/>
            </a:pPr>
            <a:r>
              <a:rPr lang="en-GB" altLang="en-US" sz="1600" dirty="0">
                <a:solidFill>
                  <a:schemeClr val="tx1"/>
                </a:solidFill>
                <a:latin typeface="Nunito" pitchFamily="2" charset="0"/>
              </a:rPr>
              <a:t>6 blynedd × 50% = </a:t>
            </a: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buFontTx/>
              <a:buNone/>
              <a:defRPr/>
            </a:pPr>
            <a:r>
              <a:rPr lang="en-GB" altLang="en-US" sz="1600" dirty="0">
                <a:solidFill>
                  <a:schemeClr val="tx1"/>
                </a:solidFill>
                <a:latin typeface="Nunito" pitchFamily="2" charset="0"/>
              </a:rPr>
              <a:t>3 blynedd</a:t>
            </a: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buFontTx/>
              <a:buNone/>
              <a:defRPr/>
            </a:pPr>
            <a:endParaRPr lang="en-GB" altLang="en-US" sz="1600" dirty="0">
              <a:solidFill>
                <a:schemeClr val="tx1"/>
              </a:solidFill>
              <a:latin typeface="Nunito" pitchFamily="2" charset="0"/>
            </a:endParaRP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spcAft>
                <a:spcPts val="1200"/>
              </a:spcAft>
              <a:buFontTx/>
              <a:buNone/>
              <a:defRPr/>
            </a:pPr>
            <a:r>
              <a:rPr lang="en-GB" altLang="en-US" sz="1600" dirty="0" err="1">
                <a:solidFill>
                  <a:schemeClr val="tx1"/>
                </a:solidFill>
                <a:latin typeface="Nunito" pitchFamily="2" charset="0"/>
              </a:rPr>
              <a:t>Pensiwn</a:t>
            </a:r>
            <a:endParaRPr lang="en-GB" altLang="en-US" sz="1600" dirty="0">
              <a:solidFill>
                <a:schemeClr val="tx1"/>
              </a:solidFill>
              <a:latin typeface="Nunito" pitchFamily="2" charset="0"/>
            </a:endParaRPr>
          </a:p>
          <a:p>
            <a:pPr algn="ctr" eaLnBrk="1" hangingPunct="1">
              <a:lnSpc>
                <a:spcPts val="2000"/>
              </a:lnSpc>
              <a:spcBef>
                <a:spcPct val="0"/>
              </a:spcBef>
              <a:spcAft>
                <a:spcPts val="1200"/>
              </a:spcAft>
              <a:buFontTx/>
              <a:buNone/>
              <a:defRPr/>
            </a:pPr>
            <a:r>
              <a:rPr lang="en-GB" altLang="en-US" sz="2400" b="1" dirty="0">
                <a:solidFill>
                  <a:schemeClr val="tx1"/>
                </a:solidFill>
                <a:latin typeface="Nunito" pitchFamily="2" charset="0"/>
              </a:rPr>
              <a:t>£1,775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B7CDF5C0-5AD1-2C12-47E5-F14D5EDF300B}"/>
              </a:ext>
            </a:extLst>
          </p:cNvPr>
          <p:cNvSpPr txBox="1">
            <a:spLocks/>
          </p:cNvSpPr>
          <p:nvPr/>
        </p:nvSpPr>
        <p:spPr>
          <a:xfrm>
            <a:off x="428115" y="586803"/>
            <a:ext cx="8280400" cy="6840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y-GB" sz="3600" b="1" dirty="0">
                <a:solidFill>
                  <a:schemeClr val="accent2"/>
                </a:solidFill>
                <a:latin typeface="Nunito" pitchFamily="2" charset="0"/>
              </a:rPr>
              <a:t>Rhan amser - enghraifft</a:t>
            </a:r>
            <a:endParaRPr lang="en-GB" sz="3600" b="1" dirty="0">
              <a:solidFill>
                <a:schemeClr val="accent2"/>
              </a:solidFill>
              <a:latin typeface="Nunito" pitchFamily="2" charset="0"/>
            </a:endParaRPr>
          </a:p>
        </p:txBody>
      </p:sp>
      <p:sp>
        <p:nvSpPr>
          <p:cNvPr id="26" name="TextBox 2">
            <a:extLst>
              <a:ext uri="{FF2B5EF4-FFF2-40B4-BE49-F238E27FC236}">
                <a16:creationId xmlns:a16="http://schemas.microsoft.com/office/drawing/2014/main" id="{E93DBE90-873A-BF0F-C1D0-1E675EB80E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450" y="1853821"/>
            <a:ext cx="2858868" cy="1116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 lIns="0" tIns="0" rIns="0" bIns="0" anchor="ctr" anchorCtr="0">
            <a:no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Geneva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9pPr>
          </a:lstStyle>
          <a:p>
            <a:pPr algn="ctr">
              <a:lnSpc>
                <a:spcPts val="2000"/>
              </a:lnSpc>
              <a:spcBef>
                <a:spcPct val="0"/>
              </a:spcBef>
              <a:buNone/>
              <a:defRPr/>
            </a:pPr>
            <a:r>
              <a:rPr lang="en-GB" altLang="en-US" sz="1500" dirty="0">
                <a:latin typeface="Nunito" pitchFamily="2" charset="0"/>
                <a:cs typeface="+mn-cs"/>
              </a:rPr>
              <a:t>Hyd at 31 Mawrth 2008</a:t>
            </a:r>
          </a:p>
          <a:p>
            <a:pPr algn="ctr">
              <a:lnSpc>
                <a:spcPts val="2000"/>
              </a:lnSpc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en-GB" altLang="en-US" sz="1500" dirty="0">
                <a:latin typeface="Nunito" pitchFamily="2" charset="0"/>
              </a:rPr>
              <a:t>10 mlynedd × 50% = 5 mlynedd</a:t>
            </a:r>
            <a:endParaRPr lang="en-GB" altLang="en-US" sz="1500" b="1" dirty="0">
              <a:latin typeface="Nunito" pitchFamily="2" charset="0"/>
            </a:endParaRPr>
          </a:p>
          <a:p>
            <a:pPr algn="ctr">
              <a:lnSpc>
                <a:spcPts val="2000"/>
              </a:lnSpc>
              <a:spcBef>
                <a:spcPct val="0"/>
              </a:spcBef>
              <a:buNone/>
              <a:defRPr/>
            </a:pPr>
            <a:r>
              <a:rPr lang="en-GB" altLang="en-US" sz="1600" b="1" dirty="0" err="1">
                <a:latin typeface="Nunito" pitchFamily="2" charset="0"/>
              </a:rPr>
              <a:t>Pensiwn</a:t>
            </a:r>
            <a:r>
              <a:rPr lang="en-GB" altLang="en-US" sz="1600" b="1" dirty="0">
                <a:latin typeface="Nunito" pitchFamily="2" charset="0"/>
              </a:rPr>
              <a:t> </a:t>
            </a:r>
            <a:r>
              <a:rPr lang="en-GB" altLang="en-US" sz="2400" b="1" dirty="0">
                <a:latin typeface="Nunito" pitchFamily="2" charset="0"/>
              </a:rPr>
              <a:t>£2,218.75</a:t>
            </a:r>
            <a:endParaRPr lang="en-GB" altLang="en-US" sz="1600" b="1" dirty="0">
              <a:latin typeface="Nunito" pitchFamily="2" charset="0"/>
            </a:endParaRPr>
          </a:p>
        </p:txBody>
      </p:sp>
      <p:sp>
        <p:nvSpPr>
          <p:cNvPr id="27" name="TextBox 2">
            <a:extLst>
              <a:ext uri="{FF2B5EF4-FFF2-40B4-BE49-F238E27FC236}">
                <a16:creationId xmlns:a16="http://schemas.microsoft.com/office/drawing/2014/main" id="{842D5D54-AE58-E3D7-6A4B-DFA73D1D77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450" y="3473770"/>
            <a:ext cx="2736000" cy="79731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 lIns="0" tIns="18000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Geneva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Geneva" charset="0"/>
                <a:cs typeface="Geneva" charset="0"/>
              </a:defRPr>
            </a:lvl9pPr>
          </a:lstStyle>
          <a:p>
            <a:pPr algn="ctr">
              <a:spcBef>
                <a:spcPts val="0"/>
              </a:spcBef>
              <a:buNone/>
              <a:defRPr/>
            </a:pPr>
            <a:r>
              <a:rPr lang="cy-GB" sz="1600" b="1" dirty="0">
                <a:latin typeface="Nunito" pitchFamily="2" charset="0"/>
              </a:rPr>
              <a:t>A lwmp swm di-dreth </a:t>
            </a:r>
            <a:r>
              <a:rPr lang="en-GB" altLang="en-US" sz="2400" b="1" dirty="0">
                <a:latin typeface="Nunito" pitchFamily="2" charset="0"/>
              </a:rPr>
              <a:t>£6,656.25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81D6C15-5E2A-8C69-A1A9-20AB7EF89D79}"/>
              </a:ext>
            </a:extLst>
          </p:cNvPr>
          <p:cNvSpPr txBox="1"/>
          <p:nvPr/>
        </p:nvSpPr>
        <p:spPr>
          <a:xfrm>
            <a:off x="552450" y="2936350"/>
            <a:ext cx="2736000" cy="456851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sz="7200" b="0" i="0" dirty="0">
                <a:solidFill>
                  <a:srgbClr val="FF0000"/>
                </a:solidFill>
                <a:effectLst/>
                <a:latin typeface="Google Sans"/>
              </a:rPr>
              <a:t>+</a:t>
            </a:r>
            <a:endParaRPr lang="en-GB" sz="7200" dirty="0">
              <a:solidFill>
                <a:srgbClr val="FF0000"/>
              </a:solidFill>
            </a:endParaRP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D1A87799-E443-4965-2CB9-C79A4AFD1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449" y="1281633"/>
            <a:ext cx="6150724" cy="43088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4572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cy-GB" b="1" dirty="0">
                <a:solidFill>
                  <a:srgbClr val="007088"/>
                </a:solidFill>
                <a:latin typeface="Nunito" pitchFamily="2" charset="0"/>
                <a:ea typeface="MS PGothic" panose="020B0600070205080204" pitchFamily="34" charset="-128"/>
              </a:rPr>
              <a:t>Cyflog terfynol </a:t>
            </a:r>
            <a:r>
              <a:rPr lang="en-GB" altLang="en-US" b="1" dirty="0">
                <a:solidFill>
                  <a:srgbClr val="007088"/>
                </a:solidFill>
                <a:latin typeface="Nunito" pitchFamily="2" charset="0"/>
                <a:ea typeface="MS PGothic" panose="020B0600070205080204" pitchFamily="34" charset="-128"/>
              </a:rPr>
              <a:t>= £35,500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D808D8C-B1FB-4419-B7BD-A1BE1FF7F9FC}"/>
              </a:ext>
            </a:extLst>
          </p:cNvPr>
          <p:cNvSpPr txBox="1"/>
          <p:nvPr/>
        </p:nvSpPr>
        <p:spPr>
          <a:xfrm>
            <a:off x="552449" y="4800600"/>
            <a:ext cx="81560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sz="2000" dirty="0">
                <a:latin typeface="Nunito" pitchFamily="2" charset="0"/>
              </a:rPr>
              <a:t>Pensiwn blynyddol</a:t>
            </a:r>
            <a:r>
              <a:rPr lang="en-GB" sz="2000" dirty="0">
                <a:latin typeface="Nunito" pitchFamily="2" charset="0"/>
              </a:rPr>
              <a:t>: £2,218.75 + £1,775 + £5,250.66 = </a:t>
            </a:r>
            <a:r>
              <a:rPr lang="en-GB" sz="2400" b="1" dirty="0">
                <a:latin typeface="Nunito" pitchFamily="2" charset="0"/>
              </a:rPr>
              <a:t>£9,244.41</a:t>
            </a:r>
          </a:p>
          <a:p>
            <a:r>
              <a:rPr lang="en-GB" sz="2000" dirty="0">
                <a:latin typeface="Nunito" pitchFamily="2" charset="0"/>
              </a:rPr>
              <a:t>Lwmp </a:t>
            </a:r>
            <a:r>
              <a:rPr lang="en-GB" sz="2000" dirty="0" err="1">
                <a:latin typeface="Nunito" pitchFamily="2" charset="0"/>
              </a:rPr>
              <a:t>swm</a:t>
            </a:r>
            <a:r>
              <a:rPr lang="en-GB" sz="2000" dirty="0">
                <a:latin typeface="Nunito" pitchFamily="2" charset="0"/>
              </a:rPr>
              <a:t>: </a:t>
            </a:r>
            <a:r>
              <a:rPr lang="en-GB" sz="2400" b="1" dirty="0">
                <a:latin typeface="Nunito" pitchFamily="2" charset="0"/>
              </a:rPr>
              <a:t>£6,656.25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28E9DB2E-64F6-B656-AE39-C66C83C2A9FE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1E2A08E-31EC-3A87-8FC2-2EE64B793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5246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95615-D01B-95AF-F363-460375F684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-up of a clock&#10;&#10;AI-generated content may be incorrect.">
            <a:extLst>
              <a:ext uri="{FF2B5EF4-FFF2-40B4-BE49-F238E27FC236}">
                <a16:creationId xmlns:a16="http://schemas.microsoft.com/office/drawing/2014/main" id="{BFB8AF17-8543-2C4B-8095-0827AF6069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7300" y="1769077"/>
            <a:ext cx="2914506" cy="1734639"/>
          </a:xfrm>
          <a:prstGeom prst="rect">
            <a:avLst/>
          </a:prstGeom>
        </p:spPr>
      </p:pic>
      <p:pic>
        <p:nvPicPr>
          <p:cNvPr id="7" name="Picture 6" descr="A couple smiling at camera&#10;&#10;AI-generated content may be incorrect.">
            <a:extLst>
              <a:ext uri="{FF2B5EF4-FFF2-40B4-BE49-F238E27FC236}">
                <a16:creationId xmlns:a16="http://schemas.microsoft.com/office/drawing/2014/main" id="{B4A3D483-99FF-BD20-5D13-D47097E26D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8994" y="3496734"/>
            <a:ext cx="3132000" cy="2006264"/>
          </a:xfrm>
          <a:prstGeom prst="rect">
            <a:avLst/>
          </a:prstGeom>
        </p:spPr>
      </p:pic>
      <p:pic>
        <p:nvPicPr>
          <p:cNvPr id="5" name="Picture 4" descr="A person's legs in black pants&#10;&#10;AI-generated content may be incorrect.">
            <a:extLst>
              <a:ext uri="{FF2B5EF4-FFF2-40B4-BE49-F238E27FC236}">
                <a16:creationId xmlns:a16="http://schemas.microsoft.com/office/drawing/2014/main" id="{E26F769C-F040-7761-5FEE-8184E82F631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29570"/>
          <a:stretch/>
        </p:blipFill>
        <p:spPr>
          <a:xfrm>
            <a:off x="6247346" y="1388022"/>
            <a:ext cx="1671369" cy="412942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0C13423-4F4A-E3C4-2CBE-3B35724EB415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92B01FB-3976-4F04-A27C-6EB4C5670EB3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DC45DB-3A7A-77E3-9980-0A26BD8AF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63840" y="246489"/>
            <a:ext cx="848360" cy="228921"/>
          </a:xfrm>
        </p:spPr>
        <p:txBody>
          <a:bodyPr/>
          <a:lstStyle/>
          <a:p>
            <a:fld id="{5266CB8C-80E5-504C-B9DC-BFDA890D0F1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0EB928-D106-389C-B8BF-36FA0588698D}"/>
              </a:ext>
            </a:extLst>
          </p:cNvPr>
          <p:cNvSpPr txBox="1"/>
          <p:nvPr/>
        </p:nvSpPr>
        <p:spPr>
          <a:xfrm rot="16200000">
            <a:off x="-1006592" y="3084804"/>
            <a:ext cx="278385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y-GB" sz="2200" b="1" dirty="0">
                <a:solidFill>
                  <a:srgbClr val="E0B85D"/>
                </a:solidFill>
                <a:latin typeface="Nunito" pitchFamily="2" charset="0"/>
              </a:rPr>
              <a:t>Ymddeoliad arferol</a:t>
            </a:r>
            <a:endParaRPr lang="en-GB" sz="2200" b="1" dirty="0">
              <a:solidFill>
                <a:srgbClr val="E0B85D"/>
              </a:solidFill>
              <a:latin typeface="Nunito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C2CE30-4ACE-716F-2561-667BF8414D76}"/>
              </a:ext>
            </a:extLst>
          </p:cNvPr>
          <p:cNvSpPr txBox="1"/>
          <p:nvPr/>
        </p:nvSpPr>
        <p:spPr>
          <a:xfrm>
            <a:off x="6063400" y="4750401"/>
            <a:ext cx="260756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y-GB" sz="2100" b="1" dirty="0">
                <a:solidFill>
                  <a:schemeClr val="accent1"/>
                </a:solidFill>
                <a:latin typeface="Nunito" pitchFamily="2" charset="0"/>
              </a:rPr>
              <a:t>Ymddeoliad hyblyg</a:t>
            </a:r>
            <a:endParaRPr lang="en-GB" sz="2100" b="1" dirty="0">
              <a:solidFill>
                <a:schemeClr val="accent1"/>
              </a:solidFill>
              <a:latin typeface="Nunito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41C5DBE-1999-E785-AAA5-105E096186D4}"/>
              </a:ext>
            </a:extLst>
          </p:cNvPr>
          <p:cNvSpPr txBox="1"/>
          <p:nvPr/>
        </p:nvSpPr>
        <p:spPr>
          <a:xfrm>
            <a:off x="2906092" y="2132940"/>
            <a:ext cx="23750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y-GB" sz="2200" b="1" dirty="0">
                <a:solidFill>
                  <a:schemeClr val="bg1"/>
                </a:solidFill>
                <a:latin typeface="Nunito" pitchFamily="2" charset="0"/>
              </a:rPr>
              <a:t>Ymddeoliad cynnar neu hwyr</a:t>
            </a:r>
            <a:endParaRPr lang="en-GB" sz="2200" b="1" dirty="0">
              <a:solidFill>
                <a:schemeClr val="bg1"/>
              </a:solidFill>
              <a:latin typeface="Nunito" pitchFamily="2" charset="0"/>
            </a:endParaRPr>
          </a:p>
        </p:txBody>
      </p:sp>
      <p:sp>
        <p:nvSpPr>
          <p:cNvPr id="19" name="Title 4">
            <a:extLst>
              <a:ext uri="{FF2B5EF4-FFF2-40B4-BE49-F238E27FC236}">
                <a16:creationId xmlns:a16="http://schemas.microsoft.com/office/drawing/2014/main" id="{0E968B1F-1F4F-21F8-41E4-066050270B3F}"/>
              </a:ext>
            </a:extLst>
          </p:cNvPr>
          <p:cNvSpPr txBox="1">
            <a:spLocks/>
          </p:cNvSpPr>
          <p:nvPr/>
        </p:nvSpPr>
        <p:spPr>
          <a:xfrm>
            <a:off x="431799" y="597664"/>
            <a:ext cx="8276719" cy="71762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y-GB" sz="3600" b="1" dirty="0">
                <a:solidFill>
                  <a:schemeClr val="accent2"/>
                </a:solidFill>
                <a:latin typeface="Nunito" pitchFamily="2" charset="0"/>
              </a:rPr>
              <a:t>Pryd allwch chi ymddeol</a:t>
            </a:r>
            <a:r>
              <a:rPr lang="en-US" sz="3600" b="1" dirty="0">
                <a:solidFill>
                  <a:schemeClr val="accent2"/>
                </a:solidFill>
                <a:latin typeface="Nunito" pitchFamily="2" charset="0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550A5FE-296B-C700-3E43-E85ECC9B5B20}"/>
              </a:ext>
            </a:extLst>
          </p:cNvPr>
          <p:cNvSpPr txBox="1"/>
          <p:nvPr/>
        </p:nvSpPr>
        <p:spPr>
          <a:xfrm rot="16200000">
            <a:off x="4379533" y="4211488"/>
            <a:ext cx="29602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y-GB" sz="2800" b="1" dirty="0">
                <a:solidFill>
                  <a:srgbClr val="FFC000"/>
                </a:solidFill>
                <a:latin typeface="Nunito" pitchFamily="2" charset="0"/>
              </a:rPr>
              <a:t>Diswyddo</a:t>
            </a:r>
            <a:endParaRPr lang="en-GB" sz="3600" b="1" dirty="0">
              <a:solidFill>
                <a:srgbClr val="FFC000"/>
              </a:solidFill>
              <a:latin typeface="Nunito" pitchFamily="2" charset="0"/>
            </a:endParaRPr>
          </a:p>
        </p:txBody>
      </p:sp>
      <p:pic>
        <p:nvPicPr>
          <p:cNvPr id="20" name="Picture 19" descr="A person and person sitting together&#10;&#10;AI-generated content may be incorrect.">
            <a:extLst>
              <a:ext uri="{FF2B5EF4-FFF2-40B4-BE49-F238E27FC236}">
                <a16:creationId xmlns:a16="http://schemas.microsoft.com/office/drawing/2014/main" id="{4AF6D9A4-5694-6190-AF4E-510ADF2694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2837" y="1942008"/>
            <a:ext cx="1981200" cy="2782824"/>
          </a:xfrm>
          <a:prstGeom prst="rect">
            <a:avLst/>
          </a:prstGeom>
        </p:spPr>
      </p:pic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578EFDC0-B049-A9C8-FA7C-D8A70FAD1D41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2DD2CFB-7C92-25C7-76D0-36851BBA47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95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5F62F-F659-143F-88E9-46474F767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9EE88C3E-9707-A442-DF23-104F89A415D6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ABC119E-D534-3D72-51FC-C06973A99113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55F2C8D4-FFC5-E484-CC09-2D021611C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63840" y="246489"/>
            <a:ext cx="848360" cy="228921"/>
          </a:xfrm>
        </p:spPr>
        <p:txBody>
          <a:bodyPr/>
          <a:lstStyle/>
          <a:p>
            <a:fld id="{5266CB8C-80E5-504C-B9DC-BFDA890D0F1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2452CAC-1333-4C2A-6176-D4330F28EB4E}"/>
              </a:ext>
            </a:extLst>
          </p:cNvPr>
          <p:cNvSpPr txBox="1">
            <a:spLocks/>
          </p:cNvSpPr>
          <p:nvPr/>
        </p:nvSpPr>
        <p:spPr bwMode="auto">
          <a:xfrm>
            <a:off x="822947" y="1646480"/>
            <a:ext cx="3240000" cy="180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 extrusionH="25400" prstMaterial="matte"/>
        </p:spPr>
        <p:txBody>
          <a:bodyPr lIns="180000" tIns="180000" rIns="180000" bIns="144000" anchor="ctr" anchorCtr="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  <a:defRPr/>
            </a:pPr>
            <a:r>
              <a:rPr lang="cy-GB" sz="2200" dirty="0">
                <a:solidFill>
                  <a:schemeClr val="bg1"/>
                </a:solidFill>
                <a:latin typeface="Nunito" pitchFamily="2" charset="0"/>
                <a:ea typeface="MS PGothic" panose="020B0600070205080204" pitchFamily="34" charset="-128"/>
                <a:cs typeface="Calibri"/>
              </a:rPr>
              <a:t>Bod y </a:t>
            </a:r>
            <a:r>
              <a:rPr lang="cy-GB" sz="2200" dirty="0" err="1">
                <a:solidFill>
                  <a:schemeClr val="bg1"/>
                </a:solidFill>
                <a:latin typeface="Nunito" pitchFamily="2" charset="0"/>
                <a:ea typeface="MS PGothic" panose="020B0600070205080204" pitchFamily="34" charset="-128"/>
                <a:cs typeface="Calibri"/>
              </a:rPr>
              <a:t>CPLlL</a:t>
            </a:r>
            <a:r>
              <a:rPr lang="cy-GB" sz="2200" dirty="0">
                <a:solidFill>
                  <a:schemeClr val="bg1"/>
                </a:solidFill>
                <a:latin typeface="Nunito" pitchFamily="2" charset="0"/>
                <a:ea typeface="MS PGothic" panose="020B0600070205080204" pitchFamily="34" charset="-128"/>
                <a:cs typeface="Calibri"/>
              </a:rPr>
              <a:t> yn effeithlon o ran treth – rydych chi’n cael rhyddhad treth ar eich cyfraniadau pensiwn</a:t>
            </a:r>
            <a:endParaRPr lang="en-GB" altLang="en-US" sz="2200" dirty="0">
              <a:solidFill>
                <a:schemeClr val="bg1"/>
              </a:solidFill>
              <a:latin typeface="Nunito" pitchFamily="2" charset="0"/>
              <a:ea typeface="MS PGothic" panose="020B0600070205080204" pitchFamily="34" charset="-128"/>
              <a:cs typeface="Calibri"/>
            </a:endParaRPr>
          </a:p>
        </p:txBody>
      </p:sp>
      <p:sp>
        <p:nvSpPr>
          <p:cNvPr id="14" name="TextBox 12">
            <a:extLst>
              <a:ext uri="{FF2B5EF4-FFF2-40B4-BE49-F238E27FC236}">
                <a16:creationId xmlns:a16="http://schemas.microsoft.com/office/drawing/2014/main" id="{66BB8217-BED1-9DBB-0C6A-F8118150A3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4925" y="1646480"/>
            <a:ext cx="3240000" cy="1800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 extrusionH="25400" prstMaterial="matte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0" tIns="180000" rIns="180000" bIns="144000" anchor="ctr" anchorCtr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cy-GB" sz="2200" dirty="0">
                <a:solidFill>
                  <a:schemeClr val="bg1"/>
                </a:solidFill>
                <a:latin typeface="Nunito" pitchFamily="2" charset="0"/>
                <a:ea typeface="MS PGothic" panose="020B0600070205080204" pitchFamily="34" charset="-128"/>
                <a:cs typeface="Calibri"/>
              </a:rPr>
              <a:t>Bod rhai oedd yn aelodau o’r Cynllun cyn 1 Ebrill 2008 yn cael lwmp swm di-dreth yn awtomatig</a:t>
            </a:r>
            <a:endParaRPr lang="en-GB" altLang="en-US" sz="2200" dirty="0">
              <a:solidFill>
                <a:schemeClr val="bg1"/>
              </a:solidFill>
              <a:latin typeface="Nunito" pitchFamily="2" charset="0"/>
              <a:ea typeface="MS PGothic" panose="020B0600070205080204" pitchFamily="34" charset="-128"/>
              <a:cs typeface="Calibri"/>
            </a:endParaRPr>
          </a:p>
        </p:txBody>
      </p:sp>
      <p:sp>
        <p:nvSpPr>
          <p:cNvPr id="22" name="Title 4">
            <a:extLst>
              <a:ext uri="{FF2B5EF4-FFF2-40B4-BE49-F238E27FC236}">
                <a16:creationId xmlns:a16="http://schemas.microsoft.com/office/drawing/2014/main" id="{90C6325B-2328-69A9-EAA1-FD15032200C0}"/>
              </a:ext>
            </a:extLst>
          </p:cNvPr>
          <p:cNvSpPr txBox="1">
            <a:spLocks/>
          </p:cNvSpPr>
          <p:nvPr/>
        </p:nvSpPr>
        <p:spPr>
          <a:xfrm>
            <a:off x="432306" y="568165"/>
            <a:ext cx="8280400" cy="8968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y-GB" sz="3600" b="1" dirty="0">
                <a:solidFill>
                  <a:schemeClr val="accent2"/>
                </a:solidFill>
                <a:latin typeface="Nunito" pitchFamily="2" charset="0"/>
              </a:rPr>
              <a:t>Oeddech chi’n gwybod?</a:t>
            </a:r>
            <a:endParaRPr lang="en-US" sz="3600" b="1" dirty="0">
              <a:solidFill>
                <a:schemeClr val="accent2"/>
              </a:solidFill>
              <a:latin typeface="Nunito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541745B-A9FC-6141-81A6-D0EC8DAB11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4925" y="3627971"/>
            <a:ext cx="3240000" cy="198561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/>
            <a:lightRig rig="threePt" dir="t"/>
          </a:scene3d>
          <a:sp3d extrusionH="25400" prstMaterial="matte"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0000" tIns="180000" rIns="180000" bIns="144000" anchor="ctr" anchorCtr="0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cy-GB" sz="2200" dirty="0">
                <a:solidFill>
                  <a:schemeClr val="bg1"/>
                </a:solidFill>
                <a:latin typeface="Nunito" pitchFamily="2" charset="0"/>
                <a:ea typeface="MS PGothic" panose="020B0600070205080204" pitchFamily="34" charset="-128"/>
                <a:cs typeface="Calibri"/>
              </a:rPr>
              <a:t>Y gallwch chi gyfnewid 25% o’ch pot pensiwn am lwmp swm di-dreth – am bob £1 rydych chi’n ei ildio, fe gewch chi £12 yn ôl</a:t>
            </a:r>
            <a:endParaRPr lang="en-GB" altLang="en-US" sz="2200" dirty="0">
              <a:solidFill>
                <a:schemeClr val="bg1"/>
              </a:solidFill>
              <a:latin typeface="Nunito" pitchFamily="2" charset="0"/>
              <a:ea typeface="MS PGothic" panose="020B0600070205080204" pitchFamily="34" charset="-128"/>
              <a:cs typeface="Calibri"/>
            </a:endParaRP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B6A5C703-85E1-4B97-E817-81E4BED98485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DE761D-6929-D567-DD17-3AC2272E5E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5845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426CE9-346A-532E-17D9-D6AF80936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2868D266-2E09-FD6D-AD23-7ED346512448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6929402-453E-E916-6E36-5E70135747DC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3">
            <a:extLst>
              <a:ext uri="{FF2B5EF4-FFF2-40B4-BE49-F238E27FC236}">
                <a16:creationId xmlns:a16="http://schemas.microsoft.com/office/drawing/2014/main" id="{9DCBB958-1543-78C3-CF65-8FA51E12FF24}"/>
              </a:ext>
            </a:extLst>
          </p:cNvPr>
          <p:cNvSpPr txBox="1">
            <a:spLocks/>
          </p:cNvSpPr>
          <p:nvPr/>
        </p:nvSpPr>
        <p:spPr>
          <a:xfrm>
            <a:off x="431800" y="628157"/>
            <a:ext cx="8378825" cy="6197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y-GB" sz="3600" b="1" dirty="0">
                <a:solidFill>
                  <a:srgbClr val="ED7D31"/>
                </a:solidFill>
                <a:latin typeface="Nunito" pitchFamily="2" charset="0"/>
              </a:rPr>
              <a:t>Pryd allwch chi ymddeol</a:t>
            </a:r>
            <a:r>
              <a:rPr lang="en-GB" sz="3600" b="1" dirty="0">
                <a:solidFill>
                  <a:srgbClr val="ED7D31"/>
                </a:solidFill>
                <a:latin typeface="Nunito" pitchFamily="2" charset="0"/>
              </a:rPr>
              <a:t>?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C9F6C96-049F-6515-FA63-0F0D5E719879}"/>
              </a:ext>
            </a:extLst>
          </p:cNvPr>
          <p:cNvSpPr/>
          <p:nvPr/>
        </p:nvSpPr>
        <p:spPr>
          <a:xfrm>
            <a:off x="3674786" y="2396987"/>
            <a:ext cx="1794425" cy="1271910"/>
          </a:xfrm>
          <a:prstGeom prst="roundRect">
            <a:avLst/>
          </a:prstGeom>
          <a:gradFill flip="none" rotWithShape="1">
            <a:gsLst>
              <a:gs pos="10000">
                <a:schemeClr val="accent2"/>
              </a:gs>
              <a:gs pos="90000">
                <a:srgbClr val="27BF2E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latin typeface="Nunito" pitchFamily="2" charset="0"/>
            </a:endParaRP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63A2E16F-3F2F-3C91-4F97-F13D1A49845D}"/>
              </a:ext>
            </a:extLst>
          </p:cNvPr>
          <p:cNvSpPr/>
          <p:nvPr/>
        </p:nvSpPr>
        <p:spPr>
          <a:xfrm>
            <a:off x="5469211" y="2775413"/>
            <a:ext cx="3221637" cy="460744"/>
          </a:xfrm>
          <a:prstGeom prst="rightArrow">
            <a:avLst>
              <a:gd name="adj1" fmla="val 50000"/>
              <a:gd name="adj2" fmla="val 174285"/>
            </a:avLst>
          </a:prstGeom>
          <a:gradFill>
            <a:gsLst>
              <a:gs pos="10000">
                <a:srgbClr val="27BF2E"/>
              </a:gs>
              <a:gs pos="90000">
                <a:srgbClr val="166C1A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DA5E9D3D-3361-E536-B353-A2289A92757F}"/>
              </a:ext>
            </a:extLst>
          </p:cNvPr>
          <p:cNvSpPr/>
          <p:nvPr/>
        </p:nvSpPr>
        <p:spPr>
          <a:xfrm rot="10800000">
            <a:off x="253874" y="2773577"/>
            <a:ext cx="3420912" cy="460744"/>
          </a:xfrm>
          <a:prstGeom prst="rightArrow">
            <a:avLst>
              <a:gd name="adj1" fmla="val 50000"/>
              <a:gd name="adj2" fmla="val 174285"/>
            </a:avLst>
          </a:prstGeom>
          <a:gradFill>
            <a:gsLst>
              <a:gs pos="43000">
                <a:schemeClr val="accent2"/>
              </a:gs>
              <a:gs pos="94000">
                <a:srgbClr val="C00000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F25882-D207-1DFC-B291-C6B515155BCE}"/>
              </a:ext>
            </a:extLst>
          </p:cNvPr>
          <p:cNvSpPr txBox="1"/>
          <p:nvPr/>
        </p:nvSpPr>
        <p:spPr>
          <a:xfrm>
            <a:off x="253874" y="2080685"/>
            <a:ext cx="14240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Nunito" pitchFamily="2" charset="0"/>
              </a:rPr>
              <a:t>55 </a:t>
            </a:r>
            <a:r>
              <a:rPr lang="en-US" sz="2400" b="1" dirty="0" err="1">
                <a:latin typeface="Nunito" pitchFamily="2" charset="0"/>
              </a:rPr>
              <a:t>oed</a:t>
            </a:r>
            <a:endParaRPr lang="en-US" sz="2400" b="1" dirty="0">
              <a:latin typeface="Nunito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36C07D-677D-0C25-C345-6FD5A668FF28}"/>
              </a:ext>
            </a:extLst>
          </p:cNvPr>
          <p:cNvSpPr txBox="1"/>
          <p:nvPr/>
        </p:nvSpPr>
        <p:spPr>
          <a:xfrm>
            <a:off x="7421329" y="2080684"/>
            <a:ext cx="14240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Nunito" pitchFamily="2" charset="0"/>
              </a:rPr>
              <a:t>75 </a:t>
            </a:r>
            <a:r>
              <a:rPr lang="en-US" sz="2400" b="1" dirty="0" err="1">
                <a:latin typeface="Nunito" pitchFamily="2" charset="0"/>
              </a:rPr>
              <a:t>oed</a:t>
            </a:r>
            <a:endParaRPr lang="en-US" sz="2400" b="1" dirty="0">
              <a:latin typeface="Nunito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8B381B-949B-3024-0B39-22CCB3880911}"/>
              </a:ext>
            </a:extLst>
          </p:cNvPr>
          <p:cNvSpPr txBox="1"/>
          <p:nvPr/>
        </p:nvSpPr>
        <p:spPr>
          <a:xfrm>
            <a:off x="1291017" y="3223569"/>
            <a:ext cx="21921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y-GB" sz="2000" dirty="0">
                <a:latin typeface="Nunito" pitchFamily="2" charset="0"/>
              </a:rPr>
              <a:t>Gostyngiadau i’ch pensiwn</a:t>
            </a:r>
            <a:endParaRPr lang="en-US" sz="2400" dirty="0">
              <a:latin typeface="Nunito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D75FF4-A336-D090-1B34-EF3F1906A236}"/>
              </a:ext>
            </a:extLst>
          </p:cNvPr>
          <p:cNvSpPr txBox="1"/>
          <p:nvPr/>
        </p:nvSpPr>
        <p:spPr>
          <a:xfrm>
            <a:off x="5469211" y="3235863"/>
            <a:ext cx="279091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y-GB" sz="2000" dirty="0">
                <a:latin typeface="Nunito" pitchFamily="2" charset="0"/>
              </a:rPr>
              <a:t>Cynnydd i’ch pensiwn</a:t>
            </a:r>
            <a:endParaRPr lang="en-US" sz="2000" dirty="0">
              <a:latin typeface="Nunito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F85C2A-374C-5043-E674-B848AB8565D3}"/>
              </a:ext>
            </a:extLst>
          </p:cNvPr>
          <p:cNvSpPr txBox="1"/>
          <p:nvPr/>
        </p:nvSpPr>
        <p:spPr>
          <a:xfrm>
            <a:off x="3424252" y="2543275"/>
            <a:ext cx="219218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y-GB" sz="2000" b="1" dirty="0">
                <a:solidFill>
                  <a:schemeClr val="bg1"/>
                </a:solidFill>
                <a:latin typeface="Nunito" pitchFamily="2" charset="0"/>
              </a:rPr>
              <a:t>Eich Oed </a:t>
            </a:r>
          </a:p>
          <a:p>
            <a:pPr algn="ctr"/>
            <a:r>
              <a:rPr lang="cy-GB" sz="2000" b="1" dirty="0">
                <a:solidFill>
                  <a:schemeClr val="bg1"/>
                </a:solidFill>
                <a:latin typeface="Nunito" pitchFamily="2" charset="0"/>
              </a:rPr>
              <a:t>Pensiwn y Wladwriaeth</a:t>
            </a:r>
            <a:endParaRPr lang="en-US" sz="2400" b="1" dirty="0">
              <a:solidFill>
                <a:schemeClr val="bg1"/>
              </a:solidFill>
              <a:latin typeface="Nunito" pitchFamily="2" charset="0"/>
            </a:endParaRP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ED3E8EE3-9EE4-8B34-B402-71F34126D8A7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38B19F0-BE68-BA5E-120B-2F0A0F2974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3201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C5A1D-92FB-7AC8-758B-9B643DF14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F82F63C3-6644-651D-6FAF-23684A865000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36C1F98-F6EB-169B-5539-04A5529D0836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3">
            <a:extLst>
              <a:ext uri="{FF2B5EF4-FFF2-40B4-BE49-F238E27FC236}">
                <a16:creationId xmlns:a16="http://schemas.microsoft.com/office/drawing/2014/main" id="{F12BD979-9AD7-FC7F-B29E-F4E6CD691054}"/>
              </a:ext>
            </a:extLst>
          </p:cNvPr>
          <p:cNvSpPr txBox="1">
            <a:spLocks/>
          </p:cNvSpPr>
          <p:nvPr/>
        </p:nvSpPr>
        <p:spPr>
          <a:xfrm>
            <a:off x="431801" y="647686"/>
            <a:ext cx="7844910" cy="79890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y-GB" sz="4800" b="1" dirty="0">
                <a:solidFill>
                  <a:schemeClr val="accent2"/>
                </a:solidFill>
                <a:latin typeface="Nunito" pitchFamily="2" charset="0"/>
              </a:rPr>
              <a:t>Opsiynau ymddeol</a:t>
            </a:r>
            <a:endParaRPr lang="en-GB" sz="4800" b="1" dirty="0">
              <a:solidFill>
                <a:schemeClr val="accent2"/>
              </a:solidFill>
              <a:latin typeface="Nunito" pitchFamily="2" charset="0"/>
            </a:endParaRP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3384618A-520B-6BB3-FD73-8FEA53814E64}"/>
              </a:ext>
            </a:extLst>
          </p:cNvPr>
          <p:cNvSpPr txBox="1">
            <a:spLocks/>
          </p:cNvSpPr>
          <p:nvPr/>
        </p:nvSpPr>
        <p:spPr>
          <a:xfrm>
            <a:off x="431800" y="1825625"/>
            <a:ext cx="861279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844550"/>
            <a:r>
              <a:rPr lang="en-GB" altLang="en-US" sz="2250" b="1" dirty="0">
                <a:latin typeface="Nunito" pitchFamily="2" charset="0"/>
              </a:rPr>
              <a:t>*55-75 </a:t>
            </a:r>
            <a:r>
              <a:rPr lang="en-GB" altLang="en-US" sz="2250" b="1" dirty="0" err="1">
                <a:latin typeface="Nunito" pitchFamily="2" charset="0"/>
              </a:rPr>
              <a:t>oed</a:t>
            </a:r>
            <a:r>
              <a:rPr lang="en-GB" altLang="en-US" sz="2250" dirty="0">
                <a:latin typeface="Nunito" pitchFamily="2" charset="0"/>
              </a:rPr>
              <a:t> 				</a:t>
            </a:r>
            <a:r>
              <a:rPr lang="en-GB" altLang="en-US" sz="2250" dirty="0" err="1">
                <a:latin typeface="Niunito"/>
              </a:rPr>
              <a:t>heb</a:t>
            </a:r>
            <a:r>
              <a:rPr lang="en-GB" altLang="en-US" sz="2250" dirty="0">
                <a:latin typeface="Niunito"/>
              </a:rPr>
              <a:t> </a:t>
            </a:r>
            <a:r>
              <a:rPr lang="cy-GB" sz="2200" dirty="0">
                <a:latin typeface="Niunito"/>
              </a:rPr>
              <a:t>ganiatâd y cyflogwr</a:t>
            </a:r>
          </a:p>
          <a:p>
            <a:pPr algn="l"/>
            <a:r>
              <a:rPr lang="en-GB" altLang="en-US" sz="2250" dirty="0">
                <a:latin typeface="Nunito" pitchFamily="2" charset="0"/>
              </a:rPr>
              <a:t> </a:t>
            </a:r>
          </a:p>
          <a:p>
            <a:pPr algn="l"/>
            <a:r>
              <a:rPr lang="cy-GB" sz="2250" b="1" dirty="0">
                <a:latin typeface="Nunito" pitchFamily="2" charset="0"/>
              </a:rPr>
              <a:t>Hyblyg – *55 oed a hŷn             </a:t>
            </a:r>
            <a:r>
              <a:rPr lang="en-GB" altLang="en-US" sz="2250" b="1" dirty="0">
                <a:latin typeface="Nunito" pitchFamily="2" charset="0"/>
              </a:rPr>
              <a:t>   </a:t>
            </a:r>
            <a:r>
              <a:rPr lang="cy-GB" sz="2200" dirty="0">
                <a:latin typeface="Niunito"/>
              </a:rPr>
              <a:t>gyda chaniatâd y cyflogwr</a:t>
            </a:r>
          </a:p>
          <a:p>
            <a:pPr algn="l"/>
            <a:endParaRPr lang="en-GB" altLang="en-US" sz="2250" dirty="0">
              <a:solidFill>
                <a:srgbClr val="FF6600"/>
              </a:solidFill>
              <a:latin typeface="Nunito" pitchFamily="2" charset="0"/>
            </a:endParaRPr>
          </a:p>
          <a:p>
            <a:pPr algn="l"/>
            <a:r>
              <a:rPr lang="cy-GB" sz="2250" b="1" dirty="0">
                <a:latin typeface="Nunito" pitchFamily="2" charset="0"/>
              </a:rPr>
              <a:t>Diswyddo/effeithlonrwydd</a:t>
            </a:r>
            <a:r>
              <a:rPr lang="en-GB" altLang="en-US" sz="2250" dirty="0">
                <a:latin typeface="Nunito" pitchFamily="2" charset="0"/>
              </a:rPr>
              <a:t>	       *</a:t>
            </a:r>
            <a:r>
              <a:rPr lang="cy-GB" sz="2200" dirty="0">
                <a:latin typeface="Niunito"/>
              </a:rPr>
              <a:t>55 oed neu hŷn</a:t>
            </a:r>
          </a:p>
          <a:p>
            <a:pPr algn="l">
              <a:lnSpc>
                <a:spcPct val="50000"/>
              </a:lnSpc>
            </a:pPr>
            <a:endParaRPr lang="en-GB" altLang="en-US" sz="2250" dirty="0">
              <a:solidFill>
                <a:srgbClr val="FF6600"/>
              </a:solidFill>
              <a:latin typeface="Nunito" pitchFamily="2" charset="0"/>
            </a:endParaRPr>
          </a:p>
          <a:p>
            <a:pPr algn="l"/>
            <a:r>
              <a:rPr lang="cy-GB" sz="2250" b="1" dirty="0">
                <a:latin typeface="Nunito" pitchFamily="2" charset="0"/>
              </a:rPr>
              <a:t>Salwch</a:t>
            </a:r>
            <a:r>
              <a:rPr lang="en-GB" altLang="en-US" sz="2250" dirty="0">
                <a:latin typeface="Nunito" pitchFamily="2" charset="0"/>
              </a:rPr>
              <a:t>			       </a:t>
            </a:r>
            <a:r>
              <a:rPr lang="cy-GB" sz="2200" dirty="0">
                <a:latin typeface="Niunito"/>
              </a:rPr>
              <a:t>unrhyw oed, yn ddibynnol ar amodau</a:t>
            </a:r>
            <a:endParaRPr lang="en-GB" sz="2200" dirty="0">
              <a:latin typeface="Niunito"/>
            </a:endParaRP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7D08EBCA-ACA7-D144-5F19-02B86A74EE4C}"/>
              </a:ext>
            </a:extLst>
          </p:cNvPr>
          <p:cNvSpPr/>
          <p:nvPr/>
        </p:nvSpPr>
        <p:spPr>
          <a:xfrm>
            <a:off x="3695701" y="2629963"/>
            <a:ext cx="1010961" cy="484632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3F168816-6509-63F5-8D18-F802DABE0D31}"/>
              </a:ext>
            </a:extLst>
          </p:cNvPr>
          <p:cNvSpPr/>
          <p:nvPr/>
        </p:nvSpPr>
        <p:spPr>
          <a:xfrm>
            <a:off x="2480879" y="1757341"/>
            <a:ext cx="2189141" cy="484632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67565205-BC18-200B-F689-1D15C6A80A14}"/>
              </a:ext>
            </a:extLst>
          </p:cNvPr>
          <p:cNvSpPr/>
          <p:nvPr/>
        </p:nvSpPr>
        <p:spPr>
          <a:xfrm>
            <a:off x="4162425" y="3467539"/>
            <a:ext cx="468838" cy="484632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029712F7-26ED-E93A-55F0-A0EB36581130}"/>
              </a:ext>
            </a:extLst>
          </p:cNvPr>
          <p:cNvSpPr/>
          <p:nvPr/>
        </p:nvSpPr>
        <p:spPr>
          <a:xfrm>
            <a:off x="2247389" y="4247502"/>
            <a:ext cx="2383874" cy="48463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694265A1-2A75-E6C5-E0D9-B26997DC6E7E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4D1BAC2-E4B2-D14F-ACA2-602645ACD3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6945D03-48B2-F090-F0DA-14B905E1CE51}"/>
              </a:ext>
            </a:extLst>
          </p:cNvPr>
          <p:cNvSpPr txBox="1"/>
          <p:nvPr/>
        </p:nvSpPr>
        <p:spPr>
          <a:xfrm>
            <a:off x="616688" y="5075274"/>
            <a:ext cx="6209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*</a:t>
            </a:r>
            <a:r>
              <a:rPr lang="en-GB" dirty="0" err="1"/>
              <a:t>Isafswm</a:t>
            </a:r>
            <a:r>
              <a:rPr lang="en-GB" dirty="0"/>
              <a:t> </a:t>
            </a:r>
            <a:r>
              <a:rPr lang="en-GB" dirty="0" err="1"/>
              <a:t>oedran</a:t>
            </a:r>
            <a:r>
              <a:rPr lang="en-GB" dirty="0"/>
              <a:t> </a:t>
            </a:r>
            <a:r>
              <a:rPr lang="en-GB" dirty="0" err="1"/>
              <a:t>ymddeol</a:t>
            </a:r>
            <a:r>
              <a:rPr lang="en-GB" dirty="0"/>
              <a:t> </a:t>
            </a:r>
            <a:r>
              <a:rPr lang="en-GB" dirty="0" err="1"/>
              <a:t>yn</a:t>
            </a:r>
            <a:r>
              <a:rPr lang="en-GB" dirty="0"/>
              <a:t> </a:t>
            </a:r>
            <a:r>
              <a:rPr lang="en-GB" dirty="0" err="1"/>
              <a:t>codi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57 </a:t>
            </a:r>
            <a:r>
              <a:rPr lang="en-GB" dirty="0" err="1"/>
              <a:t>ym</a:t>
            </a:r>
            <a:r>
              <a:rPr lang="en-GB" dirty="0"/>
              <a:t> mis Ebrill 2028</a:t>
            </a:r>
          </a:p>
        </p:txBody>
      </p:sp>
    </p:spTree>
    <p:extLst>
      <p:ext uri="{BB962C8B-B14F-4D97-AF65-F5344CB8AC3E}">
        <p14:creationId xmlns:p14="http://schemas.microsoft.com/office/powerpoint/2010/main" val="15759225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B47895-03E4-9C13-42FC-D67F63C79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5B54370-B0AB-BE84-A260-DE0D70B00E6F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7927535-0256-F875-2E67-E41821C9B863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B2C6C651-B7D9-35E2-6113-2076679C19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8190496"/>
              </p:ext>
            </p:extLst>
          </p:nvPr>
        </p:nvGraphicFramePr>
        <p:xfrm>
          <a:off x="431799" y="581025"/>
          <a:ext cx="8378826" cy="481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29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2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929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800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-GB" sz="1800" b="1" kern="1200" dirty="0">
                          <a:solidFill>
                            <a:schemeClr val="lt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Nifer y blynyddoedd mae’n cael ei dalu’n fuan</a:t>
                      </a:r>
                      <a:endParaRPr lang="en-GB" sz="1600" b="1" dirty="0">
                        <a:latin typeface="Nunito" pitchFamily="2" charset="0"/>
                      </a:endParaRPr>
                    </a:p>
                  </a:txBody>
                  <a:tcPr marL="68580" marR="68580" marT="34290" marB="3429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-GB" sz="1800" b="1" kern="1200" dirty="0">
                          <a:solidFill>
                            <a:schemeClr val="lt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Gostyngiad pensiwn</a:t>
                      </a:r>
                      <a:endParaRPr lang="en-GB" sz="1800" b="1" kern="1200" dirty="0">
                        <a:solidFill>
                          <a:schemeClr val="lt1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800" b="1" kern="1200" dirty="0">
                          <a:solidFill>
                            <a:schemeClr val="lt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Gostyngiad i’r </a:t>
                      </a:r>
                      <a:endParaRPr lang="en-GB" sz="1800" b="1" kern="1200" dirty="0">
                        <a:solidFill>
                          <a:schemeClr val="lt1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y-GB" sz="1800" b="1" kern="1200" dirty="0">
                          <a:solidFill>
                            <a:schemeClr val="lt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lwmp swm awtomatig</a:t>
                      </a:r>
                      <a:endParaRPr lang="en-GB" sz="1800" b="1" kern="1200" dirty="0">
                        <a:solidFill>
                          <a:schemeClr val="lt1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4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rgbClr val="333333"/>
                          </a:solidFill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1400" b="1" dirty="0">
                        <a:effectLst/>
                        <a:latin typeface="Nunito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400" b="1" dirty="0">
                          <a:latin typeface="Nunito" pitchFamily="2" charset="0"/>
                        </a:rPr>
                        <a:t>5.0%</a:t>
                      </a:r>
                      <a:endParaRPr lang="en-GB" sz="1400" b="1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400" b="1" dirty="0">
                          <a:latin typeface="Nunito" pitchFamily="2" charset="0"/>
                        </a:rPr>
                        <a:t>2.0%</a:t>
                      </a:r>
                      <a:endParaRPr lang="en-GB" sz="1400" b="1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4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rgbClr val="333333"/>
                          </a:solidFill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GB" sz="1400" b="1" dirty="0">
                        <a:effectLst/>
                        <a:latin typeface="Nunito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400" b="1" dirty="0">
                          <a:latin typeface="Nunito" pitchFamily="2" charset="0"/>
                        </a:rPr>
                        <a:t>9.6%</a:t>
                      </a:r>
                      <a:endParaRPr lang="en-GB" sz="1400" b="1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400" b="1" dirty="0">
                          <a:latin typeface="Nunito" pitchFamily="2" charset="0"/>
                        </a:rPr>
                        <a:t>3.9%</a:t>
                      </a:r>
                      <a:endParaRPr lang="en-GB" sz="1400" b="1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4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rgbClr val="333333"/>
                          </a:solidFill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GB" sz="1400" b="1" dirty="0">
                        <a:effectLst/>
                        <a:latin typeface="Nunito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400" b="1" dirty="0">
                          <a:latin typeface="Nunito" pitchFamily="2" charset="0"/>
                        </a:rPr>
                        <a:t>13.9%</a:t>
                      </a:r>
                      <a:endParaRPr lang="en-GB" sz="1400" b="1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400" b="1" dirty="0">
                          <a:latin typeface="Nunito" pitchFamily="2" charset="0"/>
                        </a:rPr>
                        <a:t>5.8%</a:t>
                      </a:r>
                      <a:endParaRPr lang="en-GB" sz="1400" b="1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4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rgbClr val="333333"/>
                          </a:solidFill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GB" sz="1400" b="1" dirty="0">
                        <a:effectLst/>
                        <a:latin typeface="Nunito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400" b="1" dirty="0">
                          <a:latin typeface="Nunito" pitchFamily="2" charset="0"/>
                        </a:rPr>
                        <a:t>17.8%</a:t>
                      </a:r>
                      <a:endParaRPr lang="en-GB" sz="1400" b="1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400" b="1" dirty="0">
                          <a:latin typeface="Nunito" pitchFamily="2" charset="0"/>
                        </a:rPr>
                        <a:t>7.6%</a:t>
                      </a:r>
                      <a:endParaRPr lang="en-GB" sz="1400" b="1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04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rgbClr val="333333"/>
                          </a:solidFill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GB" sz="1400" b="1" dirty="0">
                        <a:effectLst/>
                        <a:latin typeface="Nunito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400" b="1" dirty="0">
                          <a:latin typeface="Nunito" pitchFamily="2" charset="0"/>
                        </a:rPr>
                        <a:t>21.5%</a:t>
                      </a:r>
                      <a:endParaRPr lang="en-GB" sz="1400" b="1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400" b="1" dirty="0">
                          <a:latin typeface="Nunito" pitchFamily="2" charset="0"/>
                        </a:rPr>
                        <a:t>9.4%</a:t>
                      </a:r>
                      <a:endParaRPr lang="en-GB" sz="1400" b="1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04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rgbClr val="333333"/>
                          </a:solidFill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GB" sz="1400" b="1" dirty="0">
                        <a:effectLst/>
                        <a:latin typeface="Nunito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400" b="1" dirty="0">
                          <a:latin typeface="Nunito" pitchFamily="2" charset="0"/>
                        </a:rPr>
                        <a:t>24.9%</a:t>
                      </a:r>
                      <a:endParaRPr lang="en-GB" sz="1400" b="1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400" b="1" dirty="0">
                          <a:latin typeface="Nunito" pitchFamily="2" charset="0"/>
                        </a:rPr>
                        <a:t>11.2%</a:t>
                      </a:r>
                      <a:endParaRPr lang="en-GB" sz="1400" b="1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04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rgbClr val="333333"/>
                          </a:solidFill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GB" sz="1400" b="1" dirty="0">
                        <a:effectLst/>
                        <a:latin typeface="Nunito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400" b="1" dirty="0">
                          <a:latin typeface="Nunito" pitchFamily="2" charset="0"/>
                        </a:rPr>
                        <a:t>28.1%</a:t>
                      </a:r>
                      <a:endParaRPr lang="en-GB" sz="1400" b="1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400" b="1" dirty="0">
                          <a:latin typeface="Nunito" pitchFamily="2" charset="0"/>
                        </a:rPr>
                        <a:t>12.9%</a:t>
                      </a:r>
                      <a:endParaRPr lang="en-GB" sz="1400" b="1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04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rgbClr val="333333"/>
                          </a:solidFill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GB" sz="1400" b="1" dirty="0">
                        <a:effectLst/>
                        <a:latin typeface="Nunito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400" b="1" dirty="0">
                          <a:latin typeface="Nunito" pitchFamily="2" charset="0"/>
                        </a:rPr>
                        <a:t>31.1%</a:t>
                      </a:r>
                      <a:endParaRPr lang="en-GB" sz="1400" b="1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400" b="1" dirty="0">
                          <a:latin typeface="Nunito" pitchFamily="2" charset="0"/>
                        </a:rPr>
                        <a:t>14.7%</a:t>
                      </a:r>
                      <a:endParaRPr lang="en-GB" sz="1400" b="1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04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rgbClr val="333333"/>
                          </a:solidFill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GB" sz="1400" b="1" dirty="0">
                        <a:effectLst/>
                        <a:latin typeface="Nunito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400" b="1" dirty="0">
                          <a:latin typeface="Nunito" pitchFamily="2" charset="0"/>
                        </a:rPr>
                        <a:t>33.9%</a:t>
                      </a:r>
                      <a:endParaRPr lang="en-GB" sz="1400" b="1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400" b="1" dirty="0">
                          <a:latin typeface="Nunito" pitchFamily="2" charset="0"/>
                        </a:rPr>
                        <a:t>16.3%</a:t>
                      </a:r>
                      <a:endParaRPr lang="en-GB" sz="1400" b="1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04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rgbClr val="333333"/>
                          </a:solidFill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GB" sz="1400" b="1" dirty="0">
                        <a:effectLst/>
                        <a:latin typeface="Nunito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400" b="1" dirty="0">
                          <a:latin typeface="Nunito" pitchFamily="2" charset="0"/>
                        </a:rPr>
                        <a:t>36.6%</a:t>
                      </a:r>
                      <a:endParaRPr lang="en-GB" sz="1400" b="1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400" b="1" dirty="0">
                          <a:latin typeface="Nunito" pitchFamily="2" charset="0"/>
                        </a:rPr>
                        <a:t>18.0%</a:t>
                      </a:r>
                      <a:endParaRPr lang="en-GB" sz="1400" b="1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04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rgbClr val="333333"/>
                          </a:solidFill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GB" sz="1400" b="1" dirty="0">
                        <a:effectLst/>
                        <a:latin typeface="Nunito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400" b="1" dirty="0">
                          <a:latin typeface="Nunito" pitchFamily="2" charset="0"/>
                        </a:rPr>
                        <a:t>39.0%</a:t>
                      </a:r>
                      <a:endParaRPr lang="en-GB" sz="1400" b="1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rgbClr val="333333"/>
                          </a:solidFill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Amh</a:t>
                      </a:r>
                      <a:r>
                        <a:rPr lang="en-GB" sz="1400" b="1" dirty="0">
                          <a:solidFill>
                            <a:srgbClr val="333333"/>
                          </a:solidFill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GB" sz="1400" b="1" dirty="0">
                        <a:effectLst/>
                        <a:latin typeface="Nunito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04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rgbClr val="333333"/>
                          </a:solidFill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GB" sz="1400" b="1" dirty="0">
                        <a:effectLst/>
                        <a:latin typeface="Nunito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400" b="1" dirty="0">
                          <a:latin typeface="Nunito" pitchFamily="2" charset="0"/>
                        </a:rPr>
                        <a:t>41.4%</a:t>
                      </a:r>
                      <a:endParaRPr lang="en-GB" sz="1400" b="1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Amh</a:t>
                      </a:r>
                      <a:r>
                        <a:rPr lang="en-GB" sz="1400" b="1" dirty="0"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51435" marR="5143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204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rgbClr val="333333"/>
                          </a:solidFill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GB" sz="1400" b="1" dirty="0">
                        <a:effectLst/>
                        <a:latin typeface="Nunito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400" b="1" dirty="0">
                          <a:latin typeface="Nunito" pitchFamily="2" charset="0"/>
                        </a:rPr>
                        <a:t>43.6%</a:t>
                      </a:r>
                      <a:endParaRPr lang="en-GB" sz="1400" b="1" dirty="0">
                        <a:latin typeface="Nunito" pitchFamily="2" charset="0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400" b="1" dirty="0" err="1">
                          <a:solidFill>
                            <a:srgbClr val="333333"/>
                          </a:solidFill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Amh</a:t>
                      </a:r>
                      <a:r>
                        <a:rPr lang="en-GB" sz="1400" b="1" dirty="0">
                          <a:solidFill>
                            <a:srgbClr val="333333"/>
                          </a:solidFill>
                          <a:effectLst/>
                          <a:latin typeface="Nunito" pitchFamily="2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GB" sz="1400" b="1" dirty="0">
                        <a:effectLst/>
                        <a:latin typeface="Nunito" pitchFamily="2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3080F9B-A6C3-2DE0-7999-C6346CB5582A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4804D6E-3726-EB9F-B6F5-CB0E18F3DB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8696" y="5386738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8328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5D40EA-7A0D-1AA4-D9C6-549C93EDC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D868AB55-F744-D5BC-D4C7-242D3CADA9AE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2C01970-AF87-E9DD-E70D-D93128A45AD1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3">
            <a:extLst>
              <a:ext uri="{FF2B5EF4-FFF2-40B4-BE49-F238E27FC236}">
                <a16:creationId xmlns:a16="http://schemas.microsoft.com/office/drawing/2014/main" id="{195A29F9-AE6C-7C26-8262-2AD87E0020C3}"/>
              </a:ext>
            </a:extLst>
          </p:cNvPr>
          <p:cNvSpPr txBox="1">
            <a:spLocks/>
          </p:cNvSpPr>
          <p:nvPr/>
        </p:nvSpPr>
        <p:spPr>
          <a:xfrm>
            <a:off x="431800" y="686644"/>
            <a:ext cx="7524423" cy="7900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y-GB" sz="4800" b="1" dirty="0">
                <a:solidFill>
                  <a:schemeClr val="accent2"/>
                </a:solidFill>
                <a:latin typeface="Nunito" pitchFamily="2" charset="0"/>
              </a:rPr>
              <a:t>Rheol 85 mlynedd</a:t>
            </a:r>
            <a:endParaRPr lang="en-GB" sz="4800" b="1" dirty="0">
              <a:solidFill>
                <a:schemeClr val="accent2"/>
              </a:solidFill>
              <a:latin typeface="Nunito" pitchFamily="2" charset="0"/>
            </a:endParaRP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F18A17CB-1B17-F642-D515-97B2D4A296E7}"/>
              </a:ext>
            </a:extLst>
          </p:cNvPr>
          <p:cNvSpPr txBox="1">
            <a:spLocks/>
          </p:cNvSpPr>
          <p:nvPr/>
        </p:nvSpPr>
        <p:spPr>
          <a:xfrm>
            <a:off x="530679" y="3356046"/>
            <a:ext cx="8279946" cy="21647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cy-GB" dirty="0">
                <a:latin typeface="Nunito" pitchFamily="2" charset="0"/>
              </a:rPr>
              <a:t>Yn berthnasol i aelodau a ymunodd cyn 1 Hydref 2006</a:t>
            </a:r>
            <a:endParaRPr lang="en-GB" dirty="0">
              <a:latin typeface="Nunito" pitchFamily="2" charset="0"/>
            </a:endParaRPr>
          </a:p>
          <a:p>
            <a:pPr algn="l">
              <a:lnSpc>
                <a:spcPct val="150000"/>
              </a:lnSpc>
            </a:pPr>
            <a:r>
              <a:rPr lang="cy-GB" dirty="0">
                <a:latin typeface="Nunito" pitchFamily="2" charset="0"/>
              </a:rPr>
              <a:t>Gostyngiadau llai ar fuddion a gasglwyd cyn 1 Ebrill 2008</a:t>
            </a:r>
            <a:endParaRPr lang="en-GB" dirty="0">
              <a:latin typeface="Nunito" pitchFamily="2" charset="0"/>
            </a:endParaRPr>
          </a:p>
          <a:p>
            <a:pPr algn="l">
              <a:lnSpc>
                <a:spcPct val="150000"/>
              </a:lnSpc>
            </a:pPr>
            <a:r>
              <a:rPr lang="cy-GB" dirty="0" err="1">
                <a:latin typeface="Nunito" pitchFamily="2" charset="0"/>
              </a:rPr>
              <a:t>Gwarchodaethau’r</a:t>
            </a:r>
            <a:r>
              <a:rPr lang="cy-GB" dirty="0">
                <a:latin typeface="Nunito" pitchFamily="2" charset="0"/>
              </a:rPr>
              <a:t> rheol 85 mlynedd wedi’u cynnwys ym mhob amcangyfrif</a:t>
            </a:r>
            <a:endParaRPr lang="en-GB" dirty="0">
              <a:latin typeface="Nunito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0B7E84F-CEC4-2844-271E-B56CBE3533B2}"/>
              </a:ext>
            </a:extLst>
          </p:cNvPr>
          <p:cNvSpPr txBox="1"/>
          <p:nvPr/>
        </p:nvSpPr>
        <p:spPr>
          <a:xfrm>
            <a:off x="6248696" y="1756821"/>
            <a:ext cx="720000" cy="1080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sz="4050" dirty="0"/>
              <a:t>=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116095F-39B5-BAAE-1EA3-E697BE2AD1EF}"/>
              </a:ext>
            </a:extLst>
          </p:cNvPr>
          <p:cNvSpPr txBox="1"/>
          <p:nvPr/>
        </p:nvSpPr>
        <p:spPr>
          <a:xfrm>
            <a:off x="6416990" y="1776277"/>
            <a:ext cx="1800000" cy="1060544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sz="3600" dirty="0">
                <a:latin typeface="Nunito" pitchFamily="2" charset="0"/>
              </a:rPr>
              <a:t>85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EE67C8A-6902-AA99-9687-ACB523F35C29}"/>
              </a:ext>
            </a:extLst>
          </p:cNvPr>
          <p:cNvSpPr txBox="1"/>
          <p:nvPr/>
        </p:nvSpPr>
        <p:spPr>
          <a:xfrm>
            <a:off x="772604" y="1776277"/>
            <a:ext cx="1872000" cy="1080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ffectLst>
            <a:reflection blurRad="6350" stA="52000" endA="300" endPos="35000" dir="5400000" sy="-100000" algn="bl" rotWithShape="0"/>
          </a:effectLst>
        </p:spPr>
        <p:txBody>
          <a:bodyPr wrap="square" lIns="180000" tIns="180000" rIns="180000" bIns="180000" rtlCol="0" anchor="ctr" anchorCtr="0">
            <a:noAutofit/>
          </a:bodyPr>
          <a:lstStyle/>
          <a:p>
            <a:pPr algn="ctr"/>
            <a:r>
              <a:rPr lang="cy-GB" sz="3600" dirty="0">
                <a:latin typeface="Nunito" pitchFamily="2" charset="0"/>
              </a:rPr>
              <a:t>Oed</a:t>
            </a:r>
            <a:endParaRPr lang="en-GB" sz="3600" dirty="0">
              <a:latin typeface="Nunito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DC9B6BE-D32A-C6AA-D94F-5CE8601B9564}"/>
              </a:ext>
            </a:extLst>
          </p:cNvPr>
          <p:cNvSpPr txBox="1"/>
          <p:nvPr/>
        </p:nvSpPr>
        <p:spPr>
          <a:xfrm>
            <a:off x="3291450" y="1776277"/>
            <a:ext cx="2957245" cy="1080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reflection blurRad="6350" stA="52000" endA="300" endPos="35000" dir="5400000" sy="-100000" algn="bl" rotWithShape="0"/>
          </a:effectLst>
        </p:spPr>
        <p:txBody>
          <a:bodyPr wrap="square" lIns="180000" tIns="180000" rIns="180000" bIns="180000" rtlCol="0" anchor="ctr" anchorCtr="0">
            <a:noAutofit/>
          </a:bodyPr>
          <a:lstStyle/>
          <a:p>
            <a:pPr algn="ctr"/>
            <a:r>
              <a:rPr lang="cy-GB" sz="3600" dirty="0">
                <a:latin typeface="Nunito" pitchFamily="2" charset="0"/>
              </a:rPr>
              <a:t>Gwasanaeth</a:t>
            </a:r>
            <a:endParaRPr lang="en-GB" sz="3600" dirty="0">
              <a:latin typeface="Nunito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7BB11D1-D9C4-3ACE-E854-4652B89E4CE9}"/>
              </a:ext>
            </a:extLst>
          </p:cNvPr>
          <p:cNvSpPr txBox="1"/>
          <p:nvPr/>
        </p:nvSpPr>
        <p:spPr>
          <a:xfrm>
            <a:off x="2644604" y="1776277"/>
            <a:ext cx="656102" cy="1080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GB" sz="4400" b="0" i="0" dirty="0">
                <a:solidFill>
                  <a:srgbClr val="1F1F1F"/>
                </a:solidFill>
                <a:effectLst/>
                <a:latin typeface="Google Sans"/>
              </a:rPr>
              <a:t>+</a:t>
            </a:r>
            <a:endParaRPr lang="en-GB" sz="4050" dirty="0"/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574DA300-9D96-9D6F-793A-564289B33A91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DB5E86-0D19-FAE8-2420-94F3858E35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0325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41BEE4-7F75-1337-E60F-0FAC527CA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33F3371F-92B8-4618-7BFF-C422A7A479BB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01D48AE-8690-7E53-081E-C5F11B98883A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Content Placeholder 3">
            <a:extLst>
              <a:ext uri="{FF2B5EF4-FFF2-40B4-BE49-F238E27FC236}">
                <a16:creationId xmlns:a16="http://schemas.microsoft.com/office/drawing/2014/main" id="{8099E794-2AAD-43AB-3061-E311F3DB58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0127514"/>
              </p:ext>
            </p:extLst>
          </p:nvPr>
        </p:nvGraphicFramePr>
        <p:xfrm>
          <a:off x="471669" y="1513749"/>
          <a:ext cx="7704000" cy="36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200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cy-GB" sz="1600" b="1" kern="1200" dirty="0">
                          <a:solidFill>
                            <a:schemeClr val="lt1"/>
                          </a:solidFill>
                          <a:latin typeface="Nunito" pitchFamily="2" charset="0"/>
                          <a:ea typeface="+mn-ea"/>
                          <a:cs typeface="+mn-cs"/>
                        </a:rPr>
                        <a:t>Manylion yr aelod</a:t>
                      </a:r>
                      <a:endParaRPr lang="en-GB" sz="1600" b="1" kern="1200" dirty="0">
                        <a:solidFill>
                          <a:schemeClr val="lt1"/>
                        </a:solidFill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600" b="1" kern="1200" dirty="0">
                          <a:solidFill>
                            <a:schemeClr val="lt1"/>
                          </a:solidFill>
                          <a:latin typeface="Nunito" pitchFamily="2" charset="0"/>
                          <a:ea typeface="+mn-ea"/>
                          <a:cs typeface="+mn-cs"/>
                        </a:rPr>
                        <a:t>Pensiwn blynyddol</a:t>
                      </a:r>
                      <a:endParaRPr lang="en-GB" sz="1600" b="1" kern="1200" dirty="0">
                        <a:solidFill>
                          <a:schemeClr val="lt1"/>
                        </a:solidFill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Nunito" pitchFamily="2" charset="0"/>
                        </a:rPr>
                        <a:t>Lwmp </a:t>
                      </a:r>
                      <a:r>
                        <a:rPr lang="en-GB" sz="1600" dirty="0" err="1">
                          <a:latin typeface="Nunito" pitchFamily="2" charset="0"/>
                        </a:rPr>
                        <a:t>swm</a:t>
                      </a:r>
                      <a:endParaRPr lang="en-GB" sz="1600" dirty="0">
                        <a:latin typeface="Nunito" pitchFamily="2" charset="0"/>
                      </a:endParaRPr>
                    </a:p>
                  </a:txBody>
                  <a:tcPr marL="68580" marR="68580" marT="34290" marB="3429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l"/>
                      <a:r>
                        <a:rPr lang="cy-GB" sz="1600" b="0" kern="1200" dirty="0">
                          <a:solidFill>
                            <a:schemeClr val="dk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Ymddeoliad diswyddo rhwng 55 a 65 oed</a:t>
                      </a:r>
                      <a:endParaRPr lang="en-GB" sz="1400" b="0" dirty="0">
                        <a:latin typeface="Nunito" pitchFamily="2" charset="0"/>
                      </a:endParaRPr>
                    </a:p>
                  </a:txBody>
                  <a:tcPr marL="68580" marR="68580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£18,489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£13,313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l"/>
                      <a:r>
                        <a:rPr lang="cy-GB" sz="1600" b="0" kern="1200" dirty="0">
                          <a:solidFill>
                            <a:schemeClr val="dk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Ymddeoliad cynnar yn 58 oed (OPA 67)</a:t>
                      </a:r>
                      <a:endParaRPr lang="en-GB" sz="1600" b="0" kern="1200" dirty="0">
                        <a:solidFill>
                          <a:schemeClr val="dk1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£13,505</a:t>
                      </a:r>
                    </a:p>
                  </a:txBody>
                  <a:tcPr marL="68580" marR="68580"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£12,793</a:t>
                      </a:r>
                    </a:p>
                  </a:txBody>
                  <a:tcPr marL="68580" marR="68580" marT="34290" marB="3429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2492448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l"/>
                      <a:r>
                        <a:rPr lang="cy-GB" sz="1600" b="0" kern="1200" dirty="0">
                          <a:solidFill>
                            <a:schemeClr val="dk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Ymddeoliad cynnar yn 63 oed (OPA 66)</a:t>
                      </a:r>
                      <a:endParaRPr lang="en-GB" sz="1600" b="0" kern="1200" dirty="0">
                        <a:solidFill>
                          <a:schemeClr val="dk1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£16,279</a:t>
                      </a:r>
                    </a:p>
                  </a:txBody>
                  <a:tcPr marL="68580" marR="68580" marT="34290" marB="34290" anchor="ctr"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£13,313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-GB" sz="1600" b="0" kern="1200" dirty="0">
                          <a:solidFill>
                            <a:schemeClr val="dk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Ymddeol yn yr Oedran Pensiwn Arferol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>
                          <a:latin typeface="Nunito" pitchFamily="2" charset="0"/>
                        </a:rPr>
                        <a:t>(66 </a:t>
                      </a:r>
                      <a:r>
                        <a:rPr lang="en-GB" sz="1600" b="0" dirty="0" err="1">
                          <a:latin typeface="Nunito" pitchFamily="2" charset="0"/>
                        </a:rPr>
                        <a:t>oed</a:t>
                      </a:r>
                      <a:r>
                        <a:rPr lang="en-GB" sz="1600" b="0" dirty="0">
                          <a:latin typeface="Nunito" pitchFamily="2" charset="0"/>
                        </a:rPr>
                        <a:t> a 3 mis)</a:t>
                      </a:r>
                    </a:p>
                  </a:txBody>
                  <a:tcPr marL="68580" marR="68580" marT="34290" marB="34290" anchor="ctr"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£18,572</a:t>
                      </a:r>
                    </a:p>
                  </a:txBody>
                  <a:tcPr marL="68580" marR="68580" marT="34290" marB="34290" anchor="ctr"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£13,319</a:t>
                      </a:r>
                    </a:p>
                  </a:txBody>
                  <a:tcPr marL="68580" marR="68580" marT="34290" marB="34290" anchor="ctr"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-GB" sz="1600" b="0" kern="1200" dirty="0">
                          <a:solidFill>
                            <a:schemeClr val="dk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Ymddeoliad hwyr yn 70 oed (OPA 66)</a:t>
                      </a:r>
                      <a:endParaRPr lang="en-GB" sz="1600" b="0" kern="1200" dirty="0">
                        <a:solidFill>
                          <a:schemeClr val="dk1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£21,955</a:t>
                      </a:r>
                    </a:p>
                  </a:txBody>
                  <a:tcPr marL="68580" marR="68580" marT="34290" marB="34290" anchor="ctr"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£13,412</a:t>
                      </a:r>
                    </a:p>
                  </a:txBody>
                  <a:tcPr marL="68580" marR="68580" marT="34290" marB="34290" anchor="ctr">
                    <a:solidFill>
                      <a:srgbClr val="C5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257439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08974FCF-C3B2-F89E-E9E4-6E1C84AB8EE7}"/>
              </a:ext>
            </a:extLst>
          </p:cNvPr>
          <p:cNvSpPr txBox="1">
            <a:spLocks/>
          </p:cNvSpPr>
          <p:nvPr/>
        </p:nvSpPr>
        <p:spPr>
          <a:xfrm>
            <a:off x="373244" y="620390"/>
            <a:ext cx="8378825" cy="66250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y-GB" sz="3600" b="1" dirty="0">
                <a:solidFill>
                  <a:schemeClr val="accent2"/>
                </a:solidFill>
                <a:latin typeface="Nunito" pitchFamily="2" charset="0"/>
              </a:rPr>
              <a:t>Ymddeol yn gynnar/hwyr ar </a:t>
            </a:r>
            <a:r>
              <a:rPr lang="en-US" sz="3600" b="1" dirty="0">
                <a:solidFill>
                  <a:schemeClr val="accent2"/>
                </a:solidFill>
                <a:latin typeface="Nunito" pitchFamily="2" charset="0"/>
              </a:rPr>
              <a:t>30/09/2026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14FA4F8-980B-907E-6EFC-5743DEE7AB0E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8420E1-0827-81C8-9672-C092627388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9537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4C733-2D94-9790-A5EA-0AE5B1262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3208F962-1B50-4091-5E1E-BB2BEA3169CE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2215A7C-7ACB-0693-EDF2-A897980EAF31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3">
            <a:extLst>
              <a:ext uri="{FF2B5EF4-FFF2-40B4-BE49-F238E27FC236}">
                <a16:creationId xmlns:a16="http://schemas.microsoft.com/office/drawing/2014/main" id="{A927A9FB-D927-9EED-17CD-C10FDF03D8D8}"/>
              </a:ext>
            </a:extLst>
          </p:cNvPr>
          <p:cNvSpPr txBox="1">
            <a:spLocks/>
          </p:cNvSpPr>
          <p:nvPr/>
        </p:nvSpPr>
        <p:spPr>
          <a:xfrm>
            <a:off x="431800" y="724543"/>
            <a:ext cx="7886700" cy="70414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600" b="1" dirty="0">
                <a:solidFill>
                  <a:schemeClr val="accent2"/>
                </a:solidFill>
                <a:latin typeface="Nunito" pitchFamily="2" charset="0"/>
              </a:rPr>
              <a:t>Lwmp </a:t>
            </a:r>
            <a:r>
              <a:rPr lang="en-GB" sz="3600" b="1" dirty="0" err="1">
                <a:solidFill>
                  <a:schemeClr val="accent2"/>
                </a:solidFill>
                <a:latin typeface="Nunito" pitchFamily="2" charset="0"/>
              </a:rPr>
              <a:t>swm</a:t>
            </a:r>
            <a:endParaRPr lang="en-GB" sz="3600" dirty="0">
              <a:solidFill>
                <a:schemeClr val="accent2"/>
              </a:solidFill>
              <a:latin typeface="Nunito" pitchFamily="2" charset="0"/>
            </a:endParaRP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F109174D-0026-4ADF-636D-29C1BE39D95E}"/>
              </a:ext>
            </a:extLst>
          </p:cNvPr>
          <p:cNvSpPr txBox="1">
            <a:spLocks/>
          </p:cNvSpPr>
          <p:nvPr/>
        </p:nvSpPr>
        <p:spPr>
          <a:xfrm>
            <a:off x="435296" y="1657039"/>
            <a:ext cx="5379635" cy="377227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cy-GB" dirty="0">
                <a:latin typeface="Nunito" pitchFamily="2" charset="0"/>
              </a:rPr>
              <a:t>Cyfnewid pensiwn am lwmp swm</a:t>
            </a:r>
            <a:endParaRPr lang="en-GB" dirty="0">
              <a:latin typeface="Nunito" pitchFamily="2" charset="0"/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cy-GB" dirty="0">
                <a:latin typeface="Nunito" pitchFamily="2" charset="0"/>
              </a:rPr>
              <a:t>£1 o bensiwn = £12 o lwmp swm</a:t>
            </a:r>
            <a:endParaRPr lang="en-GB" dirty="0">
              <a:latin typeface="Nunito" pitchFamily="2" charset="0"/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cy-GB" dirty="0">
                <a:latin typeface="Nunito" pitchFamily="2" charset="0"/>
              </a:rPr>
              <a:t>Adran Cyllid a Thollau’r DU yn gosod uchafswm lwmp swm</a:t>
            </a:r>
            <a:endParaRPr lang="en-GB" dirty="0">
              <a:latin typeface="Nunito" pitchFamily="2" charset="0"/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cy-GB" sz="2200" dirty="0">
                <a:latin typeface="Nunito" pitchFamily="2" charset="0"/>
              </a:rPr>
              <a:t>25% o werth cyfalaf hawliau a gasglwyd</a:t>
            </a:r>
            <a:endParaRPr lang="en-GB" sz="2200" dirty="0">
              <a:latin typeface="Nunito" pitchFamily="2" charset="0"/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cy-GB" dirty="0">
                <a:latin typeface="Nunito" pitchFamily="2" charset="0"/>
              </a:rPr>
              <a:t>Dim effaith ar bensiwn eich cymar</a:t>
            </a:r>
            <a:endParaRPr lang="en-GB" dirty="0">
              <a:latin typeface="Nunito" pitchFamily="2" charset="0"/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cy-GB" dirty="0">
                <a:latin typeface="Nunito" pitchFamily="2" charset="0"/>
              </a:rPr>
              <a:t>Rhaid gwneud dewis am lwmp swm wrth gymryd eich pensiwn yn y </a:t>
            </a:r>
            <a:r>
              <a:rPr lang="cy-GB" dirty="0" err="1">
                <a:latin typeface="Nunito" pitchFamily="2" charset="0"/>
              </a:rPr>
              <a:t>CPLlL</a:t>
            </a:r>
            <a:endParaRPr lang="en-GB" dirty="0">
              <a:latin typeface="Nunito" pitchFamily="2" charset="0"/>
            </a:endParaRP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66346D85-FAB5-4073-D36D-CEAACF00A3BD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B368A87-E56D-F831-E3A1-2BF33464E2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52C42F26-0868-E72A-6888-AEB8FA063A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0949391"/>
              </p:ext>
            </p:extLst>
          </p:nvPr>
        </p:nvGraphicFramePr>
        <p:xfrm>
          <a:off x="4829174" y="984994"/>
          <a:ext cx="4943475" cy="34397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511B3952-8C8C-E11A-4AEE-B4D08F6A36D8}"/>
              </a:ext>
            </a:extLst>
          </p:cNvPr>
          <p:cNvSpPr txBox="1"/>
          <p:nvPr/>
        </p:nvSpPr>
        <p:spPr>
          <a:xfrm>
            <a:off x="6000750" y="1512998"/>
            <a:ext cx="1142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b="1" dirty="0">
                <a:solidFill>
                  <a:schemeClr val="bg1"/>
                </a:solidFill>
                <a:latin typeface="Nunito" pitchFamily="2" charset="0"/>
              </a:rPr>
              <a:t>Arian</a:t>
            </a:r>
          </a:p>
          <a:p>
            <a:r>
              <a:rPr lang="cy-GB" b="1" dirty="0">
                <a:solidFill>
                  <a:schemeClr val="bg1"/>
                </a:solidFill>
                <a:latin typeface="Nunito" pitchFamily="2" charset="0"/>
              </a:rPr>
              <a:t>di-dreth</a:t>
            </a:r>
            <a:endParaRPr lang="en-GB" b="1" dirty="0">
              <a:solidFill>
                <a:schemeClr val="bg1"/>
              </a:solidFill>
              <a:latin typeface="Nunito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204099C-AAE5-D761-5122-818EDD66ADE8}"/>
              </a:ext>
            </a:extLst>
          </p:cNvPr>
          <p:cNvSpPr txBox="1"/>
          <p:nvPr/>
        </p:nvSpPr>
        <p:spPr>
          <a:xfrm>
            <a:off x="6729411" y="2941533"/>
            <a:ext cx="13750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b="1" dirty="0">
                <a:solidFill>
                  <a:schemeClr val="bg1"/>
                </a:solidFill>
                <a:latin typeface="Nunito" pitchFamily="2" charset="0"/>
              </a:rPr>
              <a:t>Pensiwn</a:t>
            </a:r>
            <a:r>
              <a:rPr lang="cy-GB" dirty="0"/>
              <a:t> </a:t>
            </a:r>
            <a:r>
              <a:rPr lang="cy-GB" b="1" dirty="0">
                <a:solidFill>
                  <a:schemeClr val="bg1"/>
                </a:solidFill>
                <a:latin typeface="Nunito" pitchFamily="2" charset="0"/>
              </a:rPr>
              <a:t>blynyddol</a:t>
            </a:r>
            <a:endParaRPr lang="en-GB" b="1" dirty="0">
              <a:solidFill>
                <a:schemeClr val="bg1"/>
              </a:solidFill>
              <a:latin typeface="Nuni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1351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A78356-A4E6-CD65-1920-6F4FF9038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74345E30-634A-AF53-FCFC-00F90343D683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EA539E7-4262-7E6E-A1EF-CBE2A7563B35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71E7B7AC-FA53-AE06-965A-2C9970355DD4}"/>
              </a:ext>
            </a:extLst>
          </p:cNvPr>
          <p:cNvSpPr txBox="1">
            <a:spLocks/>
          </p:cNvSpPr>
          <p:nvPr/>
        </p:nvSpPr>
        <p:spPr>
          <a:xfrm>
            <a:off x="428119" y="613109"/>
            <a:ext cx="8378825" cy="71910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y-GB" sz="3600" b="1" dirty="0">
                <a:solidFill>
                  <a:srgbClr val="ED7D31"/>
                </a:solidFill>
                <a:latin typeface="Nunito" pitchFamily="2" charset="0"/>
              </a:rPr>
              <a:t>Cymryd lwmp swm</a:t>
            </a:r>
            <a:endParaRPr lang="en-US" sz="3600" b="1" dirty="0">
              <a:solidFill>
                <a:srgbClr val="ED7D31"/>
              </a:solidFill>
              <a:latin typeface="Nunito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2FAB37-5139-981D-89ED-D03C857A9E8E}"/>
              </a:ext>
            </a:extLst>
          </p:cNvPr>
          <p:cNvSpPr txBox="1"/>
          <p:nvPr/>
        </p:nvSpPr>
        <p:spPr>
          <a:xfrm>
            <a:off x="384683" y="3796190"/>
            <a:ext cx="26897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sz="2000" b="1" dirty="0">
                <a:solidFill>
                  <a:schemeClr val="accent6"/>
                </a:solidFill>
                <a:latin typeface="Nunito" pitchFamily="2" charset="0"/>
              </a:rPr>
              <a:t>Lwmp swm di-dreth</a:t>
            </a:r>
            <a:endParaRPr lang="en-US" sz="2000" b="1" dirty="0">
              <a:solidFill>
                <a:schemeClr val="accent6"/>
              </a:solidFill>
              <a:latin typeface="Nunito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D1AC333-E973-F623-D014-24D56D425E1B}"/>
              </a:ext>
            </a:extLst>
          </p:cNvPr>
          <p:cNvSpPr/>
          <p:nvPr/>
        </p:nvSpPr>
        <p:spPr>
          <a:xfrm>
            <a:off x="468313" y="2476655"/>
            <a:ext cx="2990230" cy="648072"/>
          </a:xfrm>
          <a:prstGeom prst="rect">
            <a:avLst/>
          </a:prstGeom>
          <a:solidFill>
            <a:srgbClr val="0070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Nunito" pitchFamily="2" charset="0"/>
              </a:rPr>
              <a:t>£18,489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93E8A0-2781-BA9B-8C1C-9FB0F18538B1}"/>
              </a:ext>
            </a:extLst>
          </p:cNvPr>
          <p:cNvSpPr/>
          <p:nvPr/>
        </p:nvSpPr>
        <p:spPr>
          <a:xfrm>
            <a:off x="468313" y="4200041"/>
            <a:ext cx="2297747" cy="64807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Nunito" pitchFamily="2" charset="0"/>
              </a:rPr>
              <a:t>£13,313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DB7AB3-E98B-033A-A08C-94174C353D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6060" y="1435860"/>
            <a:ext cx="2974117" cy="36933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cy-GB" sz="2400" b="1" dirty="0">
                <a:solidFill>
                  <a:schemeClr val="accent6"/>
                </a:solidFill>
                <a:latin typeface="Nunito" pitchFamily="2" charset="0"/>
                <a:ea typeface="MS PGothic" panose="020B0600070205080204" pitchFamily="34" charset="-128"/>
              </a:rPr>
              <a:t>Buddion safonol</a:t>
            </a:r>
            <a:endParaRPr lang="en-GB" altLang="en-US" sz="2400" b="1" dirty="0">
              <a:solidFill>
                <a:schemeClr val="accent6"/>
              </a:solidFill>
              <a:latin typeface="Nunito" pitchFamily="2" charset="0"/>
              <a:ea typeface="MS PGothic" panose="020B0600070205080204" pitchFamily="34" charset="-128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0DB764E-4549-01D2-6793-04278D226A31}"/>
              </a:ext>
            </a:extLst>
          </p:cNvPr>
          <p:cNvGrpSpPr/>
          <p:nvPr/>
        </p:nvGrpSpPr>
        <p:grpSpPr>
          <a:xfrm>
            <a:off x="4000129" y="2054997"/>
            <a:ext cx="4830418" cy="1753615"/>
            <a:chOff x="4936688" y="2825644"/>
            <a:chExt cx="3413072" cy="120670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86A351C-2382-8FF6-FCD2-2FCB426C8EC5}"/>
                </a:ext>
              </a:extLst>
            </p:cNvPr>
            <p:cNvSpPr txBox="1"/>
            <p:nvPr/>
          </p:nvSpPr>
          <p:spPr>
            <a:xfrm>
              <a:off x="5540040" y="2825644"/>
              <a:ext cx="2809720" cy="1206420"/>
            </a:xfrm>
            <a:prstGeom prst="roundRect">
              <a:avLst>
                <a:gd name="adj" fmla="val 7080"/>
              </a:avLst>
            </a:prstGeom>
            <a:solidFill>
              <a:srgbClr val="007088"/>
            </a:solidFill>
          </p:spPr>
          <p:txBody>
            <a:bodyPr wrap="square" lIns="827999" rIns="216000" rtlCol="0" anchor="ctr">
              <a:noAutofit/>
            </a:bodyPr>
            <a:lstStyle/>
            <a:p>
              <a:pPr algn="ctr">
                <a:lnSpc>
                  <a:spcPts val="2160"/>
                </a:lnSpc>
              </a:pPr>
              <a:r>
                <a:rPr lang="cy-GB" sz="2000" b="1" dirty="0">
                  <a:solidFill>
                    <a:schemeClr val="bg1"/>
                  </a:solidFill>
                  <a:latin typeface="Nunito" pitchFamily="2" charset="0"/>
                </a:rPr>
                <a:t>o’r gwerth cyfalaf ar gael fel swm o arian</a:t>
              </a:r>
            </a:p>
            <a:p>
              <a:pPr algn="ctr">
                <a:lnSpc>
                  <a:spcPts val="2160"/>
                </a:lnSpc>
              </a:pPr>
              <a:r>
                <a:rPr lang="cy-GB" sz="2000" b="1" dirty="0">
                  <a:solidFill>
                    <a:schemeClr val="bg1"/>
                  </a:solidFill>
                  <a:latin typeface="Nunito" pitchFamily="2" charset="0"/>
                </a:rPr>
                <a:t>di-dreth</a:t>
              </a:r>
              <a:endParaRPr lang="en-US" sz="2000" b="1" dirty="0">
                <a:solidFill>
                  <a:schemeClr val="bg1"/>
                </a:solidFill>
                <a:latin typeface="Nunito" pitchFamily="2" charset="0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9F6BF11-C473-CB67-1FB0-549D6802FA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36688" y="2825644"/>
              <a:ext cx="1206705" cy="1206706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D940D43-8B64-ADF5-696B-88280D119349}"/>
              </a:ext>
            </a:extLst>
          </p:cNvPr>
          <p:cNvSpPr txBox="1"/>
          <p:nvPr/>
        </p:nvSpPr>
        <p:spPr>
          <a:xfrm>
            <a:off x="377188" y="2024416"/>
            <a:ext cx="25755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sz="2000" b="1" dirty="0">
                <a:solidFill>
                  <a:srgbClr val="007088"/>
                </a:solidFill>
                <a:latin typeface="Nunito" pitchFamily="2" charset="0"/>
              </a:rPr>
              <a:t>Pensiwn blynyddol</a:t>
            </a:r>
            <a:endParaRPr lang="en-US" sz="2000" b="1" dirty="0">
              <a:solidFill>
                <a:srgbClr val="007088"/>
              </a:solidFill>
              <a:latin typeface="Nunito" pitchFamily="2" charset="0"/>
            </a:endParaRP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CBA18A60-108A-1E2C-9892-FA03BBD39022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4641BD0-94A0-9C34-EB88-F1D507DED3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5325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C4C1D-13FE-B5D0-6C0B-EE50C135E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155B4CD-D1AE-F695-A0C1-6C6D5836D677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ABD8D3F-7B0B-509D-1A88-6F1800BAFF68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76667AA5-1A06-30ED-ED46-4077D3970277}"/>
              </a:ext>
            </a:extLst>
          </p:cNvPr>
          <p:cNvSpPr/>
          <p:nvPr/>
        </p:nvSpPr>
        <p:spPr>
          <a:xfrm>
            <a:off x="461998" y="4200039"/>
            <a:ext cx="8220002" cy="64807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Nunito" pitchFamily="2" charset="0"/>
              </a:rPr>
              <a:t>£83,992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00099F-DC0D-1A47-3BD3-F6E28A429E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7900" y="1383986"/>
            <a:ext cx="4219575" cy="36933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cy-GB" sz="2400" b="1" dirty="0">
                <a:solidFill>
                  <a:schemeClr val="accent6"/>
                </a:solidFill>
                <a:latin typeface="Nunito" pitchFamily="2" charset="0"/>
                <a:ea typeface="MS PGothic" panose="020B0600070205080204" pitchFamily="34" charset="-128"/>
              </a:rPr>
              <a:t>Uchafswm y lwmp swm</a:t>
            </a:r>
            <a:endParaRPr lang="en-GB" altLang="en-US" sz="2400" b="1" dirty="0">
              <a:solidFill>
                <a:schemeClr val="accent6"/>
              </a:solidFill>
              <a:latin typeface="Nunito" pitchFamily="2" charset="0"/>
              <a:ea typeface="MS PGothic" panose="020B0600070205080204" pitchFamily="34" charset="-12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648C9A-141D-FC84-9469-5A65AFACD3E0}"/>
              </a:ext>
            </a:extLst>
          </p:cNvPr>
          <p:cNvSpPr txBox="1"/>
          <p:nvPr/>
        </p:nvSpPr>
        <p:spPr>
          <a:xfrm>
            <a:off x="377188" y="2024416"/>
            <a:ext cx="397651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sz="2000" b="1" dirty="0">
                <a:solidFill>
                  <a:srgbClr val="007088"/>
                </a:solidFill>
                <a:latin typeface="Nunito" pitchFamily="2" charset="0"/>
              </a:rPr>
              <a:t>Pensiwn blynyddol</a:t>
            </a:r>
            <a:endParaRPr lang="en-US" sz="2000" b="1" dirty="0">
              <a:solidFill>
                <a:srgbClr val="007088"/>
              </a:solidFill>
              <a:latin typeface="Nunito" pitchFamily="2" charset="0"/>
            </a:endParaRPr>
          </a:p>
          <a:p>
            <a:endParaRPr lang="en-US" sz="2000" b="1" dirty="0">
              <a:solidFill>
                <a:srgbClr val="007088"/>
              </a:solidFill>
              <a:latin typeface="Nunito" pitchFamily="2" charset="0"/>
            </a:endParaRPr>
          </a:p>
          <a:p>
            <a:endParaRPr lang="en-US" sz="2000" b="1" dirty="0">
              <a:solidFill>
                <a:srgbClr val="007088"/>
              </a:solidFill>
              <a:latin typeface="Nunito" pitchFamily="2" charset="0"/>
            </a:endParaRPr>
          </a:p>
          <a:p>
            <a:endParaRPr lang="en-US" sz="1600" b="1" dirty="0">
              <a:solidFill>
                <a:srgbClr val="007088"/>
              </a:solidFill>
              <a:latin typeface="Nunito" pitchFamily="2" charset="0"/>
            </a:endParaRPr>
          </a:p>
          <a:p>
            <a:r>
              <a:rPr lang="cy-GB" b="1" dirty="0">
                <a:solidFill>
                  <a:srgbClr val="007088"/>
                </a:solidFill>
                <a:latin typeface="Nunito" pitchFamily="2" charset="0"/>
              </a:rPr>
              <a:t>Wedi gostwng £5,890 y flwyddyn</a:t>
            </a:r>
            <a:endParaRPr lang="en-US" b="1" dirty="0">
              <a:solidFill>
                <a:srgbClr val="007088"/>
              </a:solidFill>
              <a:latin typeface="Nunito" pitchFamily="2" charset="0"/>
            </a:endParaRPr>
          </a:p>
          <a:p>
            <a:endParaRPr lang="en-US" sz="2000" b="1" dirty="0">
              <a:solidFill>
                <a:srgbClr val="007088"/>
              </a:solidFill>
              <a:latin typeface="Nunito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FC14AF-BFC1-D56D-4023-15F73B146A3B}"/>
              </a:ext>
            </a:extLst>
          </p:cNvPr>
          <p:cNvSpPr/>
          <p:nvPr/>
        </p:nvSpPr>
        <p:spPr>
          <a:xfrm>
            <a:off x="468313" y="2470879"/>
            <a:ext cx="1910111" cy="648072"/>
          </a:xfrm>
          <a:prstGeom prst="rect">
            <a:avLst/>
          </a:prstGeom>
          <a:solidFill>
            <a:srgbClr val="0070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Nunito" pitchFamily="2" charset="0"/>
              </a:rPr>
              <a:t>£12,599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2C0671E-7D23-F690-56FF-B08B48FF78A3}"/>
              </a:ext>
            </a:extLst>
          </p:cNvPr>
          <p:cNvGrpSpPr/>
          <p:nvPr/>
        </p:nvGrpSpPr>
        <p:grpSpPr>
          <a:xfrm>
            <a:off x="3990984" y="2054997"/>
            <a:ext cx="4810495" cy="1753615"/>
            <a:chOff x="4930227" y="2825644"/>
            <a:chExt cx="3398995" cy="120670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7523714-1657-E7D6-9FE5-2716262FE3E5}"/>
                </a:ext>
              </a:extLst>
            </p:cNvPr>
            <p:cNvSpPr txBox="1"/>
            <p:nvPr/>
          </p:nvSpPr>
          <p:spPr>
            <a:xfrm>
              <a:off x="5519502" y="2825644"/>
              <a:ext cx="2809720" cy="1203943"/>
            </a:xfrm>
            <a:prstGeom prst="roundRect">
              <a:avLst>
                <a:gd name="adj" fmla="val 7080"/>
              </a:avLst>
            </a:prstGeom>
            <a:solidFill>
              <a:srgbClr val="007088"/>
            </a:solidFill>
          </p:spPr>
          <p:txBody>
            <a:bodyPr wrap="square" lIns="827999" rIns="216000" rtlCol="0" anchor="ctr">
              <a:noAutofit/>
            </a:bodyPr>
            <a:lstStyle/>
            <a:p>
              <a:pPr algn="ctr">
                <a:lnSpc>
                  <a:spcPts val="2160"/>
                </a:lnSpc>
              </a:pPr>
              <a:r>
                <a:rPr lang="cy-GB" sz="2000" b="1" dirty="0">
                  <a:solidFill>
                    <a:schemeClr val="bg1"/>
                  </a:solidFill>
                  <a:latin typeface="Nunito" pitchFamily="2" charset="0"/>
                </a:rPr>
                <a:t>o’r gwerth cyfalaf ar gael fel swm o arian</a:t>
              </a:r>
            </a:p>
            <a:p>
              <a:pPr algn="ctr">
                <a:lnSpc>
                  <a:spcPts val="2160"/>
                </a:lnSpc>
              </a:pPr>
              <a:r>
                <a:rPr lang="cy-GB" sz="2000" b="1" dirty="0">
                  <a:solidFill>
                    <a:schemeClr val="bg1"/>
                  </a:solidFill>
                  <a:latin typeface="Nunito" pitchFamily="2" charset="0"/>
                </a:rPr>
                <a:t>di-dreth</a:t>
              </a:r>
              <a:endParaRPr lang="en-US" sz="2000" b="1" dirty="0">
                <a:solidFill>
                  <a:schemeClr val="bg1"/>
                </a:solidFill>
                <a:latin typeface="Nunito" pitchFamily="2" charset="0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203ACE4-5AF8-E914-229D-FE9AEB74E0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30227" y="2825644"/>
              <a:ext cx="1206705" cy="1206706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597AB900-89C3-9552-D7BF-0F3202AE79D6}"/>
              </a:ext>
            </a:extLst>
          </p:cNvPr>
          <p:cNvSpPr txBox="1"/>
          <p:nvPr/>
        </p:nvSpPr>
        <p:spPr>
          <a:xfrm>
            <a:off x="384683" y="3796190"/>
            <a:ext cx="341113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sz="2000" b="1" dirty="0">
                <a:solidFill>
                  <a:schemeClr val="accent6"/>
                </a:solidFill>
                <a:latin typeface="Nunito" pitchFamily="2" charset="0"/>
              </a:rPr>
              <a:t>Lwmp swm di-dreth </a:t>
            </a:r>
            <a:endParaRPr lang="en-US" sz="2000" b="1" dirty="0">
              <a:solidFill>
                <a:schemeClr val="accent6"/>
              </a:solidFill>
              <a:latin typeface="Nunito" pitchFamily="2" charset="0"/>
            </a:endParaRPr>
          </a:p>
          <a:p>
            <a:endParaRPr lang="en-US" sz="2000" b="1" dirty="0">
              <a:solidFill>
                <a:schemeClr val="accent6"/>
              </a:solidFill>
              <a:latin typeface="Nunito" pitchFamily="2" charset="0"/>
            </a:endParaRPr>
          </a:p>
          <a:p>
            <a:endParaRPr lang="en-US" sz="2000" b="1" dirty="0">
              <a:solidFill>
                <a:schemeClr val="accent6"/>
              </a:solidFill>
              <a:latin typeface="Nunito" pitchFamily="2" charset="0"/>
            </a:endParaRPr>
          </a:p>
          <a:p>
            <a:endParaRPr lang="en-US" sz="1200" b="1" dirty="0">
              <a:solidFill>
                <a:schemeClr val="accent6"/>
              </a:solidFill>
              <a:latin typeface="Nunito" pitchFamily="2" charset="0"/>
            </a:endParaRPr>
          </a:p>
          <a:p>
            <a:r>
              <a:rPr lang="cy-GB" sz="2000" b="1" dirty="0">
                <a:solidFill>
                  <a:schemeClr val="accent6"/>
                </a:solidFill>
                <a:latin typeface="Nunito" pitchFamily="2" charset="0"/>
              </a:rPr>
              <a:t>Wedi cynyddu £70,679</a:t>
            </a:r>
            <a:endParaRPr lang="en-US" sz="2000" b="1" dirty="0">
              <a:solidFill>
                <a:schemeClr val="accent6"/>
              </a:solidFill>
              <a:latin typeface="Nunito" pitchFamily="2" charset="0"/>
            </a:endParaRP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0FE17BC4-DB70-DDCA-E7DC-E0231243ACAA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216E56F-218E-7A03-4267-7E740578B8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7A8B12EB-8416-5D3B-8364-5A795DFB29D8}"/>
              </a:ext>
            </a:extLst>
          </p:cNvPr>
          <p:cNvSpPr txBox="1">
            <a:spLocks/>
          </p:cNvSpPr>
          <p:nvPr/>
        </p:nvSpPr>
        <p:spPr>
          <a:xfrm>
            <a:off x="428119" y="613109"/>
            <a:ext cx="8378825" cy="71910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y-GB" sz="3600" b="1" dirty="0">
                <a:solidFill>
                  <a:srgbClr val="ED7D31"/>
                </a:solidFill>
                <a:latin typeface="Nunito" pitchFamily="2" charset="0"/>
              </a:rPr>
              <a:t>Cymryd lwmp swm</a:t>
            </a:r>
            <a:endParaRPr lang="en-US" sz="3600" b="1" dirty="0">
              <a:solidFill>
                <a:srgbClr val="ED7D31"/>
              </a:solidFill>
              <a:latin typeface="Nuni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128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187E5A1D-1193-CD4F-9F3C-02FC6F75DBB6}"/>
              </a:ext>
            </a:extLst>
          </p:cNvPr>
          <p:cNvSpPr/>
          <p:nvPr/>
        </p:nvSpPr>
        <p:spPr>
          <a:xfrm>
            <a:off x="7893263" y="4423612"/>
            <a:ext cx="934478" cy="934478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518ABEB-9D72-B54C-B352-76218D9990D7}"/>
              </a:ext>
            </a:extLst>
          </p:cNvPr>
          <p:cNvSpPr/>
          <p:nvPr/>
        </p:nvSpPr>
        <p:spPr>
          <a:xfrm>
            <a:off x="7893263" y="2484809"/>
            <a:ext cx="934478" cy="934478"/>
          </a:xfrm>
          <a:prstGeom prst="ellipse">
            <a:avLst/>
          </a:prstGeom>
          <a:solidFill>
            <a:srgbClr val="5E92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9F9A100-C89F-134F-98B1-789F08C464D8}"/>
              </a:ext>
            </a:extLst>
          </p:cNvPr>
          <p:cNvSpPr/>
          <p:nvPr/>
        </p:nvSpPr>
        <p:spPr>
          <a:xfrm>
            <a:off x="337432" y="4423612"/>
            <a:ext cx="934478" cy="934478"/>
          </a:xfrm>
          <a:prstGeom prst="ellipse">
            <a:avLst/>
          </a:prstGeom>
          <a:solidFill>
            <a:srgbClr val="D9A41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C828994-4A4D-4F4A-9364-24331271DDFB}"/>
              </a:ext>
            </a:extLst>
          </p:cNvPr>
          <p:cNvSpPr/>
          <p:nvPr/>
        </p:nvSpPr>
        <p:spPr>
          <a:xfrm>
            <a:off x="337432" y="2484809"/>
            <a:ext cx="934478" cy="934478"/>
          </a:xfrm>
          <a:prstGeom prst="ellipse">
            <a:avLst/>
          </a:prstGeom>
          <a:solidFill>
            <a:srgbClr val="CCFF99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B6CF305-FCB5-8B44-8F60-6F348847B1D0}"/>
              </a:ext>
            </a:extLst>
          </p:cNvPr>
          <p:cNvSpPr/>
          <p:nvPr/>
        </p:nvSpPr>
        <p:spPr>
          <a:xfrm>
            <a:off x="3195281" y="2521153"/>
            <a:ext cx="2732890" cy="2732888"/>
          </a:xfrm>
          <a:prstGeom prst="ellipse">
            <a:avLst/>
          </a:prstGeom>
          <a:noFill/>
          <a:ln w="38100" cap="rnd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45E37AF-E401-2844-BDBC-7683CB01676D}"/>
              </a:ext>
            </a:extLst>
          </p:cNvPr>
          <p:cNvSpPr/>
          <p:nvPr/>
        </p:nvSpPr>
        <p:spPr>
          <a:xfrm>
            <a:off x="3404937" y="2720534"/>
            <a:ext cx="2334128" cy="2334126"/>
          </a:xfrm>
          <a:prstGeom prst="ellipse">
            <a:avLst/>
          </a:prstGeo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 w="1524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ound Diagonal Corner of Rectangle 18">
            <a:extLst>
              <a:ext uri="{FF2B5EF4-FFF2-40B4-BE49-F238E27FC236}">
                <a16:creationId xmlns:a16="http://schemas.microsoft.com/office/drawing/2014/main" id="{1F0CA912-1770-F74A-BE7C-693E9733E9C2}"/>
              </a:ext>
            </a:extLst>
          </p:cNvPr>
          <p:cNvSpPr/>
          <p:nvPr/>
        </p:nvSpPr>
        <p:spPr>
          <a:xfrm flipH="1">
            <a:off x="472612" y="2339786"/>
            <a:ext cx="2758726" cy="944514"/>
          </a:xfrm>
          <a:prstGeom prst="round2DiagRect">
            <a:avLst>
              <a:gd name="adj1" fmla="val 31225"/>
              <a:gd name="adj2" fmla="val 5823"/>
            </a:avLst>
          </a:prstGeom>
          <a:solidFill>
            <a:srgbClr val="E2F0D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Nunito" pitchFamily="2" charset="0"/>
              </a:rPr>
              <a:t>Pensiwn</a:t>
            </a:r>
            <a:r>
              <a:rPr lang="en-US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unito" pitchFamily="2" charset="0"/>
              </a:rPr>
              <a:t>CPLlL</a:t>
            </a:r>
            <a:endParaRPr lang="en-GB" dirty="0">
              <a:solidFill>
                <a:schemeClr val="tx1"/>
              </a:solidFill>
              <a:latin typeface="Nunito" pitchFamily="2" charset="0"/>
            </a:endParaRPr>
          </a:p>
        </p:txBody>
      </p:sp>
      <p:sp>
        <p:nvSpPr>
          <p:cNvPr id="20" name="Round Diagonal Corner of Rectangle 19">
            <a:extLst>
              <a:ext uri="{FF2B5EF4-FFF2-40B4-BE49-F238E27FC236}">
                <a16:creationId xmlns:a16="http://schemas.microsoft.com/office/drawing/2014/main" id="{286D22A6-615D-AB4A-826C-1D99C1E9BC9B}"/>
              </a:ext>
            </a:extLst>
          </p:cNvPr>
          <p:cNvSpPr/>
          <p:nvPr/>
        </p:nvSpPr>
        <p:spPr>
          <a:xfrm flipH="1">
            <a:off x="472612" y="4563921"/>
            <a:ext cx="2758726" cy="944514"/>
          </a:xfrm>
          <a:prstGeom prst="round2DiagRect">
            <a:avLst>
              <a:gd name="adj1" fmla="val 6476"/>
              <a:gd name="adj2" fmla="val 29844"/>
            </a:avLst>
          </a:prstGeom>
          <a:solidFill>
            <a:srgbClr val="E0B8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Nunito" pitchFamily="2" charset="0"/>
              </a:rPr>
              <a:t>Pensiynau</a:t>
            </a:r>
            <a:r>
              <a:rPr lang="en-US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unito" pitchFamily="2" charset="0"/>
              </a:rPr>
              <a:t>gweithle</a:t>
            </a:r>
            <a:r>
              <a:rPr lang="en-US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unito" pitchFamily="2" charset="0"/>
              </a:rPr>
              <a:t>eraill</a:t>
            </a:r>
            <a:endParaRPr lang="en-GB" dirty="0">
              <a:solidFill>
                <a:schemeClr val="tx1"/>
              </a:solidFill>
              <a:latin typeface="Nunito" pitchFamily="2" charset="0"/>
            </a:endParaRPr>
          </a:p>
        </p:txBody>
      </p:sp>
      <p:sp>
        <p:nvSpPr>
          <p:cNvPr id="21" name="Round Diagonal Corner of Rectangle 20">
            <a:extLst>
              <a:ext uri="{FF2B5EF4-FFF2-40B4-BE49-F238E27FC236}">
                <a16:creationId xmlns:a16="http://schemas.microsoft.com/office/drawing/2014/main" id="{5D16BCD9-D44B-6E4B-B75B-C377B84735CD}"/>
              </a:ext>
            </a:extLst>
          </p:cNvPr>
          <p:cNvSpPr/>
          <p:nvPr/>
        </p:nvSpPr>
        <p:spPr>
          <a:xfrm flipH="1">
            <a:off x="5916962" y="4563921"/>
            <a:ext cx="2889606" cy="944514"/>
          </a:xfrm>
          <a:prstGeom prst="round2DiagRect">
            <a:avLst>
              <a:gd name="adj1" fmla="val 31225"/>
              <a:gd name="adj2" fmla="val 5823"/>
            </a:avLst>
          </a:prstGeom>
          <a:solidFill>
            <a:srgbClr val="FBE5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Nunito" pitchFamily="2" charset="0"/>
              </a:rPr>
              <a:t>Pensiynau</a:t>
            </a:r>
            <a:r>
              <a:rPr lang="en-US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Nunito" pitchFamily="2" charset="0"/>
              </a:rPr>
              <a:t>personol</a:t>
            </a:r>
            <a:endParaRPr lang="en-GB" dirty="0">
              <a:solidFill>
                <a:schemeClr val="tx1"/>
              </a:solidFill>
              <a:latin typeface="Nunito" pitchFamily="2" charset="0"/>
            </a:endParaRPr>
          </a:p>
        </p:txBody>
      </p:sp>
      <p:sp>
        <p:nvSpPr>
          <p:cNvPr id="22" name="Round Diagonal Corner of Rectangle 21">
            <a:extLst>
              <a:ext uri="{FF2B5EF4-FFF2-40B4-BE49-F238E27FC236}">
                <a16:creationId xmlns:a16="http://schemas.microsoft.com/office/drawing/2014/main" id="{A0FCEE42-34AC-0C4F-9BD1-609250F98B19}"/>
              </a:ext>
            </a:extLst>
          </p:cNvPr>
          <p:cNvSpPr/>
          <p:nvPr/>
        </p:nvSpPr>
        <p:spPr>
          <a:xfrm flipH="1">
            <a:off x="5916962" y="2339785"/>
            <a:ext cx="2889606" cy="944514"/>
          </a:xfrm>
          <a:prstGeom prst="round2DiagRect">
            <a:avLst>
              <a:gd name="adj1" fmla="val 6476"/>
              <a:gd name="adj2" fmla="val 29844"/>
            </a:avLst>
          </a:prstGeom>
          <a:solidFill>
            <a:srgbClr val="87AD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Nunito" pitchFamily="2" charset="0"/>
              </a:rPr>
              <a:t>Buddsoddiadau</a:t>
            </a:r>
            <a:r>
              <a:rPr lang="en-US" dirty="0">
                <a:solidFill>
                  <a:schemeClr val="tx1"/>
                </a:solidFill>
                <a:latin typeface="Nunito" pitchFamily="2" charset="0"/>
              </a:rPr>
              <a:t> a </a:t>
            </a:r>
            <a:r>
              <a:rPr lang="en-US" dirty="0" err="1">
                <a:solidFill>
                  <a:schemeClr val="tx1"/>
                </a:solidFill>
                <a:latin typeface="Nunito" pitchFamily="2" charset="0"/>
              </a:rPr>
              <a:t>chynilon</a:t>
            </a:r>
            <a:endParaRPr lang="en-GB" dirty="0">
              <a:solidFill>
                <a:schemeClr val="tx1"/>
              </a:solidFill>
              <a:latin typeface="Nunito" pitchFamily="2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60CA481-DE1C-6840-ACEE-6F783089BDDF}"/>
              </a:ext>
            </a:extLst>
          </p:cNvPr>
          <p:cNvCxnSpPr>
            <a:cxnSpLocks/>
          </p:cNvCxnSpPr>
          <p:nvPr/>
        </p:nvCxnSpPr>
        <p:spPr>
          <a:xfrm>
            <a:off x="804671" y="4190682"/>
            <a:ext cx="2348284" cy="0"/>
          </a:xfrm>
          <a:prstGeom prst="line">
            <a:avLst/>
          </a:prstGeom>
          <a:ln w="38100" cap="rnd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D1798EC-28B6-C34F-BCEE-2C2264E07AFD}"/>
              </a:ext>
            </a:extLst>
          </p:cNvPr>
          <p:cNvCxnSpPr>
            <a:cxnSpLocks/>
          </p:cNvCxnSpPr>
          <p:nvPr/>
        </p:nvCxnSpPr>
        <p:spPr>
          <a:xfrm flipV="1">
            <a:off x="804671" y="4207934"/>
            <a:ext cx="0" cy="134870"/>
          </a:xfrm>
          <a:prstGeom prst="line">
            <a:avLst/>
          </a:prstGeom>
          <a:ln w="38100" cap="rnd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A371A56-CE4D-4C46-A4F3-721E87BF9E7F}"/>
              </a:ext>
            </a:extLst>
          </p:cNvPr>
          <p:cNvCxnSpPr>
            <a:cxnSpLocks/>
          </p:cNvCxnSpPr>
          <p:nvPr/>
        </p:nvCxnSpPr>
        <p:spPr>
          <a:xfrm>
            <a:off x="804671" y="3686036"/>
            <a:ext cx="2348284" cy="0"/>
          </a:xfrm>
          <a:prstGeom prst="line">
            <a:avLst/>
          </a:prstGeom>
          <a:ln w="38100" cap="rnd">
            <a:solidFill>
              <a:srgbClr val="CCFF9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4DC515C-7DE7-1A43-A4D4-12FD415E5DB0}"/>
              </a:ext>
            </a:extLst>
          </p:cNvPr>
          <p:cNvCxnSpPr>
            <a:cxnSpLocks/>
          </p:cNvCxnSpPr>
          <p:nvPr/>
        </p:nvCxnSpPr>
        <p:spPr>
          <a:xfrm flipV="1">
            <a:off x="804671" y="3461749"/>
            <a:ext cx="0" cy="134870"/>
          </a:xfrm>
          <a:prstGeom prst="line">
            <a:avLst/>
          </a:prstGeom>
          <a:ln w="38100" cap="rnd">
            <a:solidFill>
              <a:srgbClr val="CCFF9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CB4DD7B-87AC-694A-9D62-3BD678C7A0F1}"/>
              </a:ext>
            </a:extLst>
          </p:cNvPr>
          <p:cNvCxnSpPr>
            <a:cxnSpLocks/>
          </p:cNvCxnSpPr>
          <p:nvPr/>
        </p:nvCxnSpPr>
        <p:spPr>
          <a:xfrm>
            <a:off x="6016531" y="4190682"/>
            <a:ext cx="2348284" cy="0"/>
          </a:xfrm>
          <a:prstGeom prst="line">
            <a:avLst/>
          </a:prstGeom>
          <a:ln w="38100" cap="rnd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14C4EF1-8D45-8046-93BB-C016138FB4FE}"/>
              </a:ext>
            </a:extLst>
          </p:cNvPr>
          <p:cNvCxnSpPr>
            <a:cxnSpLocks/>
          </p:cNvCxnSpPr>
          <p:nvPr/>
        </p:nvCxnSpPr>
        <p:spPr>
          <a:xfrm flipV="1">
            <a:off x="8315859" y="4207934"/>
            <a:ext cx="0" cy="134870"/>
          </a:xfrm>
          <a:prstGeom prst="line">
            <a:avLst/>
          </a:prstGeom>
          <a:ln w="38100" cap="rnd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E50D2E3-4B50-3944-89BC-597DD8B5D361}"/>
              </a:ext>
            </a:extLst>
          </p:cNvPr>
          <p:cNvCxnSpPr>
            <a:cxnSpLocks/>
          </p:cNvCxnSpPr>
          <p:nvPr/>
        </p:nvCxnSpPr>
        <p:spPr>
          <a:xfrm>
            <a:off x="6016531" y="3686036"/>
            <a:ext cx="2348284" cy="0"/>
          </a:xfrm>
          <a:prstGeom prst="line">
            <a:avLst/>
          </a:prstGeom>
          <a:ln w="38100" cap="rnd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86E6754-AF08-2B49-87E1-3BEC7378D809}"/>
              </a:ext>
            </a:extLst>
          </p:cNvPr>
          <p:cNvCxnSpPr>
            <a:cxnSpLocks/>
          </p:cNvCxnSpPr>
          <p:nvPr/>
        </p:nvCxnSpPr>
        <p:spPr>
          <a:xfrm flipV="1">
            <a:off x="8315859" y="3461749"/>
            <a:ext cx="0" cy="134870"/>
          </a:xfrm>
          <a:prstGeom prst="line">
            <a:avLst/>
          </a:prstGeom>
          <a:ln w="38100" cap="rnd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11062BA2-B21A-7442-9ECF-418F4E06851B}"/>
              </a:ext>
            </a:extLst>
          </p:cNvPr>
          <p:cNvSpPr txBox="1"/>
          <p:nvPr/>
        </p:nvSpPr>
        <p:spPr>
          <a:xfrm>
            <a:off x="3549448" y="3604390"/>
            <a:ext cx="20451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y-GB" sz="2400" dirty="0">
                <a:solidFill>
                  <a:schemeClr val="bg1"/>
                </a:solidFill>
                <a:latin typeface="Nunito" pitchFamily="2" charset="0"/>
              </a:rPr>
              <a:t>Incwm wedi </a:t>
            </a:r>
            <a:endParaRPr lang="en-GB" sz="2400" dirty="0">
              <a:solidFill>
                <a:schemeClr val="bg1"/>
              </a:solidFill>
              <a:latin typeface="Nunito" pitchFamily="2" charset="0"/>
            </a:endParaRPr>
          </a:p>
          <a:p>
            <a:pPr algn="ctr"/>
            <a:r>
              <a:rPr lang="cy-GB" sz="2400" dirty="0">
                <a:solidFill>
                  <a:schemeClr val="bg1"/>
                </a:solidFill>
                <a:latin typeface="Nunito" pitchFamily="2" charset="0"/>
              </a:rPr>
              <a:t>ymddeol</a:t>
            </a:r>
            <a:endParaRPr lang="en-US" sz="3600" dirty="0">
              <a:solidFill>
                <a:schemeClr val="bg1"/>
              </a:solidFill>
              <a:latin typeface="Nunito" pitchFamily="2" charset="0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15E68878-1E87-2C4A-9983-870EBA89FF2E}"/>
              </a:ext>
            </a:extLst>
          </p:cNvPr>
          <p:cNvSpPr/>
          <p:nvPr/>
        </p:nvSpPr>
        <p:spPr>
          <a:xfrm>
            <a:off x="5144158" y="1392461"/>
            <a:ext cx="934478" cy="934478"/>
          </a:xfrm>
          <a:prstGeom prst="ellipse">
            <a:avLst/>
          </a:prstGeom>
          <a:solidFill>
            <a:srgbClr val="B043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ound Diagonal Corner of Rectangle 34">
            <a:extLst>
              <a:ext uri="{FF2B5EF4-FFF2-40B4-BE49-F238E27FC236}">
                <a16:creationId xmlns:a16="http://schemas.microsoft.com/office/drawing/2014/main" id="{F10517D9-919E-0947-8FBD-DDF52C21ABAE}"/>
              </a:ext>
            </a:extLst>
          </p:cNvPr>
          <p:cNvSpPr/>
          <p:nvPr/>
        </p:nvSpPr>
        <p:spPr>
          <a:xfrm flipH="1">
            <a:off x="3169445" y="1251260"/>
            <a:ext cx="2569620" cy="944514"/>
          </a:xfrm>
          <a:prstGeom prst="round2DiagRect">
            <a:avLst>
              <a:gd name="adj1" fmla="val 6476"/>
              <a:gd name="adj2" fmla="val 29844"/>
            </a:avLst>
          </a:prstGeom>
          <a:solidFill>
            <a:srgbClr val="C56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Nunito" pitchFamily="2" charset="0"/>
              </a:rPr>
              <a:t>Pensiwn</a:t>
            </a:r>
            <a:r>
              <a:rPr lang="en-US" dirty="0">
                <a:solidFill>
                  <a:schemeClr val="tx1"/>
                </a:solidFill>
                <a:latin typeface="Nunito" pitchFamily="2" charset="0"/>
              </a:rPr>
              <a:t> y </a:t>
            </a:r>
            <a:r>
              <a:rPr lang="en-US" dirty="0" err="1">
                <a:solidFill>
                  <a:schemeClr val="tx1"/>
                </a:solidFill>
                <a:latin typeface="Nunito" pitchFamily="2" charset="0"/>
              </a:rPr>
              <a:t>Wladwriaeth</a:t>
            </a:r>
            <a:endParaRPr lang="en-GB" dirty="0">
              <a:solidFill>
                <a:schemeClr val="tx1"/>
              </a:solidFill>
              <a:latin typeface="Nunito" pitchFamily="2" charset="0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464CF1F-63F0-844D-AD0B-1AB2C03B0B60}"/>
              </a:ext>
            </a:extLst>
          </p:cNvPr>
          <p:cNvCxnSpPr>
            <a:cxnSpLocks/>
          </p:cNvCxnSpPr>
          <p:nvPr/>
        </p:nvCxnSpPr>
        <p:spPr>
          <a:xfrm flipV="1">
            <a:off x="5602253" y="2357776"/>
            <a:ext cx="0" cy="550016"/>
          </a:xfrm>
          <a:prstGeom prst="line">
            <a:avLst/>
          </a:prstGeom>
          <a:ln w="38100" cap="rnd">
            <a:solidFill>
              <a:schemeClr val="accent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44EEE2A-C04F-FF67-5993-4D9B0689C614}"/>
              </a:ext>
            </a:extLst>
          </p:cNvPr>
          <p:cNvSpPr txBox="1"/>
          <p:nvPr/>
        </p:nvSpPr>
        <p:spPr>
          <a:xfrm>
            <a:off x="337432" y="618096"/>
            <a:ext cx="85299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32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Sut fyddwch chi’n ariannu eich ymddeoliad</a:t>
            </a:r>
            <a:r>
              <a:rPr lang="en-GB" sz="32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?</a:t>
            </a:r>
            <a:endParaRPr lang="en-GB" sz="3200" b="1" dirty="0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1229763-D302-8CC7-A9A4-2F9A2C86B46B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E9F8BD22-C2C8-0A94-876D-3A4BC5075AB8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621493-2C6D-F896-D3E9-76F02554AA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8696" y="5377113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281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2D71EC-76ED-D5BE-A8C4-2AFC19A0F7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E99CF7D0-E39A-E7AF-CBAF-DE6DB58F9F62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14BF461-CCC3-0339-AF66-54ED52F1BCB9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C894A062-4B53-F53F-5DCD-BF2381CBB372}"/>
              </a:ext>
            </a:extLst>
          </p:cNvPr>
          <p:cNvSpPr txBox="1">
            <a:spLocks/>
          </p:cNvSpPr>
          <p:nvPr/>
        </p:nvSpPr>
        <p:spPr>
          <a:xfrm>
            <a:off x="471669" y="620390"/>
            <a:ext cx="8280400" cy="66250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y-GB" sz="3600" b="1" dirty="0">
                <a:solidFill>
                  <a:schemeClr val="accent2"/>
                </a:solidFill>
                <a:latin typeface="Nunito" pitchFamily="2" charset="0"/>
              </a:rPr>
              <a:t>Cynllunio eich ymddeoliad</a:t>
            </a:r>
            <a:endParaRPr lang="en-US" sz="3600" b="1" dirty="0">
              <a:solidFill>
                <a:schemeClr val="accent2"/>
              </a:solidFill>
              <a:latin typeface="Nunito" pitchFamily="2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77DEA6-8F65-0AC8-17AE-421B5CAB8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63840" y="246489"/>
            <a:ext cx="848360" cy="228921"/>
          </a:xfrm>
        </p:spPr>
        <p:txBody>
          <a:bodyPr/>
          <a:lstStyle/>
          <a:p>
            <a:fld id="{5266CB8C-80E5-504C-B9DC-BFDA890D0F1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58D20D-A8EA-171E-490A-F099D0E6B25D}"/>
              </a:ext>
            </a:extLst>
          </p:cNvPr>
          <p:cNvSpPr txBox="1"/>
          <p:nvPr/>
        </p:nvSpPr>
        <p:spPr>
          <a:xfrm>
            <a:off x="380546" y="1532140"/>
            <a:ext cx="32839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sz="1600" b="1" dirty="0">
                <a:latin typeface="Nunito" pitchFamily="2" charset="0"/>
              </a:rPr>
              <a:t>Cyflog blynyddol</a:t>
            </a:r>
            <a:endParaRPr lang="en-US" sz="1600" b="1" dirty="0">
              <a:latin typeface="Nunito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321E97-6253-43A8-FF12-AA5929255FF8}"/>
              </a:ext>
            </a:extLst>
          </p:cNvPr>
          <p:cNvSpPr txBox="1"/>
          <p:nvPr/>
        </p:nvSpPr>
        <p:spPr>
          <a:xfrm>
            <a:off x="365555" y="2829617"/>
            <a:ext cx="489431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sz="1600" b="1" dirty="0">
                <a:latin typeface="Nunito" pitchFamily="2" charset="0"/>
              </a:rPr>
              <a:t>Incwm blynyddol wedi ymddeol</a:t>
            </a:r>
            <a:endParaRPr lang="en-US" sz="1600" b="1" dirty="0">
              <a:latin typeface="Nunito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59F53C-C0D9-C10C-0596-5A04D00C8C09}"/>
              </a:ext>
            </a:extLst>
          </p:cNvPr>
          <p:cNvSpPr txBox="1"/>
          <p:nvPr/>
        </p:nvSpPr>
        <p:spPr>
          <a:xfrm>
            <a:off x="365556" y="4133554"/>
            <a:ext cx="29491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sz="1600" b="1" dirty="0">
                <a:latin typeface="Nunito" pitchFamily="2" charset="0"/>
              </a:rPr>
              <a:t>Lwmp swm di-dreth</a:t>
            </a:r>
            <a:endParaRPr lang="en-US" sz="1600" b="1" dirty="0">
              <a:latin typeface="Nunito" pitchFamily="2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AD3A79E-ECC3-FD13-F6E6-3CCC1D9910F4}"/>
              </a:ext>
            </a:extLst>
          </p:cNvPr>
          <p:cNvCxnSpPr>
            <a:cxnSpLocks/>
          </p:cNvCxnSpPr>
          <p:nvPr/>
        </p:nvCxnSpPr>
        <p:spPr>
          <a:xfrm flipH="1">
            <a:off x="7097411" y="2022904"/>
            <a:ext cx="36035" cy="3179290"/>
          </a:xfrm>
          <a:prstGeom prst="line">
            <a:avLst/>
          </a:prstGeom>
          <a:ln w="63500" cap="rnd">
            <a:solidFill>
              <a:schemeClr val="accent2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EDAC06AE-D041-3983-D62E-A3A7D9CD6BD3}"/>
              </a:ext>
            </a:extLst>
          </p:cNvPr>
          <p:cNvSpPr/>
          <p:nvPr/>
        </p:nvSpPr>
        <p:spPr>
          <a:xfrm>
            <a:off x="471669" y="2022904"/>
            <a:ext cx="6566302" cy="64807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Nunito" pitchFamily="2" charset="0"/>
              </a:rPr>
              <a:t>£35,500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8C5DA2F-5382-C49C-C601-2E42B084233F}"/>
              </a:ext>
            </a:extLst>
          </p:cNvPr>
          <p:cNvSpPr/>
          <p:nvPr/>
        </p:nvSpPr>
        <p:spPr>
          <a:xfrm>
            <a:off x="490566" y="3297397"/>
            <a:ext cx="3114450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solidFill>
                  <a:schemeClr val="bg1"/>
                </a:solidFill>
                <a:latin typeface="Nunito" pitchFamily="2" charset="0"/>
              </a:rPr>
              <a:t>Pensiwn</a:t>
            </a:r>
            <a:r>
              <a:rPr lang="en-US" sz="1600" dirty="0">
                <a:solidFill>
                  <a:schemeClr val="bg1"/>
                </a:solidFill>
                <a:latin typeface="Nunito" pitchFamily="2" charset="0"/>
              </a:rPr>
              <a:t> CPLIL </a:t>
            </a:r>
          </a:p>
          <a:p>
            <a:pPr algn="ctr"/>
            <a:r>
              <a:rPr lang="en-US" b="1" dirty="0">
                <a:solidFill>
                  <a:schemeClr val="bg1"/>
                </a:solidFill>
                <a:latin typeface="Nunito" pitchFamily="2" charset="0"/>
              </a:rPr>
              <a:t>£18,489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B9ADBF2-C171-0073-8283-B0FF153A3284}"/>
              </a:ext>
            </a:extLst>
          </p:cNvPr>
          <p:cNvSpPr/>
          <p:nvPr/>
        </p:nvSpPr>
        <p:spPr>
          <a:xfrm>
            <a:off x="3664455" y="3297397"/>
            <a:ext cx="2397573" cy="64807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600" dirty="0" err="1">
                <a:solidFill>
                  <a:schemeClr val="bg1"/>
                </a:solidFill>
                <a:latin typeface="Nunito" pitchFamily="2" charset="0"/>
              </a:rPr>
              <a:t>Pensiwn</a:t>
            </a:r>
            <a:r>
              <a:rPr lang="en-US" sz="1600" dirty="0">
                <a:solidFill>
                  <a:schemeClr val="bg1"/>
                </a:solidFill>
                <a:latin typeface="Nunito" pitchFamily="2" charset="0"/>
              </a:rPr>
              <a:t> y </a:t>
            </a:r>
            <a:r>
              <a:rPr lang="en-US" sz="1600" dirty="0" err="1">
                <a:solidFill>
                  <a:schemeClr val="bg1"/>
                </a:solidFill>
                <a:latin typeface="Nunito" pitchFamily="2" charset="0"/>
              </a:rPr>
              <a:t>Wladwriaeth</a:t>
            </a:r>
            <a:endParaRPr lang="en-GB" sz="1600" dirty="0">
              <a:solidFill>
                <a:schemeClr val="bg1"/>
              </a:solidFill>
              <a:latin typeface="Nunito" pitchFamily="2" charset="0"/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  <a:latin typeface="Nunito" pitchFamily="2" charset="0"/>
              </a:rPr>
              <a:t>£12,548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D5AB450-762B-D45C-35C1-3D42BBA29EDE}"/>
              </a:ext>
            </a:extLst>
          </p:cNvPr>
          <p:cNvSpPr/>
          <p:nvPr/>
        </p:nvSpPr>
        <p:spPr>
          <a:xfrm>
            <a:off x="471669" y="4554122"/>
            <a:ext cx="2675016" cy="648072"/>
          </a:xfrm>
          <a:prstGeom prst="rect">
            <a:avLst/>
          </a:prstGeom>
          <a:solidFill>
            <a:srgbClr val="5482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Nunito" pitchFamily="2" charset="0"/>
              </a:rPr>
              <a:t>£13,313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6FD3723-4D3C-F4F1-66D4-9E3A79F1EAA4}"/>
              </a:ext>
            </a:extLst>
          </p:cNvPr>
          <p:cNvSpPr txBox="1"/>
          <p:nvPr/>
        </p:nvSpPr>
        <p:spPr>
          <a:xfrm>
            <a:off x="7237055" y="2194080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Nunito" pitchFamily="2" charset="0"/>
              </a:rPr>
              <a:t>= £35,500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8B9CBF9-69C5-E212-39B9-0EB39E511EDB}"/>
              </a:ext>
            </a:extLst>
          </p:cNvPr>
          <p:cNvSpPr txBox="1"/>
          <p:nvPr/>
        </p:nvSpPr>
        <p:spPr>
          <a:xfrm>
            <a:off x="7237055" y="3374434"/>
            <a:ext cx="1440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5">
                    <a:lumMod val="50000"/>
                  </a:schemeClr>
                </a:solidFill>
                <a:latin typeface="Nunito" pitchFamily="2" charset="0"/>
              </a:rPr>
              <a:t>= 31,037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4B6AC33-CDF5-EC44-360D-A8EB95EDC950}"/>
              </a:ext>
            </a:extLst>
          </p:cNvPr>
          <p:cNvSpPr txBox="1"/>
          <p:nvPr/>
        </p:nvSpPr>
        <p:spPr>
          <a:xfrm>
            <a:off x="7192887" y="3774544"/>
            <a:ext cx="1951114" cy="83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80"/>
              </a:lnSpc>
            </a:pPr>
            <a:r>
              <a:rPr lang="cy-GB" sz="2000" dirty="0">
                <a:solidFill>
                  <a:schemeClr val="accent5">
                    <a:lumMod val="50000"/>
                  </a:schemeClr>
                </a:solidFill>
                <a:latin typeface="Nunito" pitchFamily="2" charset="0"/>
              </a:rPr>
              <a:t>Gwahaniaeth – £4,463 y flwyddyn</a:t>
            </a:r>
            <a:endParaRPr lang="en-US" sz="2000" dirty="0">
              <a:solidFill>
                <a:schemeClr val="accent5">
                  <a:lumMod val="50000"/>
                </a:schemeClr>
              </a:solidFill>
              <a:latin typeface="Nunito" pitchFamily="2" charset="0"/>
            </a:endParaRP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6251535A-C079-034C-1694-F8AF97B6B5A2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C704E6E-1AEB-2B7F-01CA-D574A932FB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498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0518C-0BA5-B61A-774C-2DC6CD7DD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A1B880AD-4684-D128-0392-FCECD089FF79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6D739B5-E3FA-143E-6C6A-EF9132A43EF3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1EA6A439-662A-C648-D8ED-1582BFCAD36A}"/>
              </a:ext>
            </a:extLst>
          </p:cNvPr>
          <p:cNvSpPr txBox="1">
            <a:spLocks/>
          </p:cNvSpPr>
          <p:nvPr/>
        </p:nvSpPr>
        <p:spPr>
          <a:xfrm>
            <a:off x="326860" y="686644"/>
            <a:ext cx="7886700" cy="8025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y-GB" sz="3600" b="1" dirty="0">
                <a:solidFill>
                  <a:schemeClr val="accent2"/>
                </a:solidFill>
                <a:latin typeface="Nunito" pitchFamily="2" charset="0"/>
              </a:rPr>
              <a:t>Manteision allweddol y </a:t>
            </a:r>
            <a:r>
              <a:rPr lang="cy-GB" sz="3600" b="1" dirty="0" err="1">
                <a:solidFill>
                  <a:schemeClr val="accent2"/>
                </a:solidFill>
                <a:latin typeface="Nunito" pitchFamily="2" charset="0"/>
              </a:rPr>
              <a:t>CPLlL</a:t>
            </a:r>
            <a:endParaRPr lang="en-GB" sz="3600" b="1" dirty="0">
              <a:solidFill>
                <a:schemeClr val="accent2"/>
              </a:solidFill>
              <a:latin typeface="Nunito" pitchFamily="2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A28AE40-4C8A-6C15-3B74-70AF6581609B}"/>
              </a:ext>
            </a:extLst>
          </p:cNvPr>
          <p:cNvSpPr txBox="1">
            <a:spLocks/>
          </p:cNvSpPr>
          <p:nvPr/>
        </p:nvSpPr>
        <p:spPr>
          <a:xfrm>
            <a:off x="431800" y="1573476"/>
            <a:ext cx="7886700" cy="37985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cy-GB" sz="1800" dirty="0">
                <a:latin typeface="Nunito" pitchFamily="2" charset="0"/>
              </a:rPr>
              <a:t>Cynllun galwedigaethol sy’n cael ei dalu yn ychwanegol at bensiwn y wladwriaeth</a:t>
            </a:r>
            <a:endParaRPr lang="en-GB" sz="1800" dirty="0">
              <a:latin typeface="Nunito" pitchFamily="2" charset="0"/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cy-GB" sz="1800" dirty="0">
                <a:latin typeface="Nunito" pitchFamily="2" charset="0"/>
              </a:rPr>
              <a:t>Cyflogwr yn cyfrannu</a:t>
            </a:r>
            <a:endParaRPr lang="en-GB" sz="1800" dirty="0">
              <a:latin typeface="Nunito" pitchFamily="2" charset="0"/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cy-GB" sz="1800" dirty="0">
                <a:latin typeface="Nunito" pitchFamily="2" charset="0"/>
              </a:rPr>
              <a:t>Cynllun buddion wedi’u diffinio</a:t>
            </a:r>
            <a:endParaRPr lang="en-GB" sz="1800" dirty="0">
              <a:latin typeface="Nunito" pitchFamily="2" charset="0"/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cy-GB" sz="1800" dirty="0">
                <a:latin typeface="Nunito" pitchFamily="2" charset="0"/>
              </a:rPr>
              <a:t>Pensiwn wedi’i sicrhau</a:t>
            </a:r>
            <a:endParaRPr lang="en-GB" sz="1800" dirty="0">
              <a:latin typeface="Nunito" pitchFamily="2" charset="0"/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cy-GB" sz="1800" dirty="0">
                <a:latin typeface="Nunito" pitchFamily="2" charset="0"/>
              </a:rPr>
              <a:t>Pensiwn yn gysylltiedig â mynegai prisiau</a:t>
            </a:r>
            <a:endParaRPr lang="en-GB" sz="1800" dirty="0">
              <a:latin typeface="Nunito" pitchFamily="2" charset="0"/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cy-GB" sz="1800" dirty="0">
                <a:latin typeface="Nunito" pitchFamily="2" charset="0"/>
              </a:rPr>
              <a:t>Rhyddhad treth ar eich cyfraniadau (yn ddibynnol ar derfynau Adran Cyllid a Thollau’r DU)</a:t>
            </a:r>
            <a:endParaRPr lang="en-GB" sz="1800" dirty="0">
              <a:latin typeface="Nunito" pitchFamily="2" charset="0"/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cy-GB" sz="1800" dirty="0">
                <a:latin typeface="Nunito" pitchFamily="2" charset="0"/>
              </a:rPr>
              <a:t>Lwmp swm di-dreth wrth ymddeol</a:t>
            </a:r>
            <a:endParaRPr lang="en-GB" sz="1800" dirty="0">
              <a:latin typeface="Nunito" pitchFamily="2" charset="0"/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cy-GB" sz="1800" dirty="0">
                <a:latin typeface="Nunito" pitchFamily="2" charset="0"/>
              </a:rPr>
              <a:t>Gwarchodaeth i’ch anwyliaid – buddion marwolaeth </a:t>
            </a:r>
            <a:endParaRPr lang="en-GB" sz="1800" dirty="0">
              <a:latin typeface="Nunito" pitchFamily="2" charset="0"/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cy-GB" sz="1800" dirty="0">
                <a:latin typeface="Nunito" pitchFamily="2" charset="0"/>
              </a:rPr>
              <a:t>Gwarchodaeth i chi – gwarchodaeth salwch </a:t>
            </a:r>
            <a:endParaRPr lang="en-GB" sz="1800" dirty="0">
              <a:latin typeface="Nunito" pitchFamily="2" charset="0"/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cy-GB" sz="1800" dirty="0">
                <a:latin typeface="Nunito" pitchFamily="2" charset="0"/>
              </a:rPr>
              <a:t>Hyblygrwydd wrth gyfrannu – talu mwy neu lai! </a:t>
            </a:r>
            <a:endParaRPr lang="en-GB" sz="1800" dirty="0">
              <a:latin typeface="Nunito" pitchFamily="2" charset="0"/>
            </a:endParaRP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A4177E18-B34F-7AE4-4DBD-AE4220CD52F5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22F6A9D-C754-B1A6-AD90-D9D10DE1BA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72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B320A3-8599-4158-FE42-F5EE5D7EED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E8013694-B502-1C63-BA94-7688DAEEC827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53CF0ED-9602-3F37-5940-CFF0D6CEF812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C83D50C7-E67A-8834-C096-40FD0BFE73DE}"/>
              </a:ext>
            </a:extLst>
          </p:cNvPr>
          <p:cNvSpPr txBox="1"/>
          <p:nvPr/>
        </p:nvSpPr>
        <p:spPr>
          <a:xfrm>
            <a:off x="4706937" y="1733289"/>
            <a:ext cx="4103688" cy="34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cy-GB" sz="2000" b="1" cap="all" dirty="0">
                <a:solidFill>
                  <a:schemeClr val="tx2"/>
                </a:solidFill>
                <a:latin typeface="Nunito" pitchFamily="2" charset="0"/>
              </a:rPr>
              <a:t>Cymryd eich CPY</a:t>
            </a:r>
            <a:endParaRPr lang="en-US" sz="2000" b="1" cap="all" dirty="0">
              <a:solidFill>
                <a:schemeClr val="bg1"/>
              </a:solidFill>
              <a:latin typeface="Nunito" pitchFamily="2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7648DA-F9AA-19CE-F9F7-A9BA25ECFA65}"/>
              </a:ext>
            </a:extLst>
          </p:cNvPr>
          <p:cNvSpPr/>
          <p:nvPr/>
        </p:nvSpPr>
        <p:spPr>
          <a:xfrm>
            <a:off x="1689088" y="3304046"/>
            <a:ext cx="1859554" cy="185955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E3F16D-1B68-1EC7-0B4F-28D9F7A850E8}"/>
              </a:ext>
            </a:extLst>
          </p:cNvPr>
          <p:cNvSpPr txBox="1"/>
          <p:nvPr/>
        </p:nvSpPr>
        <p:spPr>
          <a:xfrm>
            <a:off x="1160928" y="2626159"/>
            <a:ext cx="2766576" cy="33470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1800"/>
              </a:lnSpc>
            </a:pPr>
            <a:r>
              <a:rPr lang="cy-GB" dirty="0">
                <a:solidFill>
                  <a:schemeClr val="accent1"/>
                </a:solidFill>
                <a:latin typeface="Nunito" pitchFamily="2" charset="0"/>
              </a:rPr>
              <a:t>Rhyddhad treth</a:t>
            </a:r>
            <a:endParaRPr lang="en-US" dirty="0">
              <a:solidFill>
                <a:schemeClr val="accent1"/>
              </a:solidFill>
              <a:latin typeface="Nunito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F64AEC-FB86-EC75-C166-2EC45DAA3060}"/>
              </a:ext>
            </a:extLst>
          </p:cNvPr>
          <p:cNvSpPr txBox="1"/>
          <p:nvPr/>
        </p:nvSpPr>
        <p:spPr>
          <a:xfrm>
            <a:off x="1147976" y="1939786"/>
            <a:ext cx="3709774" cy="33445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1800"/>
              </a:lnSpc>
            </a:pPr>
            <a:r>
              <a:rPr lang="cy-GB" dirty="0">
                <a:solidFill>
                  <a:schemeClr val="accent1"/>
                </a:solidFill>
                <a:latin typeface="Nunito" pitchFamily="2" charset="0"/>
              </a:rPr>
              <a:t>Gallu</a:t>
            </a:r>
            <a:r>
              <a:rPr lang="cy-GB" b="1" dirty="0"/>
              <a:t> </a:t>
            </a:r>
            <a:r>
              <a:rPr lang="cy-GB" dirty="0">
                <a:solidFill>
                  <a:schemeClr val="accent1"/>
                </a:solidFill>
                <a:latin typeface="Nunito" pitchFamily="2" charset="0"/>
              </a:rPr>
              <a:t>prynu incwm o hyd at</a:t>
            </a:r>
            <a:r>
              <a:rPr lang="cy-GB" b="1" dirty="0"/>
              <a:t> </a:t>
            </a:r>
            <a:r>
              <a:rPr lang="en-US" dirty="0">
                <a:solidFill>
                  <a:schemeClr val="accent1"/>
                </a:solidFill>
                <a:latin typeface="Nunito" pitchFamily="2" charset="0"/>
              </a:rPr>
              <a:t>£9,054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19F431-5065-EA40-0843-B57E85488C01}"/>
              </a:ext>
            </a:extLst>
          </p:cNvPr>
          <p:cNvSpPr txBox="1"/>
          <p:nvPr/>
        </p:nvSpPr>
        <p:spPr>
          <a:xfrm>
            <a:off x="1147976" y="2291615"/>
            <a:ext cx="2766576" cy="33445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lnSpc>
                <a:spcPts val="1800"/>
              </a:lnSpc>
            </a:pPr>
            <a:r>
              <a:rPr lang="cy-GB" dirty="0">
                <a:solidFill>
                  <a:schemeClr val="accent1"/>
                </a:solidFill>
                <a:latin typeface="Nunito" pitchFamily="2" charset="0"/>
              </a:rPr>
              <a:t>Dewis am faint i dalu</a:t>
            </a:r>
            <a:endParaRPr lang="en-US" dirty="0">
              <a:solidFill>
                <a:schemeClr val="accent1"/>
              </a:solidFill>
              <a:latin typeface="Nunito" pitchFamily="2" charset="0"/>
            </a:endParaRPr>
          </a:p>
        </p:txBody>
      </p:sp>
      <p:sp>
        <p:nvSpPr>
          <p:cNvPr id="9" name="Chevron 44">
            <a:extLst>
              <a:ext uri="{FF2B5EF4-FFF2-40B4-BE49-F238E27FC236}">
                <a16:creationId xmlns:a16="http://schemas.microsoft.com/office/drawing/2014/main" id="{43A679E7-ECB2-EA6A-9EB2-DBF94538F1F1}"/>
              </a:ext>
            </a:extLst>
          </p:cNvPr>
          <p:cNvSpPr/>
          <p:nvPr/>
        </p:nvSpPr>
        <p:spPr>
          <a:xfrm rot="5400000">
            <a:off x="638516" y="2581861"/>
            <a:ext cx="206944" cy="351322"/>
          </a:xfrm>
          <a:prstGeom prst="chevron">
            <a:avLst>
              <a:gd name="adj" fmla="val 2671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hevron 46">
            <a:extLst>
              <a:ext uri="{FF2B5EF4-FFF2-40B4-BE49-F238E27FC236}">
                <a16:creationId xmlns:a16="http://schemas.microsoft.com/office/drawing/2014/main" id="{0120030E-AB4B-8FC6-DBAE-5E2A7DCD6EFD}"/>
              </a:ext>
            </a:extLst>
          </p:cNvPr>
          <p:cNvSpPr/>
          <p:nvPr/>
        </p:nvSpPr>
        <p:spPr>
          <a:xfrm rot="5400000">
            <a:off x="638516" y="2250911"/>
            <a:ext cx="206944" cy="351322"/>
          </a:xfrm>
          <a:prstGeom prst="chevron">
            <a:avLst>
              <a:gd name="adj" fmla="val 2671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hevron 48">
            <a:extLst>
              <a:ext uri="{FF2B5EF4-FFF2-40B4-BE49-F238E27FC236}">
                <a16:creationId xmlns:a16="http://schemas.microsoft.com/office/drawing/2014/main" id="{18FC6FC2-C4FE-8682-F213-91AEFC32C67F}"/>
              </a:ext>
            </a:extLst>
          </p:cNvPr>
          <p:cNvSpPr/>
          <p:nvPr/>
        </p:nvSpPr>
        <p:spPr>
          <a:xfrm rot="5400000">
            <a:off x="638516" y="1908437"/>
            <a:ext cx="206944" cy="351322"/>
          </a:xfrm>
          <a:prstGeom prst="chevron">
            <a:avLst>
              <a:gd name="adj" fmla="val 2671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0EDB94B-2442-DF99-7FD1-F9278F8DDD8E}"/>
              </a:ext>
            </a:extLst>
          </p:cNvPr>
          <p:cNvSpPr/>
          <p:nvPr/>
        </p:nvSpPr>
        <p:spPr>
          <a:xfrm>
            <a:off x="5751475" y="3259872"/>
            <a:ext cx="1859554" cy="18595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0F029F-923C-F5E4-C110-B364B63B427A}"/>
              </a:ext>
            </a:extLst>
          </p:cNvPr>
          <p:cNvSpPr txBox="1"/>
          <p:nvPr/>
        </p:nvSpPr>
        <p:spPr>
          <a:xfrm>
            <a:off x="5037116" y="2302994"/>
            <a:ext cx="3029462" cy="33470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cy-GB" dirty="0">
                <a:solidFill>
                  <a:srgbClr val="946F00"/>
                </a:solidFill>
                <a:latin typeface="Nunito" pitchFamily="2" charset="0"/>
              </a:rPr>
              <a:t>Incwm ychwanegol o’r </a:t>
            </a:r>
            <a:r>
              <a:rPr lang="cy-GB" dirty="0" err="1">
                <a:solidFill>
                  <a:srgbClr val="946F00"/>
                </a:solidFill>
                <a:latin typeface="Nunito" pitchFamily="2" charset="0"/>
              </a:rPr>
              <a:t>CPLlL</a:t>
            </a:r>
            <a:endParaRPr lang="en-US" dirty="0">
              <a:solidFill>
                <a:srgbClr val="946F00"/>
              </a:solidFill>
              <a:latin typeface="Nunito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2D76F3-8376-0CF4-8031-F054F15C768F}"/>
              </a:ext>
            </a:extLst>
          </p:cNvPr>
          <p:cNvSpPr txBox="1"/>
          <p:nvPr/>
        </p:nvSpPr>
        <p:spPr>
          <a:xfrm>
            <a:off x="4952961" y="2626160"/>
            <a:ext cx="3145156" cy="33445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cy-GB" dirty="0">
                <a:solidFill>
                  <a:srgbClr val="946F00"/>
                </a:solidFill>
                <a:latin typeface="Nunito" pitchFamily="2" charset="0"/>
              </a:rPr>
              <a:t>Gallu ei drosi’n arian di-dreth</a:t>
            </a:r>
            <a:endParaRPr lang="en-US" dirty="0">
              <a:solidFill>
                <a:srgbClr val="946F00"/>
              </a:solidFill>
              <a:latin typeface="Nunito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777D292-483E-160B-42EF-A84F91500CB9}"/>
              </a:ext>
            </a:extLst>
          </p:cNvPr>
          <p:cNvCxnSpPr>
            <a:cxnSpLocks/>
          </p:cNvCxnSpPr>
          <p:nvPr/>
        </p:nvCxnSpPr>
        <p:spPr>
          <a:xfrm>
            <a:off x="732726" y="4200233"/>
            <a:ext cx="888592" cy="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CC7CD67-0FB6-E497-178C-7E16AE7FC898}"/>
              </a:ext>
            </a:extLst>
          </p:cNvPr>
          <p:cNvCxnSpPr>
            <a:cxnSpLocks/>
          </p:cNvCxnSpPr>
          <p:nvPr/>
        </p:nvCxnSpPr>
        <p:spPr>
          <a:xfrm flipH="1" flipV="1">
            <a:off x="724625" y="2954737"/>
            <a:ext cx="8101" cy="1253773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9" name="Chevron 60">
            <a:extLst>
              <a:ext uri="{FF2B5EF4-FFF2-40B4-BE49-F238E27FC236}">
                <a16:creationId xmlns:a16="http://schemas.microsoft.com/office/drawing/2014/main" id="{10BAA15B-8E76-7C9F-3CDB-8308A3DE8C12}"/>
              </a:ext>
            </a:extLst>
          </p:cNvPr>
          <p:cNvSpPr/>
          <p:nvPr/>
        </p:nvSpPr>
        <p:spPr>
          <a:xfrm rot="16200000">
            <a:off x="8528301" y="2589364"/>
            <a:ext cx="192779" cy="351322"/>
          </a:xfrm>
          <a:prstGeom prst="chevron">
            <a:avLst>
              <a:gd name="adj" fmla="val 2671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Chevron 61">
            <a:extLst>
              <a:ext uri="{FF2B5EF4-FFF2-40B4-BE49-F238E27FC236}">
                <a16:creationId xmlns:a16="http://schemas.microsoft.com/office/drawing/2014/main" id="{823564B4-B0D1-0DD0-AD5D-5C7A40C0099B}"/>
              </a:ext>
            </a:extLst>
          </p:cNvPr>
          <p:cNvSpPr/>
          <p:nvPr/>
        </p:nvSpPr>
        <p:spPr>
          <a:xfrm rot="16200000">
            <a:off x="8513066" y="2245006"/>
            <a:ext cx="206944" cy="351322"/>
          </a:xfrm>
          <a:prstGeom prst="chevron">
            <a:avLst>
              <a:gd name="adj" fmla="val 2671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6497697-4875-6311-40A2-AA62CDD05B44}"/>
              </a:ext>
            </a:extLst>
          </p:cNvPr>
          <p:cNvCxnSpPr>
            <a:cxnSpLocks/>
          </p:cNvCxnSpPr>
          <p:nvPr/>
        </p:nvCxnSpPr>
        <p:spPr>
          <a:xfrm>
            <a:off x="7736098" y="4272583"/>
            <a:ext cx="888592" cy="0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09F8894-B2B9-99BE-6889-BABA87C46018}"/>
              </a:ext>
            </a:extLst>
          </p:cNvPr>
          <p:cNvCxnSpPr>
            <a:cxnSpLocks/>
          </p:cNvCxnSpPr>
          <p:nvPr/>
        </p:nvCxnSpPr>
        <p:spPr>
          <a:xfrm flipV="1">
            <a:off x="8616538" y="2910692"/>
            <a:ext cx="6202" cy="1341861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C0AC8A46-FAF8-FC8C-09CE-69E990D4D225}"/>
              </a:ext>
            </a:extLst>
          </p:cNvPr>
          <p:cNvSpPr/>
          <p:nvPr/>
        </p:nvSpPr>
        <p:spPr>
          <a:xfrm>
            <a:off x="1827991" y="3422906"/>
            <a:ext cx="1599446" cy="1599444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DE4A6B8-A302-90D0-0CC6-8998656FC530}"/>
              </a:ext>
            </a:extLst>
          </p:cNvPr>
          <p:cNvSpPr/>
          <p:nvPr/>
        </p:nvSpPr>
        <p:spPr>
          <a:xfrm>
            <a:off x="5881529" y="3389926"/>
            <a:ext cx="1599446" cy="1599444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 descr="A picture containing icon&#10;&#10;Description automatically generated">
            <a:extLst>
              <a:ext uri="{FF2B5EF4-FFF2-40B4-BE49-F238E27FC236}">
                <a16:creationId xmlns:a16="http://schemas.microsoft.com/office/drawing/2014/main" id="{0FE4CCDE-520A-A953-862E-0F7F3AF45B7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9608" y="3200124"/>
            <a:ext cx="1955612" cy="1908619"/>
          </a:xfrm>
          <a:prstGeom prst="rect">
            <a:avLst/>
          </a:prstGeom>
        </p:spPr>
      </p:pic>
      <p:pic>
        <p:nvPicPr>
          <p:cNvPr id="26" name="Picture 25" descr="A picture containing icon&#10;&#10;Description automatically generated">
            <a:extLst>
              <a:ext uri="{FF2B5EF4-FFF2-40B4-BE49-F238E27FC236}">
                <a16:creationId xmlns:a16="http://schemas.microsoft.com/office/drawing/2014/main" id="{907CC262-960A-1BEC-E8B0-38D325FE7CF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7296" y="3179055"/>
            <a:ext cx="2101188" cy="2101188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CB3BED94-9F86-D5A1-D970-337742BDCC28}"/>
              </a:ext>
            </a:extLst>
          </p:cNvPr>
          <p:cNvSpPr txBox="1"/>
          <p:nvPr/>
        </p:nvSpPr>
        <p:spPr>
          <a:xfrm>
            <a:off x="2021796" y="4649444"/>
            <a:ext cx="1044840" cy="311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200" b="1" cap="all" dirty="0">
                <a:solidFill>
                  <a:schemeClr val="bg1"/>
                </a:solidFill>
                <a:latin typeface="Nunito" pitchFamily="2" charset="0"/>
              </a:rPr>
              <a:t>CPLIL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8A6CAAB-5EBD-C3DB-E913-F28F622BCCB8}"/>
              </a:ext>
            </a:extLst>
          </p:cNvPr>
          <p:cNvSpPr txBox="1"/>
          <p:nvPr/>
        </p:nvSpPr>
        <p:spPr>
          <a:xfrm>
            <a:off x="4128803" y="4431243"/>
            <a:ext cx="824158" cy="524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8800" cap="all">
                <a:solidFill>
                  <a:schemeClr val="tx2"/>
                </a:solidFill>
                <a:latin typeface="+mj-lt"/>
              </a:rPr>
              <a:t>=</a:t>
            </a:r>
            <a:endParaRPr lang="en-US" sz="8800" cap="all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Title 4">
            <a:extLst>
              <a:ext uri="{FF2B5EF4-FFF2-40B4-BE49-F238E27FC236}">
                <a16:creationId xmlns:a16="http://schemas.microsoft.com/office/drawing/2014/main" id="{CA94F7F3-3D80-2DD3-7212-EB20DA630B21}"/>
              </a:ext>
            </a:extLst>
          </p:cNvPr>
          <p:cNvSpPr txBox="1">
            <a:spLocks/>
          </p:cNvSpPr>
          <p:nvPr/>
        </p:nvSpPr>
        <p:spPr>
          <a:xfrm>
            <a:off x="266700" y="613265"/>
            <a:ext cx="8821757" cy="6896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500" b="1" dirty="0" err="1">
                <a:solidFill>
                  <a:srgbClr val="ED7D31"/>
                </a:solidFill>
                <a:latin typeface="Nunito" pitchFamily="2" charset="0"/>
              </a:rPr>
              <a:t>Cyfraniadau</a:t>
            </a:r>
            <a:r>
              <a:rPr lang="en-US" sz="3500" b="1" dirty="0">
                <a:solidFill>
                  <a:srgbClr val="ED7D31"/>
                </a:solidFill>
                <a:latin typeface="Nunito" pitchFamily="2" charset="0"/>
              </a:rPr>
              <a:t> </a:t>
            </a:r>
            <a:r>
              <a:rPr lang="en-US" sz="3500" b="1" dirty="0" err="1">
                <a:solidFill>
                  <a:srgbClr val="ED7D31"/>
                </a:solidFill>
                <a:latin typeface="Nunito" pitchFamily="2" charset="0"/>
              </a:rPr>
              <a:t>Pensiwn</a:t>
            </a:r>
            <a:r>
              <a:rPr lang="en-US" sz="3500" b="1" dirty="0">
                <a:solidFill>
                  <a:srgbClr val="ED7D31"/>
                </a:solidFill>
                <a:latin typeface="Nunito" pitchFamily="2" charset="0"/>
              </a:rPr>
              <a:t> </a:t>
            </a:r>
            <a:r>
              <a:rPr lang="en-US" sz="3500" b="1" dirty="0" err="1">
                <a:solidFill>
                  <a:srgbClr val="ED7D31"/>
                </a:solidFill>
                <a:latin typeface="Nunito" pitchFamily="2" charset="0"/>
              </a:rPr>
              <a:t>Ychwanegol</a:t>
            </a:r>
            <a:r>
              <a:rPr lang="en-US" sz="3500" b="1" dirty="0">
                <a:solidFill>
                  <a:srgbClr val="ED7D31"/>
                </a:solidFill>
                <a:latin typeface="Nunito" pitchFamily="2" charset="0"/>
              </a:rPr>
              <a:t> (CPY)</a:t>
            </a:r>
          </a:p>
        </p:txBody>
      </p:sp>
      <p:sp>
        <p:nvSpPr>
          <p:cNvPr id="17" name="Content Placeholder 4">
            <a:extLst>
              <a:ext uri="{FF2B5EF4-FFF2-40B4-BE49-F238E27FC236}">
                <a16:creationId xmlns:a16="http://schemas.microsoft.com/office/drawing/2014/main" id="{CFAE553B-044F-98A9-2280-910791C58BAD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F9446EC-C25A-9A32-CD0F-82F64EBC65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320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6" grpId="0"/>
      <p:bldP spid="7" grpId="0"/>
      <p:bldP spid="9" grpId="0" animBg="1"/>
      <p:bldP spid="10" grpId="0" animBg="1"/>
      <p:bldP spid="11" grpId="0" animBg="1"/>
      <p:bldP spid="12" grpId="0" animBg="1"/>
      <p:bldP spid="13" grpId="0"/>
      <p:bldP spid="14" grpId="0"/>
      <p:bldP spid="19" grpId="0" animBg="1"/>
      <p:bldP spid="20" grpId="0" animBg="1"/>
      <p:bldP spid="23" grpId="0" animBg="1"/>
      <p:bldP spid="24" grpId="0" animBg="1"/>
      <p:bldP spid="27" grpId="0"/>
      <p:bldP spid="2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114BBB-6E5A-9578-D046-FBC795DE4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902AAEC1-A0C0-E98A-8673-520C3F9157ED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375BB60-0FE2-2CAE-0CCF-5CE6C6683680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Content Placeholder 3">
            <a:extLst>
              <a:ext uri="{FF2B5EF4-FFF2-40B4-BE49-F238E27FC236}">
                <a16:creationId xmlns:a16="http://schemas.microsoft.com/office/drawing/2014/main" id="{5D3545BC-96FB-D870-E0EA-36FF396E55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9319215"/>
              </p:ext>
            </p:extLst>
          </p:nvPr>
        </p:nvGraphicFramePr>
        <p:xfrm>
          <a:off x="512655" y="1805265"/>
          <a:ext cx="8100001" cy="3408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0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31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53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5305">
                  <a:extLst>
                    <a:ext uri="{9D8B030D-6E8A-4147-A177-3AD203B41FA5}">
                      <a16:colId xmlns:a16="http://schemas.microsoft.com/office/drawing/2014/main" val="373246221"/>
                    </a:ext>
                  </a:extLst>
                </a:gridCol>
                <a:gridCol w="1725305">
                  <a:extLst>
                    <a:ext uri="{9D8B030D-6E8A-4147-A177-3AD203B41FA5}">
                      <a16:colId xmlns:a16="http://schemas.microsoft.com/office/drawing/2014/main" val="1301106157"/>
                    </a:ext>
                  </a:extLst>
                </a:gridCol>
              </a:tblGrid>
              <a:tr h="612000">
                <a:tc>
                  <a:txBody>
                    <a:bodyPr/>
                    <a:lstStyle/>
                    <a:p>
                      <a:pPr algn="l"/>
                      <a:r>
                        <a:rPr lang="cy-GB" sz="1400" b="1" dirty="0">
                          <a:effectLst/>
                          <a:latin typeface="Nunito" pitchFamily="2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Cost fisol</a:t>
                      </a:r>
                      <a:endParaRPr lang="en-GB" sz="1400" dirty="0">
                        <a:latin typeface="Nunito" pitchFamily="2" charset="0"/>
                      </a:endParaRPr>
                    </a:p>
                  </a:txBody>
                  <a:tcPr marL="68580" marR="68580" marT="34290" marB="3429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400" b="1" dirty="0">
                          <a:effectLst/>
                          <a:latin typeface="Nunito" pitchFamily="2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Cost fisol</a:t>
                      </a:r>
                      <a:endParaRPr lang="en-GB" sz="1400" dirty="0">
                        <a:latin typeface="Nunito" pitchFamily="2" charset="0"/>
                      </a:endParaRPr>
                    </a:p>
                  </a:txBody>
                  <a:tcPr marL="68580" marR="68580" marT="34290" marB="3429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400" b="1" kern="1200" dirty="0">
                          <a:solidFill>
                            <a:schemeClr val="lt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Cyfanswm y gost</a:t>
                      </a:r>
                      <a:endParaRPr lang="en-GB" sz="1400" dirty="0">
                        <a:latin typeface="Nunito" pitchFamily="2" charset="0"/>
                      </a:endParaRPr>
                    </a:p>
                  </a:txBody>
                  <a:tcPr marL="68580" marR="68580" marT="34290" marB="3429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400" b="1" kern="1200" dirty="0">
                          <a:solidFill>
                            <a:schemeClr val="lt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Cost ar ôl rhyddhad treth (20%)</a:t>
                      </a:r>
                      <a:endParaRPr lang="en-GB" sz="1400" dirty="0">
                        <a:latin typeface="Nunito" pitchFamily="2" charset="0"/>
                      </a:endParaRPr>
                    </a:p>
                  </a:txBody>
                  <a:tcPr marL="68580" marR="68580" marT="34290" marB="3429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400" b="1" kern="1200" dirty="0">
                          <a:solidFill>
                            <a:schemeClr val="lt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Pensiwn blynyddol ychwanegol o OPA*</a:t>
                      </a:r>
                      <a:endParaRPr lang="en-GB" sz="1400" dirty="0">
                        <a:latin typeface="Nunito" pitchFamily="2" charset="0"/>
                      </a:endParaRPr>
                    </a:p>
                  </a:txBody>
                  <a:tcPr marL="68580" marR="68580" marT="34290" marB="3429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lang="en-GB" sz="1600" b="0" dirty="0">
                          <a:latin typeface="Nunito" pitchFamily="2" charset="0"/>
                        </a:rPr>
                        <a:t>Lwmp </a:t>
                      </a:r>
                      <a:r>
                        <a:rPr lang="en-GB" sz="1600" b="0" dirty="0" err="1">
                          <a:latin typeface="Nunito" pitchFamily="2" charset="0"/>
                        </a:rPr>
                        <a:t>swm</a:t>
                      </a:r>
                      <a:endParaRPr lang="en-GB" sz="1600" b="0" dirty="0">
                        <a:latin typeface="Nunito" pitchFamily="2" charset="0"/>
                      </a:endParaRPr>
                    </a:p>
                  </a:txBody>
                  <a:tcPr marL="68580" marR="68580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 err="1">
                          <a:latin typeface="Nunito" pitchFamily="2" charset="0"/>
                        </a:rPr>
                        <a:t>Amh</a:t>
                      </a:r>
                      <a:r>
                        <a:rPr lang="en-GB" sz="1600" b="0" dirty="0">
                          <a:latin typeface="Nunito" pitchFamily="2" charset="0"/>
                        </a:rPr>
                        <a:t>.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£13,510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£10,808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£1,000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>
                          <a:latin typeface="Nunito" pitchFamily="2" charset="0"/>
                        </a:rPr>
                        <a:t>1 </a:t>
                      </a:r>
                      <a:r>
                        <a:rPr lang="en-GB" sz="1600" b="0" dirty="0" err="1">
                          <a:solidFill>
                            <a:schemeClr val="tx1"/>
                          </a:solidFill>
                          <a:latin typeface="Nunito" pitchFamily="2" charset="0"/>
                        </a:rPr>
                        <a:t>flwyddyn</a:t>
                      </a:r>
                      <a:endParaRPr lang="en-GB" altLang="en-US" sz="1600" dirty="0">
                        <a:solidFill>
                          <a:schemeClr val="tx1"/>
                        </a:solidFill>
                        <a:latin typeface="Nunito" pitchFamily="2" charset="0"/>
                      </a:endParaRPr>
                    </a:p>
                  </a:txBody>
                  <a:tcPr marL="68580" marR="68580"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£1,130.50</a:t>
                      </a:r>
                    </a:p>
                  </a:txBody>
                  <a:tcPr marL="68580" marR="68580"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£13,566</a:t>
                      </a:r>
                    </a:p>
                  </a:txBody>
                  <a:tcPr marL="68580" marR="68580"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£10,852.80</a:t>
                      </a:r>
                    </a:p>
                  </a:txBody>
                  <a:tcPr marL="68580" marR="68580"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£1,000</a:t>
                      </a:r>
                    </a:p>
                  </a:txBody>
                  <a:tcPr marL="68580" marR="68580" marT="34290" marB="3429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249244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>
                          <a:latin typeface="Nunito" pitchFamily="2" charset="0"/>
                        </a:rPr>
                        <a:t>5 </a:t>
                      </a:r>
                      <a:r>
                        <a:rPr lang="en-GB" altLang="en-US" sz="1600" dirty="0">
                          <a:solidFill>
                            <a:schemeClr val="tx1"/>
                          </a:solidFill>
                          <a:latin typeface="Nunito" pitchFamily="2" charset="0"/>
                        </a:rPr>
                        <a:t>mlynedd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£245.70</a:t>
                      </a:r>
                    </a:p>
                  </a:txBody>
                  <a:tcPr marL="68580" marR="68580" marT="34290" marB="34290" anchor="ctr"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£14,742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£11,793.60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£1,000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>
                          <a:latin typeface="Nunito" pitchFamily="2" charset="0"/>
                        </a:rPr>
                        <a:t>10 </a:t>
                      </a:r>
                      <a:r>
                        <a:rPr lang="en-GB" altLang="en-US" sz="1600" dirty="0">
                          <a:solidFill>
                            <a:schemeClr val="tx1"/>
                          </a:solidFill>
                          <a:latin typeface="Nunito" pitchFamily="2" charset="0"/>
                        </a:rPr>
                        <a:t>mlynedd</a:t>
                      </a:r>
                      <a:endParaRPr lang="en-GB" sz="1600" b="0" dirty="0">
                        <a:latin typeface="Nunito" pitchFamily="2" charset="0"/>
                      </a:endParaRPr>
                    </a:p>
                  </a:txBody>
                  <a:tcPr marL="68580" marR="68580" marT="34290" marB="34290" anchor="ctr"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£136.40</a:t>
                      </a:r>
                    </a:p>
                  </a:txBody>
                  <a:tcPr marL="68580" marR="68580" marT="34290" marB="34290" anchor="ctr"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£16,368</a:t>
                      </a:r>
                    </a:p>
                  </a:txBody>
                  <a:tcPr marL="68580" marR="68580" marT="34290" marB="34290" anchor="ctr"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£13,094.40</a:t>
                      </a:r>
                    </a:p>
                  </a:txBody>
                  <a:tcPr marL="68580" marR="68580" marT="34290" marB="34290" anchor="ctr"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£1,000</a:t>
                      </a:r>
                    </a:p>
                  </a:txBody>
                  <a:tcPr marL="68580" marR="68580" marT="34290" marB="34290" anchor="ctr">
                    <a:solidFill>
                      <a:srgbClr val="F7F7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>
                          <a:latin typeface="Nunito" pitchFamily="2" charset="0"/>
                        </a:rPr>
                        <a:t>15 </a:t>
                      </a:r>
                      <a:r>
                        <a:rPr lang="en-GB" altLang="en-US" sz="1600" dirty="0">
                          <a:solidFill>
                            <a:schemeClr val="tx1"/>
                          </a:solidFill>
                          <a:latin typeface="Nunito" pitchFamily="2" charset="0"/>
                        </a:rPr>
                        <a:t>mlynedd</a:t>
                      </a:r>
                    </a:p>
                  </a:txBody>
                  <a:tcPr marL="68580" marR="68580" marT="34290" marB="34290" anchor="ctr"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£101.10</a:t>
                      </a:r>
                    </a:p>
                  </a:txBody>
                  <a:tcPr marL="68580" marR="68580" marT="34290" marB="34290" anchor="ctr"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£18,198</a:t>
                      </a:r>
                    </a:p>
                  </a:txBody>
                  <a:tcPr marL="68580" marR="68580" marT="34290" marB="34290" anchor="ctr"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£14,588.40</a:t>
                      </a:r>
                    </a:p>
                  </a:txBody>
                  <a:tcPr marL="68580" marR="68580" marT="34290" marB="34290" anchor="ctr"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£1,000</a:t>
                      </a:r>
                    </a:p>
                  </a:txBody>
                  <a:tcPr marL="68580" marR="68580" marT="34290" marB="34290" anchor="ctr">
                    <a:solidFill>
                      <a:srgbClr val="C5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25743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BE362C4-0C24-987E-9A88-4555A10097AD}"/>
              </a:ext>
            </a:extLst>
          </p:cNvPr>
          <p:cNvSpPr txBox="1"/>
          <p:nvPr/>
        </p:nvSpPr>
        <p:spPr>
          <a:xfrm>
            <a:off x="512655" y="5410984"/>
            <a:ext cx="6286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* </a:t>
            </a:r>
            <a:r>
              <a:rPr lang="cy-GB" dirty="0"/>
              <a:t>Ac ailbrisio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359955-8E8D-DCC2-5FF7-77DF548E13F2}"/>
              </a:ext>
            </a:extLst>
          </p:cNvPr>
          <p:cNvSpPr txBox="1"/>
          <p:nvPr/>
        </p:nvSpPr>
        <p:spPr>
          <a:xfrm>
            <a:off x="373244" y="1120573"/>
            <a:ext cx="8180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dirty="0">
                <a:latin typeface="Nunito" pitchFamily="2" charset="0"/>
              </a:rPr>
              <a:t>Aelod benywaidd o’r cynllun sy’n 50 oed, yn prynu £1,000 o bensiwn blynyddol ychwanegol</a:t>
            </a:r>
            <a:endParaRPr lang="en-GB" dirty="0">
              <a:latin typeface="Nunito" pitchFamily="2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E789DF7-C9DA-346D-0434-C43734BD19FF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55360BB-7D05-3B0A-FCCB-D607794602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79D5D3E-DD22-0720-C94C-161239A9C9DF}"/>
              </a:ext>
            </a:extLst>
          </p:cNvPr>
          <p:cNvSpPr txBox="1">
            <a:spLocks/>
          </p:cNvSpPr>
          <p:nvPr/>
        </p:nvSpPr>
        <p:spPr>
          <a:xfrm>
            <a:off x="373244" y="620390"/>
            <a:ext cx="8378825" cy="53222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y-GB" sz="3600" b="1" dirty="0">
                <a:solidFill>
                  <a:schemeClr val="accent2"/>
                </a:solidFill>
                <a:latin typeface="Nunito" pitchFamily="2" charset="0"/>
              </a:rPr>
              <a:t>Prynu pensiwn ychwanegol</a:t>
            </a:r>
            <a:endParaRPr lang="en-US" sz="3600" b="1" dirty="0">
              <a:solidFill>
                <a:schemeClr val="accent2"/>
              </a:solidFill>
              <a:latin typeface="Nuni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054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4482-8EED-5405-56CE-B6121A120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78662463-CCCF-C05D-AEE6-D3BDE1FEEF0F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613C327-E5CD-80FB-3CC0-F9C7E41713A9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Content Placeholder 3">
            <a:extLst>
              <a:ext uri="{FF2B5EF4-FFF2-40B4-BE49-F238E27FC236}">
                <a16:creationId xmlns:a16="http://schemas.microsoft.com/office/drawing/2014/main" id="{7415D53A-7566-02AE-14B0-327E07DCA81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6211062"/>
              </p:ext>
            </p:extLst>
          </p:nvPr>
        </p:nvGraphicFramePr>
        <p:xfrm>
          <a:off x="472226" y="1447016"/>
          <a:ext cx="8100001" cy="2328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0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31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53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5305">
                  <a:extLst>
                    <a:ext uri="{9D8B030D-6E8A-4147-A177-3AD203B41FA5}">
                      <a16:colId xmlns:a16="http://schemas.microsoft.com/office/drawing/2014/main" val="373246221"/>
                    </a:ext>
                  </a:extLst>
                </a:gridCol>
                <a:gridCol w="1725305">
                  <a:extLst>
                    <a:ext uri="{9D8B030D-6E8A-4147-A177-3AD203B41FA5}">
                      <a16:colId xmlns:a16="http://schemas.microsoft.com/office/drawing/2014/main" val="1301106157"/>
                    </a:ext>
                  </a:extLst>
                </a:gridCol>
              </a:tblGrid>
              <a:tr h="612000">
                <a:tc>
                  <a:txBody>
                    <a:bodyPr/>
                    <a:lstStyle/>
                    <a:p>
                      <a:pPr algn="l"/>
                      <a:r>
                        <a:rPr lang="cy-GB" sz="1400" b="1">
                          <a:effectLst/>
                          <a:latin typeface="Nunito" pitchFamily="2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Cost fisol</a:t>
                      </a:r>
                      <a:endParaRPr lang="en-GB" sz="1400" dirty="0">
                        <a:latin typeface="Nunito" pitchFamily="2" charset="0"/>
                      </a:endParaRPr>
                    </a:p>
                  </a:txBody>
                  <a:tcPr marL="68580" marR="68580" marT="34290" marB="3429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400" b="1" dirty="0">
                          <a:effectLst/>
                          <a:latin typeface="Nunito" pitchFamily="2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Cost fisol</a:t>
                      </a:r>
                      <a:endParaRPr lang="en-GB" sz="1400" dirty="0">
                        <a:latin typeface="Nunito" pitchFamily="2" charset="0"/>
                      </a:endParaRPr>
                    </a:p>
                  </a:txBody>
                  <a:tcPr marL="68580" marR="68580" marT="34290" marB="3429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400" b="1" kern="1200" dirty="0">
                          <a:solidFill>
                            <a:schemeClr val="lt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Cyfanswm y gost</a:t>
                      </a:r>
                      <a:endParaRPr lang="en-GB" sz="1400" dirty="0">
                        <a:latin typeface="Nunito" pitchFamily="2" charset="0"/>
                      </a:endParaRPr>
                    </a:p>
                  </a:txBody>
                  <a:tcPr marL="68580" marR="68580" marT="34290" marB="3429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400" b="1" kern="1200" dirty="0">
                          <a:solidFill>
                            <a:schemeClr val="lt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Cost ar ôl rhyddhad treth (20%)</a:t>
                      </a:r>
                      <a:endParaRPr lang="en-GB" sz="1400" dirty="0">
                        <a:latin typeface="Nunito" pitchFamily="2" charset="0"/>
                      </a:endParaRPr>
                    </a:p>
                  </a:txBody>
                  <a:tcPr marL="68580" marR="68580" marT="34290" marB="3429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y-GB" sz="1400" b="1" kern="1200" dirty="0">
                          <a:solidFill>
                            <a:schemeClr val="lt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Pensiwn blynyddol ychwanegol o OPA*</a:t>
                      </a:r>
                      <a:endParaRPr lang="en-GB" sz="1400" dirty="0">
                        <a:latin typeface="Nunito" pitchFamily="2" charset="0"/>
                      </a:endParaRPr>
                    </a:p>
                  </a:txBody>
                  <a:tcPr marL="68580" marR="68580" marT="34290" marB="3429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lang="en-GB" sz="1600" b="0" dirty="0" err="1">
                          <a:latin typeface="Nunito" pitchFamily="2" charset="0"/>
                        </a:rPr>
                        <a:t>Lwmp</a:t>
                      </a:r>
                      <a:r>
                        <a:rPr lang="en-GB" sz="1600" b="0" dirty="0">
                          <a:latin typeface="Nunito" pitchFamily="2" charset="0"/>
                        </a:rPr>
                        <a:t> </a:t>
                      </a:r>
                      <a:r>
                        <a:rPr lang="en-GB" sz="1600" b="0" dirty="0" err="1">
                          <a:latin typeface="Nunito" pitchFamily="2" charset="0"/>
                        </a:rPr>
                        <a:t>swm</a:t>
                      </a:r>
                      <a:endParaRPr lang="en-GB" sz="1600" b="0" dirty="0">
                        <a:latin typeface="Nunito" pitchFamily="2" charset="0"/>
                      </a:endParaRPr>
                    </a:p>
                  </a:txBody>
                  <a:tcPr marL="68580" marR="68580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 err="1">
                          <a:latin typeface="Nunito" pitchFamily="2" charset="0"/>
                        </a:rPr>
                        <a:t>Amh</a:t>
                      </a:r>
                      <a:r>
                        <a:rPr lang="en-GB" sz="1600" b="0" dirty="0">
                          <a:latin typeface="Nunito" pitchFamily="2" charset="0"/>
                        </a:rPr>
                        <a:t>.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£14,890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£8,934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£1,000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lang="en-GB" sz="1600" b="0" dirty="0">
                          <a:latin typeface="Nunito" pitchFamily="2" charset="0"/>
                        </a:rPr>
                        <a:t>1 </a:t>
                      </a:r>
                      <a:r>
                        <a:rPr lang="en-GB" sz="1600" b="0" dirty="0" err="1">
                          <a:latin typeface="Nunito" pitchFamily="2" charset="0"/>
                        </a:rPr>
                        <a:t>flwyddyn</a:t>
                      </a:r>
                      <a:endParaRPr lang="en-GB" sz="1600" b="0" dirty="0">
                        <a:latin typeface="Nunito" pitchFamily="2" charset="0"/>
                      </a:endParaRPr>
                    </a:p>
                  </a:txBody>
                  <a:tcPr marL="68580" marR="68580"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£1,255</a:t>
                      </a:r>
                    </a:p>
                  </a:txBody>
                  <a:tcPr marL="68580" marR="68580"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£15,060</a:t>
                      </a:r>
                    </a:p>
                  </a:txBody>
                  <a:tcPr marL="68580" marR="68580"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£9,036</a:t>
                      </a:r>
                    </a:p>
                  </a:txBody>
                  <a:tcPr marL="68580" marR="68580"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£1,000</a:t>
                      </a:r>
                    </a:p>
                  </a:txBody>
                  <a:tcPr marL="68580" marR="68580" marT="34290" marB="3429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249244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l"/>
                      <a:r>
                        <a:rPr lang="en-GB" sz="1600" b="0" dirty="0">
                          <a:latin typeface="Nunito" pitchFamily="2" charset="0"/>
                        </a:rPr>
                        <a:t>5 </a:t>
                      </a:r>
                      <a:r>
                        <a:rPr lang="en-GB" sz="1600" b="0" dirty="0" err="1">
                          <a:latin typeface="Nunito" pitchFamily="2" charset="0"/>
                        </a:rPr>
                        <a:t>mlynedd</a:t>
                      </a:r>
                      <a:endParaRPr lang="en-GB" sz="1600" b="0" dirty="0">
                        <a:latin typeface="Nunito" pitchFamily="2" charset="0"/>
                      </a:endParaRPr>
                    </a:p>
                  </a:txBody>
                  <a:tcPr marL="68580" marR="68580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£280</a:t>
                      </a:r>
                    </a:p>
                  </a:txBody>
                  <a:tcPr marL="68580" marR="68580" marT="34290" marB="34290" anchor="ctr"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£16,800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£10,080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latin typeface="Nunito" pitchFamily="2" charset="0"/>
                        </a:rPr>
                        <a:t>£1,000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id="{37379AA0-BA30-8369-0BEB-5DC153DD5809}"/>
              </a:ext>
            </a:extLst>
          </p:cNvPr>
          <p:cNvSpPr txBox="1">
            <a:spLocks/>
          </p:cNvSpPr>
          <p:nvPr/>
        </p:nvSpPr>
        <p:spPr>
          <a:xfrm>
            <a:off x="373244" y="620390"/>
            <a:ext cx="8378825" cy="53222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y-GB" sz="3600" b="1" dirty="0">
                <a:solidFill>
                  <a:schemeClr val="accent2"/>
                </a:solidFill>
                <a:latin typeface="Nunito" pitchFamily="2" charset="0"/>
              </a:rPr>
              <a:t>Prynu pensiwn ychwanegol</a:t>
            </a:r>
            <a:endParaRPr lang="en-US" sz="3600" b="1" dirty="0">
              <a:solidFill>
                <a:schemeClr val="accent2"/>
              </a:solidFill>
              <a:latin typeface="Nunito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20BB51-EE12-9A7C-88E2-770A1E197E28}"/>
              </a:ext>
            </a:extLst>
          </p:cNvPr>
          <p:cNvSpPr txBox="1"/>
          <p:nvPr/>
        </p:nvSpPr>
        <p:spPr>
          <a:xfrm>
            <a:off x="472226" y="3976853"/>
            <a:ext cx="6286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* </a:t>
            </a:r>
            <a:r>
              <a:rPr lang="cy-GB" dirty="0"/>
              <a:t>Ac ailbrisio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7FF50D-D860-4EEA-7D18-663FB7940A78}"/>
              </a:ext>
            </a:extLst>
          </p:cNvPr>
          <p:cNvSpPr txBox="1"/>
          <p:nvPr/>
        </p:nvSpPr>
        <p:spPr>
          <a:xfrm>
            <a:off x="431800" y="1077684"/>
            <a:ext cx="81808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sz="1400" dirty="0">
                <a:latin typeface="Nunito" pitchFamily="2" charset="0"/>
              </a:rPr>
              <a:t>Aelod gwrywaidd o’r cynllun sy’n 61 oed, yn prynu £1,000 o bensiwn blynyddol ychwanegol</a:t>
            </a:r>
            <a:endParaRPr lang="en-GB" sz="1400" dirty="0">
              <a:latin typeface="Nunito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E4AAF69-F440-9D47-88DD-C4F36BE436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4758" y="4136767"/>
            <a:ext cx="2374986" cy="2358522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B6FE239-5552-B557-34F6-752B4983539B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BB9EEAC-3AC7-C3E9-FE38-7CA4FFB763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7136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CB2CBC-2D61-252E-3600-805D0BB859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BA00BD79-4CB8-D2C8-DDFD-BC8DC948B169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6420BB6-BE2F-D9D3-CD05-17945E19B312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982AF261-F145-1FEC-EB32-0844D3176AA4}"/>
              </a:ext>
            </a:extLst>
          </p:cNvPr>
          <p:cNvSpPr/>
          <p:nvPr/>
        </p:nvSpPr>
        <p:spPr>
          <a:xfrm>
            <a:off x="1566765" y="3538840"/>
            <a:ext cx="1982155" cy="197839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3D9816-7187-80AD-5779-3CA73CB4511D}"/>
              </a:ext>
            </a:extLst>
          </p:cNvPr>
          <p:cNvSpPr txBox="1"/>
          <p:nvPr/>
        </p:nvSpPr>
        <p:spPr>
          <a:xfrm>
            <a:off x="993732" y="2180137"/>
            <a:ext cx="3543816" cy="92333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cy-GB" b="1" dirty="0">
                <a:solidFill>
                  <a:srgbClr val="0A6D86"/>
                </a:solidFill>
                <a:latin typeface="Nunito" pitchFamily="2" charset="0"/>
              </a:rPr>
              <a:t>Cyfraniadau hyblyg</a:t>
            </a:r>
            <a:endParaRPr lang="en-GB" b="1" dirty="0">
              <a:solidFill>
                <a:srgbClr val="0A6D86"/>
              </a:solidFill>
              <a:latin typeface="Nunito" pitchFamily="2" charset="0"/>
            </a:endParaRPr>
          </a:p>
          <a:p>
            <a:r>
              <a:rPr lang="cy-GB" b="1" dirty="0">
                <a:solidFill>
                  <a:srgbClr val="0A6D86"/>
                </a:solidFill>
                <a:latin typeface="Nunito" pitchFamily="2" charset="0"/>
              </a:rPr>
              <a:t>Dewisiadau buddsoddi</a:t>
            </a:r>
            <a:endParaRPr lang="en-GB" b="1" dirty="0">
              <a:solidFill>
                <a:srgbClr val="0A6D86"/>
              </a:solidFill>
              <a:latin typeface="Nunito" pitchFamily="2" charset="0"/>
            </a:endParaRPr>
          </a:p>
          <a:p>
            <a:r>
              <a:rPr lang="cy-GB" b="1" dirty="0">
                <a:solidFill>
                  <a:srgbClr val="0A6D86"/>
                </a:solidFill>
                <a:latin typeface="Nunito" pitchFamily="2" charset="0"/>
              </a:rPr>
              <a:t>Rhyddhad treth</a:t>
            </a:r>
            <a:endParaRPr lang="en-US" b="1" dirty="0">
              <a:solidFill>
                <a:srgbClr val="0A6D86"/>
              </a:solidFill>
              <a:latin typeface="Nunito" pitchFamily="2" charset="0"/>
            </a:endParaRPr>
          </a:p>
        </p:txBody>
      </p:sp>
      <p:sp>
        <p:nvSpPr>
          <p:cNvPr id="9" name="Chevron 52">
            <a:extLst>
              <a:ext uri="{FF2B5EF4-FFF2-40B4-BE49-F238E27FC236}">
                <a16:creationId xmlns:a16="http://schemas.microsoft.com/office/drawing/2014/main" id="{6C80A0BC-0004-5741-DFF8-16776E0AEB3A}"/>
              </a:ext>
            </a:extLst>
          </p:cNvPr>
          <p:cNvSpPr/>
          <p:nvPr/>
        </p:nvSpPr>
        <p:spPr>
          <a:xfrm rot="5400000">
            <a:off x="521137" y="2687392"/>
            <a:ext cx="216000" cy="360000"/>
          </a:xfrm>
          <a:prstGeom prst="chevron">
            <a:avLst>
              <a:gd name="adj" fmla="val 2671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0" name="Chevron 58">
            <a:extLst>
              <a:ext uri="{FF2B5EF4-FFF2-40B4-BE49-F238E27FC236}">
                <a16:creationId xmlns:a16="http://schemas.microsoft.com/office/drawing/2014/main" id="{AFA97E18-6604-C826-1E21-EB5DE6DCE7B1}"/>
              </a:ext>
            </a:extLst>
          </p:cNvPr>
          <p:cNvSpPr/>
          <p:nvPr/>
        </p:nvSpPr>
        <p:spPr>
          <a:xfrm rot="5400000">
            <a:off x="516492" y="2442927"/>
            <a:ext cx="216000" cy="360000"/>
          </a:xfrm>
          <a:prstGeom prst="chevron">
            <a:avLst>
              <a:gd name="adj" fmla="val 2671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1" name="Chevron 59">
            <a:extLst>
              <a:ext uri="{FF2B5EF4-FFF2-40B4-BE49-F238E27FC236}">
                <a16:creationId xmlns:a16="http://schemas.microsoft.com/office/drawing/2014/main" id="{E4B0CCEA-3301-3298-0FBA-B87E4E8BFCA7}"/>
              </a:ext>
            </a:extLst>
          </p:cNvPr>
          <p:cNvSpPr/>
          <p:nvPr/>
        </p:nvSpPr>
        <p:spPr>
          <a:xfrm rot="5400000">
            <a:off x="521137" y="2190104"/>
            <a:ext cx="216000" cy="360000"/>
          </a:xfrm>
          <a:prstGeom prst="chevron">
            <a:avLst>
              <a:gd name="adj" fmla="val 26712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C1B225A-6492-46B2-4F51-AA6BEFC8F344}"/>
              </a:ext>
            </a:extLst>
          </p:cNvPr>
          <p:cNvSpPr/>
          <p:nvPr/>
        </p:nvSpPr>
        <p:spPr>
          <a:xfrm>
            <a:off x="5693872" y="3423989"/>
            <a:ext cx="1896239" cy="193803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44A31A7-71C6-1C67-7317-B7F207000BA6}"/>
              </a:ext>
            </a:extLst>
          </p:cNvPr>
          <p:cNvSpPr txBox="1"/>
          <p:nvPr/>
        </p:nvSpPr>
        <p:spPr>
          <a:xfrm>
            <a:off x="4755095" y="2215454"/>
            <a:ext cx="3395165" cy="92333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cy-GB" b="1" dirty="0">
                <a:solidFill>
                  <a:srgbClr val="48A194"/>
                </a:solidFill>
                <a:latin typeface="Nunito" pitchFamily="2" charset="0"/>
              </a:rPr>
              <a:t>Arian di-dreth</a:t>
            </a:r>
            <a:endParaRPr lang="en-GB" b="1" dirty="0">
              <a:solidFill>
                <a:srgbClr val="48A194"/>
              </a:solidFill>
              <a:latin typeface="Nunito" pitchFamily="2" charset="0"/>
            </a:endParaRPr>
          </a:p>
          <a:p>
            <a:pPr algn="r"/>
            <a:r>
              <a:rPr lang="cy-GB" b="1" dirty="0">
                <a:solidFill>
                  <a:srgbClr val="48A194"/>
                </a:solidFill>
                <a:latin typeface="Nunito" pitchFamily="2" charset="0"/>
              </a:rPr>
              <a:t>Incwm ychwanegol o'r </a:t>
            </a:r>
            <a:r>
              <a:rPr lang="cy-GB" b="1" dirty="0" err="1">
                <a:solidFill>
                  <a:srgbClr val="48A194"/>
                </a:solidFill>
                <a:latin typeface="Nunito" pitchFamily="2" charset="0"/>
              </a:rPr>
              <a:t>CPLlL</a:t>
            </a:r>
            <a:endParaRPr lang="en-GB" b="1" dirty="0">
              <a:solidFill>
                <a:srgbClr val="48A194"/>
              </a:solidFill>
              <a:latin typeface="Nunito" pitchFamily="2" charset="0"/>
            </a:endParaRPr>
          </a:p>
          <a:p>
            <a:pPr algn="r"/>
            <a:r>
              <a:rPr lang="cy-GB" b="1" dirty="0">
                <a:solidFill>
                  <a:srgbClr val="48A194"/>
                </a:solidFill>
                <a:latin typeface="Nunito" pitchFamily="2" charset="0"/>
              </a:rPr>
              <a:t>Lwmp swm ac incwm</a:t>
            </a:r>
            <a:endParaRPr lang="en-US" b="1" dirty="0">
              <a:solidFill>
                <a:srgbClr val="48A194"/>
              </a:solidFill>
              <a:latin typeface="Nunito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26F22C8-B20B-1B6E-36F6-BE6E85F134CC}"/>
              </a:ext>
            </a:extLst>
          </p:cNvPr>
          <p:cNvCxnSpPr>
            <a:cxnSpLocks/>
          </p:cNvCxnSpPr>
          <p:nvPr/>
        </p:nvCxnSpPr>
        <p:spPr>
          <a:xfrm>
            <a:off x="643845" y="4426568"/>
            <a:ext cx="888592" cy="0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FE5AB37-F18C-318E-9279-16153BACCAB0}"/>
              </a:ext>
            </a:extLst>
          </p:cNvPr>
          <p:cNvCxnSpPr>
            <a:cxnSpLocks/>
          </p:cNvCxnSpPr>
          <p:nvPr/>
        </p:nvCxnSpPr>
        <p:spPr>
          <a:xfrm flipV="1">
            <a:off x="624492" y="2997689"/>
            <a:ext cx="0" cy="1428879"/>
          </a:xfrm>
          <a:prstGeom prst="line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9" name="Chevron 68">
            <a:extLst>
              <a:ext uri="{FF2B5EF4-FFF2-40B4-BE49-F238E27FC236}">
                <a16:creationId xmlns:a16="http://schemas.microsoft.com/office/drawing/2014/main" id="{85B0CB46-6A53-559A-D730-C1369184665C}"/>
              </a:ext>
            </a:extLst>
          </p:cNvPr>
          <p:cNvSpPr/>
          <p:nvPr/>
        </p:nvSpPr>
        <p:spPr>
          <a:xfrm rot="16200000">
            <a:off x="8394525" y="2438772"/>
            <a:ext cx="216000" cy="360000"/>
          </a:xfrm>
          <a:prstGeom prst="chevron">
            <a:avLst>
              <a:gd name="adj" fmla="val 2671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A26388A-3197-CF60-DC93-BEA11B6444A4}"/>
              </a:ext>
            </a:extLst>
          </p:cNvPr>
          <p:cNvCxnSpPr>
            <a:cxnSpLocks/>
          </p:cNvCxnSpPr>
          <p:nvPr/>
        </p:nvCxnSpPr>
        <p:spPr>
          <a:xfrm>
            <a:off x="7626367" y="4508804"/>
            <a:ext cx="888592" cy="0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A909D19-7D26-9CF0-8B07-7182728E2DC4}"/>
              </a:ext>
            </a:extLst>
          </p:cNvPr>
          <p:cNvCxnSpPr>
            <a:cxnSpLocks/>
          </p:cNvCxnSpPr>
          <p:nvPr/>
        </p:nvCxnSpPr>
        <p:spPr>
          <a:xfrm flipV="1">
            <a:off x="8527598" y="3125108"/>
            <a:ext cx="0" cy="1395430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2" name="Oval 21">
            <a:extLst>
              <a:ext uri="{FF2B5EF4-FFF2-40B4-BE49-F238E27FC236}">
                <a16:creationId xmlns:a16="http://schemas.microsoft.com/office/drawing/2014/main" id="{A4CB36AB-2EAD-6866-0BDD-14B1244194EF}"/>
              </a:ext>
            </a:extLst>
          </p:cNvPr>
          <p:cNvSpPr/>
          <p:nvPr/>
        </p:nvSpPr>
        <p:spPr>
          <a:xfrm>
            <a:off x="1722971" y="3732397"/>
            <a:ext cx="1663941" cy="1599444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13B55E2-B414-0741-8638-C7297A7178C6}"/>
              </a:ext>
            </a:extLst>
          </p:cNvPr>
          <p:cNvSpPr/>
          <p:nvPr/>
        </p:nvSpPr>
        <p:spPr>
          <a:xfrm>
            <a:off x="5845851" y="3593286"/>
            <a:ext cx="1599446" cy="1599444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pic>
        <p:nvPicPr>
          <p:cNvPr id="24" name="Picture 23" descr="A picture containing icon&#10;&#10;Description automatically generated">
            <a:extLst>
              <a:ext uri="{FF2B5EF4-FFF2-40B4-BE49-F238E27FC236}">
                <a16:creationId xmlns:a16="http://schemas.microsoft.com/office/drawing/2014/main" id="{A587E1ED-69A6-09CA-A0C9-C31D7D1D063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2032"/>
          <a:stretch/>
        </p:blipFill>
        <p:spPr>
          <a:xfrm>
            <a:off x="1553887" y="3567930"/>
            <a:ext cx="1854475" cy="1403322"/>
          </a:xfrm>
          <a:prstGeom prst="rect">
            <a:avLst/>
          </a:prstGeom>
          <a:ln>
            <a:noFill/>
          </a:ln>
          <a:effectLst/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FBE0240-16C8-F4F0-D43F-570E68F45938}"/>
              </a:ext>
            </a:extLst>
          </p:cNvPr>
          <p:cNvSpPr txBox="1"/>
          <p:nvPr/>
        </p:nvSpPr>
        <p:spPr>
          <a:xfrm>
            <a:off x="4159921" y="4667778"/>
            <a:ext cx="824158" cy="524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all" spc="0" normalizeH="0" baseline="0" noProof="0">
                <a:ln>
                  <a:noFill/>
                </a:ln>
                <a:solidFill>
                  <a:srgbClr val="066E87"/>
                </a:solidFill>
                <a:effectLst/>
                <a:uLnTx/>
                <a:uFillTx/>
                <a:latin typeface="Franklin Gothic Medium"/>
                <a:ea typeface="+mn-ea"/>
                <a:cs typeface="+mn-cs"/>
              </a:rPr>
              <a:t>=</a:t>
            </a:r>
            <a:endParaRPr kumimoji="0" lang="en-US" sz="8800" b="0" i="0" u="none" strike="noStrike" kern="1200" cap="all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Medium"/>
              <a:ea typeface="+mn-ea"/>
              <a:cs typeface="+mn-cs"/>
            </a:endParaRPr>
          </a:p>
        </p:txBody>
      </p:sp>
      <p:pic>
        <p:nvPicPr>
          <p:cNvPr id="27" name="Picture 26" descr="A picture containing icon&#10;&#10;Description automatically generated">
            <a:extLst>
              <a:ext uri="{FF2B5EF4-FFF2-40B4-BE49-F238E27FC236}">
                <a16:creationId xmlns:a16="http://schemas.microsoft.com/office/drawing/2014/main" id="{BBE8ABDC-A1DE-98B2-7B2B-D2B2F3950FE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0442" y="3462486"/>
            <a:ext cx="1938035" cy="1938035"/>
          </a:xfrm>
          <a:prstGeom prst="rect">
            <a:avLst/>
          </a:prstGeom>
        </p:spPr>
      </p:pic>
      <p:sp>
        <p:nvSpPr>
          <p:cNvPr id="29" name="Chevron 79">
            <a:extLst>
              <a:ext uri="{FF2B5EF4-FFF2-40B4-BE49-F238E27FC236}">
                <a16:creationId xmlns:a16="http://schemas.microsoft.com/office/drawing/2014/main" id="{ECA66D84-D1E6-DE59-A034-7F58C73EDAF2}"/>
              </a:ext>
            </a:extLst>
          </p:cNvPr>
          <p:cNvSpPr/>
          <p:nvPr/>
        </p:nvSpPr>
        <p:spPr>
          <a:xfrm rot="16200000">
            <a:off x="8394528" y="2695399"/>
            <a:ext cx="216000" cy="360000"/>
          </a:xfrm>
          <a:prstGeom prst="chevron">
            <a:avLst>
              <a:gd name="adj" fmla="val 2671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30" name="Chevron 68">
            <a:extLst>
              <a:ext uri="{FF2B5EF4-FFF2-40B4-BE49-F238E27FC236}">
                <a16:creationId xmlns:a16="http://schemas.microsoft.com/office/drawing/2014/main" id="{1BF1DAA2-5E31-8E1C-8D1C-53880A196772}"/>
              </a:ext>
            </a:extLst>
          </p:cNvPr>
          <p:cNvSpPr/>
          <p:nvPr/>
        </p:nvSpPr>
        <p:spPr>
          <a:xfrm rot="16200000">
            <a:off x="8394525" y="2182148"/>
            <a:ext cx="216000" cy="360000"/>
          </a:xfrm>
          <a:prstGeom prst="chevron">
            <a:avLst>
              <a:gd name="adj" fmla="val 2671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31" name="Title 4">
            <a:extLst>
              <a:ext uri="{FF2B5EF4-FFF2-40B4-BE49-F238E27FC236}">
                <a16:creationId xmlns:a16="http://schemas.microsoft.com/office/drawing/2014/main" id="{3C6DF6BA-B7B5-02EC-E023-272A703DD343}"/>
              </a:ext>
            </a:extLst>
          </p:cNvPr>
          <p:cNvSpPr txBox="1">
            <a:spLocks/>
          </p:cNvSpPr>
          <p:nvPr/>
        </p:nvSpPr>
        <p:spPr>
          <a:xfrm>
            <a:off x="461876" y="600565"/>
            <a:ext cx="8626581" cy="72905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10000"/>
              </a:lnSpc>
            </a:pPr>
            <a:r>
              <a:rPr lang="en-US" sz="3600" b="1" dirty="0" err="1">
                <a:solidFill>
                  <a:srgbClr val="ED7D31"/>
                </a:solidFill>
                <a:latin typeface="Nunito" pitchFamily="2" charset="0"/>
              </a:rPr>
              <a:t>Cyfraniadau</a:t>
            </a:r>
            <a:r>
              <a:rPr lang="en-US" sz="3600" b="1" dirty="0">
                <a:solidFill>
                  <a:srgbClr val="ED7D31"/>
                </a:solidFill>
                <a:latin typeface="Nunito" pitchFamily="2" charset="0"/>
              </a:rPr>
              <a:t> </a:t>
            </a:r>
            <a:r>
              <a:rPr lang="en-US" sz="3600" b="1" dirty="0" err="1">
                <a:solidFill>
                  <a:srgbClr val="ED7D31"/>
                </a:solidFill>
                <a:latin typeface="Nunito" pitchFamily="2" charset="0"/>
              </a:rPr>
              <a:t>Gwirfoddol</a:t>
            </a:r>
            <a:r>
              <a:rPr lang="en-US" sz="3600" b="1" dirty="0">
                <a:solidFill>
                  <a:srgbClr val="ED7D31"/>
                </a:solidFill>
                <a:latin typeface="Nunito" pitchFamily="2" charset="0"/>
              </a:rPr>
              <a:t> </a:t>
            </a:r>
            <a:r>
              <a:rPr lang="en-US" sz="3600" b="1" dirty="0" err="1">
                <a:solidFill>
                  <a:srgbClr val="ED7D31"/>
                </a:solidFill>
                <a:latin typeface="Nunito" pitchFamily="2" charset="0"/>
              </a:rPr>
              <a:t>Ychwanegol</a:t>
            </a:r>
            <a:r>
              <a:rPr lang="en-US" sz="3600" b="1" dirty="0">
                <a:solidFill>
                  <a:srgbClr val="ED7D31"/>
                </a:solidFill>
                <a:latin typeface="Nunito" pitchFamily="2" charset="0"/>
              </a:rPr>
              <a:t> (</a:t>
            </a:r>
            <a:r>
              <a:rPr lang="cy-GB" sz="3600" b="1" dirty="0">
                <a:solidFill>
                  <a:srgbClr val="ED7D31"/>
                </a:solidFill>
                <a:latin typeface="Nunito" pitchFamily="2" charset="0"/>
              </a:rPr>
              <a:t>CGY</a:t>
            </a:r>
            <a:r>
              <a:rPr lang="en-US" sz="3600" b="1" dirty="0">
                <a:solidFill>
                  <a:srgbClr val="ED7D31"/>
                </a:solidFill>
                <a:latin typeface="Nunito" pitchFamily="2" charset="0"/>
              </a:rPr>
              <a:t>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F2ACE3-FEFF-1D93-260B-D59804948CDF}"/>
              </a:ext>
            </a:extLst>
          </p:cNvPr>
          <p:cNvSpPr txBox="1"/>
          <p:nvPr/>
        </p:nvSpPr>
        <p:spPr>
          <a:xfrm>
            <a:off x="467352" y="1575228"/>
            <a:ext cx="2358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y-GB" sz="2400" b="1" dirty="0">
                <a:latin typeface="Nunito" pitchFamily="2" charset="0"/>
              </a:rPr>
              <a:t>Talu i mewn</a:t>
            </a:r>
            <a:endParaRPr lang="en-GB" sz="2400" b="1" dirty="0">
              <a:latin typeface="Nunito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6E2F76-B924-9106-B195-2437F058B12B}"/>
              </a:ext>
            </a:extLst>
          </p:cNvPr>
          <p:cNvSpPr txBox="1"/>
          <p:nvPr/>
        </p:nvSpPr>
        <p:spPr>
          <a:xfrm>
            <a:off x="5276850" y="1547941"/>
            <a:ext cx="28734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y-GB" sz="2400" b="1" dirty="0">
                <a:latin typeface="Nunito" pitchFamily="2" charset="0"/>
              </a:rPr>
              <a:t>Cymryd eich </a:t>
            </a:r>
            <a:r>
              <a:rPr lang="en-GB" sz="2400" b="1" dirty="0">
                <a:latin typeface="Nunito" pitchFamily="2" charset="0"/>
              </a:rPr>
              <a:t>CGY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45A9D83-89EB-73E1-EE0E-A0705C8403E7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C4689FA-F1EE-9E71-35E7-E3C89A76E2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22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9" grpId="0" animBg="1"/>
      <p:bldP spid="10" grpId="0" animBg="1"/>
      <p:bldP spid="11" grpId="0" animBg="1"/>
      <p:bldP spid="12" grpId="0" animBg="1"/>
      <p:bldP spid="14" grpId="0"/>
      <p:bldP spid="19" grpId="0" animBg="1"/>
      <p:bldP spid="22" grpId="0" animBg="1"/>
      <p:bldP spid="23" grpId="0" animBg="1"/>
      <p:bldP spid="26" grpId="0"/>
      <p:bldP spid="29" grpId="0" animBg="1"/>
      <p:bldP spid="30" grpId="0" animBg="1"/>
      <p:bldP spid="17" grpId="0"/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86407-B121-4891-00E1-A39D10E6B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6F640BF0-3D44-7CFA-B521-5AFFD443A855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9955488-3059-0A75-FBD1-6D5D52F5AFE7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Chart (clean).eps">
            <a:extLst>
              <a:ext uri="{FF2B5EF4-FFF2-40B4-BE49-F238E27FC236}">
                <a16:creationId xmlns:a16="http://schemas.microsoft.com/office/drawing/2014/main" id="{CB6C5219-87E2-3920-70D4-978A680CC1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463" y="1903776"/>
            <a:ext cx="5766250" cy="3497052"/>
          </a:xfrm>
          <a:prstGeom prst="rect">
            <a:avLst/>
          </a:prstGeom>
        </p:spPr>
      </p:pic>
      <p:sp>
        <p:nvSpPr>
          <p:cNvPr id="4" name="Rectangle 9">
            <a:extLst>
              <a:ext uri="{FF2B5EF4-FFF2-40B4-BE49-F238E27FC236}">
                <a16:creationId xmlns:a16="http://schemas.microsoft.com/office/drawing/2014/main" id="{CF5D8BD1-360E-EFE6-6DC2-3F8A3B720401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436563" y="5168260"/>
            <a:ext cx="82804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50000"/>
              </a:spcBef>
              <a:buNone/>
            </a:pPr>
            <a:r>
              <a:rPr lang="cy-GB" sz="2000" dirty="0">
                <a:solidFill>
                  <a:srgbClr val="BF363C"/>
                </a:solidFill>
                <a:highlight>
                  <a:srgbClr val="00FF00"/>
                </a:highlight>
                <a:latin typeface="Nunito" pitchFamily="2" charset="0"/>
                <a:ea typeface="MS PGothic" panose="020B0600070205080204" pitchFamily="34" charset="-128"/>
                <a:cs typeface="Calibri" panose="020F0502020204030204" pitchFamily="34" charset="0"/>
              </a:rPr>
              <a:t>Gwnewch gais ar-lein</a:t>
            </a:r>
            <a:r>
              <a:rPr lang="en-GB" altLang="en-US" sz="2000" dirty="0">
                <a:solidFill>
                  <a:srgbClr val="BF363C"/>
                </a:solidFill>
                <a:highlight>
                  <a:srgbClr val="00FF00"/>
                </a:highlight>
                <a:latin typeface="Nunito" pitchFamily="2" charset="0"/>
                <a:ea typeface="MS PGothic" panose="020B0600070205080204" pitchFamily="34" charset="-128"/>
                <a:cs typeface="Calibri" panose="020F0502020204030204" pitchFamily="34" charset="0"/>
              </a:rPr>
              <a:t>: www.</a:t>
            </a:r>
          </a:p>
        </p:txBody>
      </p:sp>
      <p:sp>
        <p:nvSpPr>
          <p:cNvPr id="5" name="TextBox 10">
            <a:extLst>
              <a:ext uri="{FF2B5EF4-FFF2-40B4-BE49-F238E27FC236}">
                <a16:creationId xmlns:a16="http://schemas.microsoft.com/office/drawing/2014/main" id="{F1362F04-4A6B-282F-AAC9-A1327F2E91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2" y="1517311"/>
            <a:ext cx="4533898" cy="453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ts val="2800"/>
              </a:lnSpc>
              <a:spcBef>
                <a:spcPct val="0"/>
              </a:spcBef>
              <a:buNone/>
            </a:pPr>
            <a:r>
              <a:rPr lang="cy-GB" sz="2400" dirty="0">
                <a:solidFill>
                  <a:srgbClr val="0C5E74"/>
                </a:solidFill>
                <a:latin typeface="Nunito" pitchFamily="2" charset="0"/>
                <a:ea typeface="MS PGothic" panose="020B0600070205080204" pitchFamily="34" charset="-128"/>
                <a:cs typeface="Calibri" panose="020F0502020204030204" pitchFamily="34" charset="0"/>
              </a:rPr>
              <a:t>Trethdalwr cyfradd sylfaenol</a:t>
            </a:r>
            <a:endParaRPr lang="en-GB" altLang="en-US" sz="2400" dirty="0">
              <a:solidFill>
                <a:srgbClr val="0C5E74"/>
              </a:solidFill>
              <a:latin typeface="Nunito" pitchFamily="2" charset="0"/>
              <a:ea typeface="MS PGothic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6" name="TextBox 11">
            <a:extLst>
              <a:ext uri="{FF2B5EF4-FFF2-40B4-BE49-F238E27FC236}">
                <a16:creationId xmlns:a16="http://schemas.microsoft.com/office/drawing/2014/main" id="{7946F55D-E223-E352-C9EB-93C7AEC1F1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812" y="3785946"/>
            <a:ext cx="1893887" cy="87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lnSpc>
                <a:spcPts val="3140"/>
              </a:lnSpc>
              <a:spcBef>
                <a:spcPct val="0"/>
              </a:spcBef>
              <a:buFontTx/>
              <a:buNone/>
            </a:pPr>
            <a:r>
              <a:rPr lang="cy-GB" sz="2200" dirty="0">
                <a:latin typeface="Nunito" pitchFamily="2" charset="0"/>
                <a:cs typeface="Calibri" panose="020F0502020204030204" pitchFamily="34" charset="0"/>
              </a:rPr>
              <a:t>Rydych chi’n talu </a:t>
            </a:r>
            <a:r>
              <a:rPr lang="en-GB" altLang="en-US" sz="2200" b="1" dirty="0">
                <a:solidFill>
                  <a:srgbClr val="A24F38"/>
                </a:solidFill>
                <a:latin typeface="Nunito" pitchFamily="2" charset="0"/>
                <a:cs typeface="Calibri" panose="020F0502020204030204" pitchFamily="34" charset="0"/>
              </a:rPr>
              <a:t>£80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CC754F3-0084-A02C-8A44-29D0361E274E}"/>
              </a:ext>
            </a:extLst>
          </p:cNvPr>
          <p:cNvCxnSpPr>
            <a:cxnSpLocks/>
          </p:cNvCxnSpPr>
          <p:nvPr/>
        </p:nvCxnSpPr>
        <p:spPr>
          <a:xfrm flipH="1">
            <a:off x="2576548" y="4247657"/>
            <a:ext cx="772037" cy="0"/>
          </a:xfrm>
          <a:prstGeom prst="line">
            <a:avLst/>
          </a:prstGeom>
          <a:ln w="28575" cap="rnd" cmpd="sng">
            <a:solidFill>
              <a:srgbClr val="A24F3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EE247C1B-0D2B-1920-082E-6969687CC21A}"/>
              </a:ext>
            </a:extLst>
          </p:cNvPr>
          <p:cNvSpPr/>
          <p:nvPr/>
        </p:nvSpPr>
        <p:spPr>
          <a:xfrm rot="5400000">
            <a:off x="3381310" y="4197436"/>
            <a:ext cx="164757" cy="107600"/>
          </a:xfrm>
          <a:prstGeom prst="triangle">
            <a:avLst/>
          </a:prstGeom>
          <a:solidFill>
            <a:srgbClr val="A24F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16D32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52811C-03B2-4E1E-EB93-312BE2A6AE61}"/>
              </a:ext>
            </a:extLst>
          </p:cNvPr>
          <p:cNvCxnSpPr>
            <a:cxnSpLocks/>
          </p:cNvCxnSpPr>
          <p:nvPr/>
        </p:nvCxnSpPr>
        <p:spPr>
          <a:xfrm flipV="1">
            <a:off x="2538189" y="3934296"/>
            <a:ext cx="0" cy="632700"/>
          </a:xfrm>
          <a:prstGeom prst="line">
            <a:avLst/>
          </a:prstGeom>
          <a:ln w="28575" cap="rnd" cmpd="sng">
            <a:solidFill>
              <a:srgbClr val="A24F3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AFCB361-381F-EB0C-CF20-92D675759F47}"/>
              </a:ext>
            </a:extLst>
          </p:cNvPr>
          <p:cNvCxnSpPr>
            <a:cxnSpLocks/>
          </p:cNvCxnSpPr>
          <p:nvPr/>
        </p:nvCxnSpPr>
        <p:spPr>
          <a:xfrm>
            <a:off x="5706853" y="3209955"/>
            <a:ext cx="770963" cy="0"/>
          </a:xfrm>
          <a:prstGeom prst="line">
            <a:avLst/>
          </a:prstGeom>
          <a:ln w="28575" cap="rnd" cmpd="sng">
            <a:solidFill>
              <a:srgbClr val="3A8F8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3E442259-AD3E-8373-D5C6-AB2D4DBD46B0}"/>
              </a:ext>
            </a:extLst>
          </p:cNvPr>
          <p:cNvSpPr/>
          <p:nvPr/>
        </p:nvSpPr>
        <p:spPr>
          <a:xfrm rot="16200000">
            <a:off x="5509370" y="3152576"/>
            <a:ext cx="164757" cy="107600"/>
          </a:xfrm>
          <a:prstGeom prst="triangle">
            <a:avLst/>
          </a:prstGeom>
          <a:solidFill>
            <a:srgbClr val="3A8F8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16D32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D398C18-DC99-2B83-56B9-CE1BF7F22FA6}"/>
              </a:ext>
            </a:extLst>
          </p:cNvPr>
          <p:cNvCxnSpPr>
            <a:cxnSpLocks/>
          </p:cNvCxnSpPr>
          <p:nvPr/>
        </p:nvCxnSpPr>
        <p:spPr>
          <a:xfrm rot="10800000" flipV="1">
            <a:off x="6531958" y="2890616"/>
            <a:ext cx="0" cy="632700"/>
          </a:xfrm>
          <a:prstGeom prst="line">
            <a:avLst/>
          </a:prstGeom>
          <a:ln w="28575" cap="rnd" cmpd="sng">
            <a:solidFill>
              <a:srgbClr val="3A8F8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1">
            <a:extLst>
              <a:ext uri="{FF2B5EF4-FFF2-40B4-BE49-F238E27FC236}">
                <a16:creationId xmlns:a16="http://schemas.microsoft.com/office/drawing/2014/main" id="{9118B12C-631E-C6B2-F9BB-C2DC41CD5F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9331" y="2061752"/>
            <a:ext cx="2975954" cy="459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ts val="3140"/>
              </a:lnSpc>
              <a:spcBef>
                <a:spcPct val="0"/>
              </a:spcBef>
              <a:buNone/>
            </a:pPr>
            <a:r>
              <a:rPr lang="cy-GB" sz="1800" b="1" dirty="0">
                <a:solidFill>
                  <a:srgbClr val="0C5E74"/>
                </a:solidFill>
                <a:latin typeface="Nunito" pitchFamily="2" charset="0"/>
                <a:cs typeface="Calibri" panose="020F0502020204030204" pitchFamily="34" charset="0"/>
              </a:rPr>
              <a:t>Cyfanswm o </a:t>
            </a:r>
            <a:r>
              <a:rPr lang="en-GB" altLang="en-US" sz="1800" b="1" dirty="0">
                <a:solidFill>
                  <a:srgbClr val="0C5E74"/>
                </a:solidFill>
                <a:latin typeface="Nunito" pitchFamily="2" charset="0"/>
                <a:cs typeface="Calibri" panose="020F0502020204030204" pitchFamily="34" charset="0"/>
              </a:rPr>
              <a:t>£100</a:t>
            </a:r>
            <a:endParaRPr lang="en-GB" altLang="en-US" sz="1800" dirty="0">
              <a:solidFill>
                <a:srgbClr val="6CB3AE"/>
              </a:solidFill>
              <a:latin typeface="Nunito" pitchFamily="2" charset="0"/>
              <a:cs typeface="Calibri" panose="020F0502020204030204" pitchFamily="34" charset="0"/>
            </a:endParaRPr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id="{630E1FA6-995F-BB93-F1A2-CA9BEFF1BA08}"/>
              </a:ext>
            </a:extLst>
          </p:cNvPr>
          <p:cNvSpPr txBox="1">
            <a:spLocks/>
          </p:cNvSpPr>
          <p:nvPr/>
        </p:nvSpPr>
        <p:spPr>
          <a:xfrm>
            <a:off x="461876" y="600565"/>
            <a:ext cx="8626581" cy="8968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y-GB" sz="3600" b="1" dirty="0">
                <a:solidFill>
                  <a:srgbClr val="ED7D31"/>
                </a:solidFill>
                <a:latin typeface="Nunito" pitchFamily="2" charset="0"/>
              </a:rPr>
              <a:t>CGY – rhyddhad treth</a:t>
            </a:r>
            <a:endParaRPr lang="en-US" sz="3600" b="1" dirty="0">
              <a:solidFill>
                <a:srgbClr val="ED7D31"/>
              </a:solidFill>
              <a:latin typeface="Nunito" pitchFamily="2" charset="0"/>
            </a:endParaRPr>
          </a:p>
        </p:txBody>
      </p:sp>
      <p:sp>
        <p:nvSpPr>
          <p:cNvPr id="17" name="TextBox 11">
            <a:extLst>
              <a:ext uri="{FF2B5EF4-FFF2-40B4-BE49-F238E27FC236}">
                <a16:creationId xmlns:a16="http://schemas.microsoft.com/office/drawing/2014/main" id="{804560F5-D071-CE56-CF75-6E14B21B1D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1738" y="2774891"/>
            <a:ext cx="1697243" cy="87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3140"/>
              </a:lnSpc>
              <a:spcBef>
                <a:spcPct val="0"/>
              </a:spcBef>
              <a:buFontTx/>
              <a:buNone/>
            </a:pPr>
            <a:r>
              <a:rPr lang="cy-GB" sz="2200" dirty="0">
                <a:latin typeface="Nunito" pitchFamily="2" charset="0"/>
                <a:cs typeface="Calibri" panose="020F0502020204030204" pitchFamily="34" charset="0"/>
              </a:rPr>
              <a:t>Rhyddhad treth </a:t>
            </a:r>
            <a:r>
              <a:rPr lang="en-GB" altLang="en-US" sz="2200" b="1" dirty="0">
                <a:solidFill>
                  <a:srgbClr val="3A8F82"/>
                </a:solidFill>
                <a:latin typeface="Nunito" pitchFamily="2" charset="0"/>
                <a:cs typeface="Calibri" panose="020F0502020204030204" pitchFamily="34" charset="0"/>
              </a:rPr>
              <a:t>£20</a:t>
            </a:r>
          </a:p>
        </p:txBody>
      </p:sp>
      <p:sp>
        <p:nvSpPr>
          <p:cNvPr id="19" name="Content Placeholder 4">
            <a:extLst>
              <a:ext uri="{FF2B5EF4-FFF2-40B4-BE49-F238E27FC236}">
                <a16:creationId xmlns:a16="http://schemas.microsoft.com/office/drawing/2014/main" id="{2ED8DD8C-367F-DCC0-B84B-06DDBE50E9B4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2CDA46E-3B57-BDF0-06D8-311D705333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7671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88F53F4-D904-15B3-3C9A-877A54B71F1B}"/>
              </a:ext>
            </a:extLst>
          </p:cNvPr>
          <p:cNvCxnSpPr/>
          <p:nvPr/>
        </p:nvCxnSpPr>
        <p:spPr>
          <a:xfrm>
            <a:off x="431800" y="534725"/>
            <a:ext cx="8378825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20F5CFC5-B9AF-656A-BC4D-BE8917598B61}"/>
              </a:ext>
            </a:extLst>
          </p:cNvPr>
          <p:cNvSpPr txBox="1"/>
          <p:nvPr/>
        </p:nvSpPr>
        <p:spPr>
          <a:xfrm>
            <a:off x="356237" y="697264"/>
            <a:ext cx="85299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Sgamiau </a:t>
            </a:r>
            <a:r>
              <a:rPr lang="en-GB" sz="3200" b="1" dirty="0" err="1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Pensiwn</a:t>
            </a:r>
            <a:endParaRPr lang="en-GB" sz="3200" b="1" dirty="0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27B7A78-5764-ABD7-A124-60B317D6C480}"/>
              </a:ext>
            </a:extLst>
          </p:cNvPr>
          <p:cNvSpPr txBox="1"/>
          <p:nvPr/>
        </p:nvSpPr>
        <p:spPr>
          <a:xfrm>
            <a:off x="398704" y="1412212"/>
            <a:ext cx="861969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200" dirty="0">
                <a:solidFill>
                  <a:srgbClr val="000000"/>
                </a:solidFill>
                <a:latin typeface="Nunito" pitchFamily="2" charset="0"/>
                <a:cs typeface="Times New Roman" panose="02020603050405020304" pitchFamily="18" charset="0"/>
              </a:rPr>
              <a:t>…</a:t>
            </a:r>
            <a:r>
              <a:rPr lang="cy-GB" sz="2200" dirty="0">
                <a:solidFill>
                  <a:srgbClr val="000000"/>
                </a:solidFill>
                <a:latin typeface="Nunito" pitchFamily="2" charset="0"/>
                <a:cs typeface="Times New Roman" panose="02020603050405020304" pitchFamily="18" charset="0"/>
              </a:rPr>
              <a:t>ar gynnydd ar draws y diwydiant pensiwn</a:t>
            </a:r>
            <a:endParaRPr lang="en-GB" sz="2200" dirty="0">
              <a:solidFill>
                <a:srgbClr val="000000"/>
              </a:solidFill>
              <a:latin typeface="Nunito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35E41D-35F5-9821-633E-F132622DD863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814456D-3469-180A-F184-58FF5EEAEACB}"/>
              </a:ext>
            </a:extLst>
          </p:cNvPr>
          <p:cNvGrpSpPr/>
          <p:nvPr/>
        </p:nvGrpSpPr>
        <p:grpSpPr>
          <a:xfrm>
            <a:off x="2990850" y="1878949"/>
            <a:ext cx="6027552" cy="3892682"/>
            <a:chOff x="2319956" y="1878948"/>
            <a:chExt cx="6699688" cy="4137878"/>
          </a:xfrm>
        </p:grpSpPr>
        <p:pic>
          <p:nvPicPr>
            <p:cNvPr id="5" name="Picture 4" descr="A person with her hands on her face&#10;&#10;AI-generated content may be incorrect.">
              <a:extLst>
                <a:ext uri="{FF2B5EF4-FFF2-40B4-BE49-F238E27FC236}">
                  <a16:creationId xmlns:a16="http://schemas.microsoft.com/office/drawing/2014/main" id="{40881FE4-2314-573E-CF8A-D7A9747466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45707" y="1878948"/>
              <a:ext cx="5681929" cy="3367069"/>
            </a:xfrm>
            <a:prstGeom prst="rect">
              <a:avLst/>
            </a:prstGeom>
          </p:spPr>
        </p:pic>
        <p:pic>
          <p:nvPicPr>
            <p:cNvPr id="2" name="Picture 1" descr="A close-up of a sign&#10;&#10;AI-generated content may be incorrect.">
              <a:extLst>
                <a:ext uri="{FF2B5EF4-FFF2-40B4-BE49-F238E27FC236}">
                  <a16:creationId xmlns:a16="http://schemas.microsoft.com/office/drawing/2014/main" id="{C984A852-9307-0632-6BBE-E6EC479FC9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152582" y="5612931"/>
              <a:ext cx="1867062" cy="403895"/>
            </a:xfrm>
            <a:prstGeom prst="rect">
              <a:avLst/>
            </a:prstGeom>
          </p:spPr>
        </p:pic>
        <p:pic>
          <p:nvPicPr>
            <p:cNvPr id="11" name="Picture 10" descr="A red and white circle with black numbers&#10;&#10;AI-generated content may be incorrect.">
              <a:extLst>
                <a:ext uri="{FF2B5EF4-FFF2-40B4-BE49-F238E27FC236}">
                  <a16:creationId xmlns:a16="http://schemas.microsoft.com/office/drawing/2014/main" id="{A6FDFCA6-9959-37B8-4B7C-CD36A64D9F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19956" y="3919139"/>
              <a:ext cx="1905266" cy="1895740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A3D60779-C167-A4B1-74A3-0B289DA8A2C0}"/>
              </a:ext>
            </a:extLst>
          </p:cNvPr>
          <p:cNvSpPr txBox="1"/>
          <p:nvPr/>
        </p:nvSpPr>
        <p:spPr>
          <a:xfrm>
            <a:off x="33337" y="1897528"/>
            <a:ext cx="314300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y-GB" sz="2400" dirty="0">
                <a:latin typeface="Nunito" pitchFamily="2" charset="0"/>
              </a:rPr>
              <a:t>Gall unrhyw un fod yn darged i dwyll</a:t>
            </a:r>
            <a:endParaRPr lang="en-GB" sz="2400" dirty="0">
              <a:latin typeface="Nunito" pitchFamily="2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y-GB" sz="2400" dirty="0">
                <a:latin typeface="Nunito" pitchFamily="2" charset="0"/>
              </a:rPr>
              <a:t>Maent yn dod yn fwyfwy soffistigedig</a:t>
            </a:r>
            <a:endParaRPr lang="en-GB" sz="2400" dirty="0">
              <a:latin typeface="Nunito" pitchFamily="2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y-GB" sz="2400" dirty="0">
                <a:latin typeface="Nunito" pitchFamily="2" charset="0"/>
              </a:rPr>
              <a:t>Cofiwch bob amser – os yw’n swnio’n rhy dda i fod yn wir, MAE’N SIŴR EI FOD</a:t>
            </a:r>
            <a:endParaRPr lang="en-GB" sz="2400" dirty="0">
              <a:latin typeface="Nunito" pitchFamily="2" charset="0"/>
            </a:endParaRP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D89941B8-2502-2AF3-EC6E-5F9B4B51717B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6099941-7C3E-1C11-6412-D9438DF37C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7339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3A8DA-C65E-F62C-6872-F28C0EC97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F4347F0-D133-D0D3-1CF5-536CEFCFAD33}"/>
              </a:ext>
            </a:extLst>
          </p:cNvPr>
          <p:cNvCxnSpPr/>
          <p:nvPr/>
        </p:nvCxnSpPr>
        <p:spPr>
          <a:xfrm>
            <a:off x="431800" y="534725"/>
            <a:ext cx="8378825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520BC55F-D5A6-185A-3A40-E2C620DF48BB}"/>
              </a:ext>
            </a:extLst>
          </p:cNvPr>
          <p:cNvSpPr txBox="1"/>
          <p:nvPr/>
        </p:nvSpPr>
        <p:spPr>
          <a:xfrm>
            <a:off x="431799" y="697264"/>
            <a:ext cx="86127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Sgamiau </a:t>
            </a:r>
            <a:r>
              <a:rPr lang="en-GB" sz="2800" b="1" dirty="0" err="1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Pensiwn</a:t>
            </a:r>
            <a:r>
              <a:rPr lang="en-GB" sz="2800" b="1" dirty="0">
                <a:solidFill>
                  <a:schemeClr val="accent2"/>
                </a:solidFill>
                <a:latin typeface="Franklin Gothic Medium" panose="020B0603020102020204" pitchFamily="34" charset="0"/>
              </a:rPr>
              <a:t> </a:t>
            </a:r>
            <a:r>
              <a:rPr lang="en-GB" sz="28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– </a:t>
            </a:r>
            <a:r>
              <a:rPr lang="cy-GB" sz="28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beth i gadw golwg amdano</a:t>
            </a:r>
            <a:endParaRPr lang="en-GB" sz="2800" b="1" dirty="0">
              <a:solidFill>
                <a:schemeClr val="accent2"/>
              </a:solidFill>
              <a:latin typeface="Nunito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75CCEF-5F7E-CCF6-5AB3-B7D7E7773057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734C3CD-F966-E9F5-A18F-1949D29A7DD3}"/>
              </a:ext>
            </a:extLst>
          </p:cNvPr>
          <p:cNvGrpSpPr/>
          <p:nvPr/>
        </p:nvGrpSpPr>
        <p:grpSpPr>
          <a:xfrm>
            <a:off x="3569510" y="2774801"/>
            <a:ext cx="2004978" cy="1308397"/>
            <a:chOff x="2319956" y="1878948"/>
            <a:chExt cx="6407680" cy="3935931"/>
          </a:xfrm>
        </p:grpSpPr>
        <p:pic>
          <p:nvPicPr>
            <p:cNvPr id="7" name="Picture 6" descr="A person with her hands on her face&#10;&#10;AI-generated content may be incorrect.">
              <a:extLst>
                <a:ext uri="{FF2B5EF4-FFF2-40B4-BE49-F238E27FC236}">
                  <a16:creationId xmlns:a16="http://schemas.microsoft.com/office/drawing/2014/main" id="{F9CCE72F-1A9F-EE4C-FADE-6EF498F8B2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45707" y="1878948"/>
              <a:ext cx="5681929" cy="3367069"/>
            </a:xfrm>
            <a:prstGeom prst="rect">
              <a:avLst/>
            </a:prstGeom>
          </p:spPr>
        </p:pic>
        <p:pic>
          <p:nvPicPr>
            <p:cNvPr id="10" name="Picture 9" descr="A red and white circle with black numbers&#10;&#10;AI-generated content may be incorrect.">
              <a:extLst>
                <a:ext uri="{FF2B5EF4-FFF2-40B4-BE49-F238E27FC236}">
                  <a16:creationId xmlns:a16="http://schemas.microsoft.com/office/drawing/2014/main" id="{A6DF9984-F944-D49F-E43D-A3E6688F33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19956" y="3919139"/>
              <a:ext cx="1905266" cy="189574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6171223-D1C7-A083-091A-26296B9D5154}"/>
              </a:ext>
            </a:extLst>
          </p:cNvPr>
          <p:cNvGrpSpPr/>
          <p:nvPr/>
        </p:nvGrpSpPr>
        <p:grpSpPr>
          <a:xfrm>
            <a:off x="641344" y="1965575"/>
            <a:ext cx="2893906" cy="1079501"/>
            <a:chOff x="3912529" y="742843"/>
            <a:chExt cx="2893906" cy="1079501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49220AE-FFAD-1125-15E9-F84B58B5C5AC}"/>
                </a:ext>
              </a:extLst>
            </p:cNvPr>
            <p:cNvSpPr/>
            <p:nvPr/>
          </p:nvSpPr>
          <p:spPr>
            <a:xfrm>
              <a:off x="3912529" y="887866"/>
              <a:ext cx="934478" cy="934478"/>
            </a:xfrm>
            <a:prstGeom prst="ellipse">
              <a:avLst/>
            </a:prstGeom>
            <a:solidFill>
              <a:srgbClr val="CCFF99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ound Diagonal Corner of Rectangle 18">
              <a:extLst>
                <a:ext uri="{FF2B5EF4-FFF2-40B4-BE49-F238E27FC236}">
                  <a16:creationId xmlns:a16="http://schemas.microsoft.com/office/drawing/2014/main" id="{1EFBA867-B7B5-73D5-4D7A-312158023C71}"/>
                </a:ext>
              </a:extLst>
            </p:cNvPr>
            <p:cNvSpPr/>
            <p:nvPr/>
          </p:nvSpPr>
          <p:spPr>
            <a:xfrm flipH="1">
              <a:off x="4047709" y="742843"/>
              <a:ext cx="2758726" cy="944514"/>
            </a:xfrm>
            <a:prstGeom prst="round2DiagRect">
              <a:avLst>
                <a:gd name="adj1" fmla="val 31225"/>
                <a:gd name="adj2" fmla="val 5823"/>
              </a:avLst>
            </a:prstGeom>
            <a:solidFill>
              <a:srgbClr val="E2F0D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cy-GB" dirty="0">
                  <a:solidFill>
                    <a:schemeClr val="tx1"/>
                  </a:solidFill>
                  <a:latin typeface="Nunito" pitchFamily="2" charset="0"/>
                </a:rPr>
                <a:t>Addewidion i ryddhau arian o’ch pensiwn cyn i chi fod yn 55 oed</a:t>
              </a:r>
              <a:endParaRPr lang="en-GB" dirty="0">
                <a:solidFill>
                  <a:schemeClr val="tx1"/>
                </a:solidFill>
                <a:latin typeface="Nunito" pitchFamily="2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6DF0D6F-0CBB-04B8-7411-30DB2FBF24B1}"/>
              </a:ext>
            </a:extLst>
          </p:cNvPr>
          <p:cNvGrpSpPr/>
          <p:nvPr/>
        </p:nvGrpSpPr>
        <p:grpSpPr>
          <a:xfrm>
            <a:off x="5835837" y="1965217"/>
            <a:ext cx="3050350" cy="1079501"/>
            <a:chOff x="3912529" y="742843"/>
            <a:chExt cx="3050350" cy="1079501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812F0FF-3971-369F-EE17-CE0437F5AFC7}"/>
                </a:ext>
              </a:extLst>
            </p:cNvPr>
            <p:cNvSpPr/>
            <p:nvPr/>
          </p:nvSpPr>
          <p:spPr>
            <a:xfrm>
              <a:off x="3912529" y="887866"/>
              <a:ext cx="934478" cy="934478"/>
            </a:xfrm>
            <a:prstGeom prst="ellipse">
              <a:avLst/>
            </a:prstGeom>
            <a:solidFill>
              <a:schemeClr val="accent4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ound Diagonal Corner of Rectangle 18">
              <a:extLst>
                <a:ext uri="{FF2B5EF4-FFF2-40B4-BE49-F238E27FC236}">
                  <a16:creationId xmlns:a16="http://schemas.microsoft.com/office/drawing/2014/main" id="{CFD2A75A-F5A7-94F5-860C-67DAB47626BA}"/>
                </a:ext>
              </a:extLst>
            </p:cNvPr>
            <p:cNvSpPr/>
            <p:nvPr/>
          </p:nvSpPr>
          <p:spPr>
            <a:xfrm flipH="1">
              <a:off x="4047709" y="742843"/>
              <a:ext cx="2915170" cy="944514"/>
            </a:xfrm>
            <a:prstGeom prst="round2DiagRect">
              <a:avLst>
                <a:gd name="adj1" fmla="val 31225"/>
                <a:gd name="adj2" fmla="val 5823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>
                <a:defRPr/>
              </a:pPr>
              <a:r>
                <a:rPr lang="cy-GB" dirty="0">
                  <a:solidFill>
                    <a:schemeClr val="tx1"/>
                  </a:solidFill>
                  <a:latin typeface="Nunito" pitchFamily="2" charset="0"/>
                </a:rPr>
                <a:t>Anfon pobl at eich drws i lofnodi gwaith papur tra maen nhw’n aros...</a:t>
              </a:r>
              <a:endParaRPr lang="en-GB" dirty="0">
                <a:solidFill>
                  <a:schemeClr val="tx1"/>
                </a:solidFill>
                <a:latin typeface="Nunito" pitchFamily="2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E4ADCF8-6B70-07C1-5DCD-690A81E382EF}"/>
              </a:ext>
            </a:extLst>
          </p:cNvPr>
          <p:cNvGrpSpPr/>
          <p:nvPr/>
        </p:nvGrpSpPr>
        <p:grpSpPr>
          <a:xfrm>
            <a:off x="708934" y="4309742"/>
            <a:ext cx="3205840" cy="1079501"/>
            <a:chOff x="3912529" y="742843"/>
            <a:chExt cx="3205840" cy="1079501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21C4F0D1-A063-EDF5-2912-48AF4CFCE01E}"/>
                </a:ext>
              </a:extLst>
            </p:cNvPr>
            <p:cNvSpPr/>
            <p:nvPr/>
          </p:nvSpPr>
          <p:spPr>
            <a:xfrm>
              <a:off x="3912529" y="887866"/>
              <a:ext cx="934478" cy="93447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ound Diagonal Corner of Rectangle 18">
              <a:extLst>
                <a:ext uri="{FF2B5EF4-FFF2-40B4-BE49-F238E27FC236}">
                  <a16:creationId xmlns:a16="http://schemas.microsoft.com/office/drawing/2014/main" id="{0A464A18-5B23-B452-834A-9B19E5D56104}"/>
                </a:ext>
              </a:extLst>
            </p:cNvPr>
            <p:cNvSpPr/>
            <p:nvPr/>
          </p:nvSpPr>
          <p:spPr>
            <a:xfrm flipH="1">
              <a:off x="4047708" y="742843"/>
              <a:ext cx="3070661" cy="944514"/>
            </a:xfrm>
            <a:prstGeom prst="round2DiagRect">
              <a:avLst>
                <a:gd name="adj1" fmla="val 31225"/>
                <a:gd name="adj2" fmla="val 5823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>
                <a:defRPr/>
              </a:pPr>
              <a:r>
                <a:rPr lang="cy-GB" dirty="0">
                  <a:solidFill>
                    <a:schemeClr val="tx1"/>
                  </a:solidFill>
                  <a:latin typeface="Nunito" pitchFamily="2" charset="0"/>
                </a:rPr>
                <a:t>Buddsoddiadau anarferol – risg uchel, neu strwythurau cymhleth</a:t>
              </a:r>
              <a:endParaRPr lang="en-GB" dirty="0">
                <a:solidFill>
                  <a:schemeClr val="tx1"/>
                </a:solidFill>
                <a:latin typeface="Nunito" pitchFamily="2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0A92C0F-8F8D-8376-C633-060D7AFBBE02}"/>
              </a:ext>
            </a:extLst>
          </p:cNvPr>
          <p:cNvGrpSpPr/>
          <p:nvPr/>
        </p:nvGrpSpPr>
        <p:grpSpPr>
          <a:xfrm>
            <a:off x="5343525" y="4242248"/>
            <a:ext cx="3542662" cy="1079501"/>
            <a:chOff x="3912529" y="742843"/>
            <a:chExt cx="3050350" cy="1079501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07725CA0-4B84-83E4-E4BA-F2EDB3660E84}"/>
                </a:ext>
              </a:extLst>
            </p:cNvPr>
            <p:cNvSpPr/>
            <p:nvPr/>
          </p:nvSpPr>
          <p:spPr>
            <a:xfrm>
              <a:off x="3912529" y="887866"/>
              <a:ext cx="934478" cy="934478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ound Diagonal Corner of Rectangle 18">
              <a:extLst>
                <a:ext uri="{FF2B5EF4-FFF2-40B4-BE49-F238E27FC236}">
                  <a16:creationId xmlns:a16="http://schemas.microsoft.com/office/drawing/2014/main" id="{5276545E-5908-BEB1-C84B-4D0A4A1FA5A3}"/>
                </a:ext>
              </a:extLst>
            </p:cNvPr>
            <p:cNvSpPr/>
            <p:nvPr/>
          </p:nvSpPr>
          <p:spPr>
            <a:xfrm flipH="1">
              <a:off x="4047709" y="742843"/>
              <a:ext cx="2915170" cy="944514"/>
            </a:xfrm>
            <a:prstGeom prst="round2DiagRect">
              <a:avLst>
                <a:gd name="adj1" fmla="val 31225"/>
                <a:gd name="adj2" fmla="val 5823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>
                <a:defRPr/>
              </a:pPr>
              <a:r>
                <a:rPr lang="cy-GB" dirty="0">
                  <a:solidFill>
                    <a:schemeClr val="tx1"/>
                  </a:solidFill>
                  <a:latin typeface="Nunito" pitchFamily="2" charset="0"/>
                </a:rPr>
                <a:t>Byddwch yn wyliadwrus o unrhyw un sy’n eich annog i drosglwyddo allan o’r </a:t>
              </a:r>
              <a:r>
                <a:rPr lang="cy-GB" dirty="0" err="1">
                  <a:solidFill>
                    <a:schemeClr val="tx1"/>
                  </a:solidFill>
                  <a:latin typeface="Nunito" pitchFamily="2" charset="0"/>
                </a:rPr>
                <a:t>CPLlL</a:t>
              </a:r>
              <a:r>
                <a:rPr lang="cy-GB" dirty="0">
                  <a:solidFill>
                    <a:schemeClr val="tx1"/>
                  </a:solidFill>
                  <a:latin typeface="Nunito" pitchFamily="2" charset="0"/>
                </a:rPr>
                <a:t>.</a:t>
              </a:r>
              <a:endParaRPr lang="en-GB" dirty="0">
                <a:solidFill>
                  <a:schemeClr val="tx1"/>
                </a:solidFill>
                <a:latin typeface="Nunito" pitchFamily="2" charset="0"/>
              </a:endParaRPr>
            </a:p>
          </p:txBody>
        </p:sp>
      </p:grp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A9AB5F0A-0867-A933-51D9-72B9730475CE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5433F7-C992-95C4-3316-44C3B83185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8404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E5EF4-7D19-AC10-3927-E73A7034EB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770884D-5FCA-74E1-C66A-C2004D00DEB2}"/>
              </a:ext>
            </a:extLst>
          </p:cNvPr>
          <p:cNvCxnSpPr/>
          <p:nvPr/>
        </p:nvCxnSpPr>
        <p:spPr>
          <a:xfrm>
            <a:off x="431800" y="534725"/>
            <a:ext cx="8378825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B5DC1B1A-AFF3-78B2-9321-FA35D5A9378D}"/>
              </a:ext>
            </a:extLst>
          </p:cNvPr>
          <p:cNvSpPr txBox="1"/>
          <p:nvPr/>
        </p:nvSpPr>
        <p:spPr>
          <a:xfrm>
            <a:off x="356237" y="697264"/>
            <a:ext cx="85299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32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Pensiwn y Wladwriaeth</a:t>
            </a:r>
            <a:endParaRPr lang="en-GB" sz="3200" b="1" dirty="0">
              <a:solidFill>
                <a:schemeClr val="accent2"/>
              </a:solidFill>
              <a:latin typeface="Nunito" pitchFamily="2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DC84A8C-FBD9-F04F-047E-6412D1CD4AFC}"/>
              </a:ext>
            </a:extLst>
          </p:cNvPr>
          <p:cNvSpPr txBox="1"/>
          <p:nvPr/>
        </p:nvSpPr>
        <p:spPr>
          <a:xfrm>
            <a:off x="356237" y="1390769"/>
            <a:ext cx="86196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dirty="0">
                <a:latin typeface="Nunito" pitchFamily="2" charset="0"/>
              </a:rPr>
              <a:t>Pryd mae Pensiwn y Wladwriaeth yn cael ei dalu?</a:t>
            </a:r>
            <a:endParaRPr lang="en-GB" dirty="0">
              <a:latin typeface="Nunito" pitchFamily="2" charset="0"/>
            </a:endParaRPr>
          </a:p>
        </p:txBody>
      </p:sp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F253704-1E6F-1644-88D4-417ADC79EC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982" y="6201915"/>
            <a:ext cx="1610049" cy="274211"/>
          </a:xfrm>
          <a:prstGeom prst="rect">
            <a:avLst/>
          </a:prstGeom>
        </p:spPr>
      </p:pic>
      <p:graphicFrame>
        <p:nvGraphicFramePr>
          <p:cNvPr id="4" name="Table 2">
            <a:extLst>
              <a:ext uri="{FF2B5EF4-FFF2-40B4-BE49-F238E27FC236}">
                <a16:creationId xmlns:a16="http://schemas.microsoft.com/office/drawing/2014/main" id="{6F2C534C-767D-C7D1-D0BA-365FE1496C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1027366"/>
              </p:ext>
            </p:extLst>
          </p:nvPr>
        </p:nvGraphicFramePr>
        <p:xfrm>
          <a:off x="458981" y="1942678"/>
          <a:ext cx="7908123" cy="29888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60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021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84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-GB" sz="2000" b="1">
                          <a:effectLst/>
                          <a:latin typeface="Nunito" pitchFamily="2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Oed ymddeol</a:t>
                      </a:r>
                      <a:endParaRPr lang="en-GB" sz="4000" dirty="0">
                        <a:solidFill>
                          <a:schemeClr val="bg1"/>
                        </a:solidFill>
                        <a:latin typeface="Nunito" pitchFamily="2" charset="0"/>
                      </a:endParaRPr>
                    </a:p>
                  </a:txBody>
                  <a:tcPr marT="45722" marB="45722" anchor="ctr">
                    <a:solidFill>
                      <a:srgbClr val="4F7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-GB" sz="2000" b="1" dirty="0">
                          <a:effectLst/>
                          <a:latin typeface="Nunito" pitchFamily="2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Oed ymddeol</a:t>
                      </a:r>
                      <a:endParaRPr lang="en-GB" sz="4000" dirty="0">
                        <a:solidFill>
                          <a:schemeClr val="bg1"/>
                        </a:solidFill>
                        <a:latin typeface="Nunito" pitchFamily="2" charset="0"/>
                      </a:endParaRPr>
                    </a:p>
                  </a:txBody>
                  <a:tcPr marT="45722" marB="45722" anchor="ctr">
                    <a:solidFill>
                      <a:srgbClr val="4F7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76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y-GB" sz="2000" kern="1200" dirty="0">
                          <a:solidFill>
                            <a:schemeClr val="tx1"/>
                          </a:solidFill>
                          <a:latin typeface="Nunito" pitchFamily="2" charset="0"/>
                          <a:ea typeface="+mn-ea"/>
                          <a:cs typeface="+mn-cs"/>
                        </a:rPr>
                        <a:t>6 Ebrill 1960 i 5 Mawrth 1961</a:t>
                      </a:r>
                      <a:endParaRPr lang="en-GB" sz="2000" kern="1200" dirty="0">
                        <a:solidFill>
                          <a:schemeClr val="tx1"/>
                        </a:solidFill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T="45722" marB="45722" anchor="ctr"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>
                          <a:solidFill>
                            <a:schemeClr val="tx1"/>
                          </a:solidFill>
                          <a:latin typeface="Nunito" pitchFamily="2" charset="0"/>
                        </a:rPr>
                        <a:t>66-67 </a:t>
                      </a:r>
                      <a:r>
                        <a:rPr lang="cy-GB" sz="2000" kern="1200" dirty="0">
                          <a:solidFill>
                            <a:schemeClr val="tx1"/>
                          </a:solidFill>
                          <a:latin typeface="Nunito" pitchFamily="2" charset="0"/>
                          <a:ea typeface="+mn-ea"/>
                          <a:cs typeface="+mn-cs"/>
                        </a:rPr>
                        <a:t>(graddfa symudol)</a:t>
                      </a:r>
                      <a:endParaRPr lang="en-GB" sz="2000" dirty="0">
                        <a:solidFill>
                          <a:schemeClr val="tx1"/>
                        </a:solidFill>
                        <a:latin typeface="Nunito" pitchFamily="2" charset="0"/>
                      </a:endParaRPr>
                    </a:p>
                  </a:txBody>
                  <a:tcPr marT="45722" marB="45722" anchor="ctr"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76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>
                          <a:solidFill>
                            <a:schemeClr val="tx1"/>
                          </a:solidFill>
                          <a:latin typeface="Nunito" pitchFamily="2" charset="0"/>
                        </a:rPr>
                        <a:t>6 Mawrth 1961 i 5 Ebrill 1977</a:t>
                      </a:r>
                    </a:p>
                  </a:txBody>
                  <a:tcPr marT="45722" marB="45722" anchor="ctr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000" dirty="0">
                          <a:solidFill>
                            <a:schemeClr val="tx1"/>
                          </a:solidFill>
                          <a:latin typeface="Nunito" pitchFamily="2" charset="0"/>
                        </a:rPr>
                        <a:t>67</a:t>
                      </a:r>
                    </a:p>
                  </a:txBody>
                  <a:tcPr marT="45722" marB="45722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76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>
                          <a:solidFill>
                            <a:schemeClr val="tx1"/>
                          </a:solidFill>
                          <a:latin typeface="Nunito" pitchFamily="2" charset="0"/>
                        </a:rPr>
                        <a:t>6 Ebrill 1977 i 5 Ebrill 1978</a:t>
                      </a:r>
                    </a:p>
                  </a:txBody>
                  <a:tcPr marT="45722" marB="45722" anchor="ctr"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>
                          <a:solidFill>
                            <a:schemeClr val="tx1"/>
                          </a:solidFill>
                          <a:latin typeface="Nunito" pitchFamily="2" charset="0"/>
                        </a:rPr>
                        <a:t>67-68 </a:t>
                      </a:r>
                      <a:r>
                        <a:rPr lang="cy-GB" sz="2000" kern="1200" dirty="0">
                          <a:solidFill>
                            <a:schemeClr val="tx1"/>
                          </a:solidFill>
                          <a:latin typeface="Nunito" pitchFamily="2" charset="0"/>
                          <a:ea typeface="+mn-ea"/>
                          <a:cs typeface="+mn-cs"/>
                        </a:rPr>
                        <a:t>(graddfa symudol)</a:t>
                      </a:r>
                      <a:endParaRPr lang="en-GB" sz="2000" dirty="0">
                        <a:solidFill>
                          <a:schemeClr val="tx1"/>
                        </a:solidFill>
                        <a:latin typeface="Nunito" pitchFamily="2" charset="0"/>
                      </a:endParaRPr>
                    </a:p>
                  </a:txBody>
                  <a:tcPr marT="45722" marB="45722" anchor="ctr"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7600">
                <a:tc>
                  <a:txBody>
                    <a:bodyPr/>
                    <a:lstStyle/>
                    <a:p>
                      <a:pPr algn="l"/>
                      <a:r>
                        <a:rPr lang="cy-GB" sz="2000" kern="1200" dirty="0">
                          <a:solidFill>
                            <a:schemeClr val="tx1"/>
                          </a:solidFill>
                          <a:latin typeface="Nunito" pitchFamily="2" charset="0"/>
                          <a:ea typeface="+mn-ea"/>
                          <a:cs typeface="+mn-cs"/>
                        </a:rPr>
                        <a:t>Ar ôl 6 Ebrill </a:t>
                      </a:r>
                      <a:r>
                        <a:rPr lang="en-GB" sz="2000" dirty="0">
                          <a:solidFill>
                            <a:schemeClr val="tx1"/>
                          </a:solidFill>
                          <a:latin typeface="Nunito" pitchFamily="2" charset="0"/>
                        </a:rPr>
                        <a:t>1978</a:t>
                      </a:r>
                    </a:p>
                  </a:txBody>
                  <a:tcPr marT="45722" marB="45722" anchor="ctr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000" dirty="0">
                          <a:solidFill>
                            <a:schemeClr val="tx1"/>
                          </a:solidFill>
                          <a:latin typeface="Nunito" pitchFamily="2" charset="0"/>
                        </a:rPr>
                        <a:t>68</a:t>
                      </a:r>
                    </a:p>
                  </a:txBody>
                  <a:tcPr marT="45722" marB="45722" anchor="ctr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6376896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22C30A82-9974-4384-8280-E70983CAA4F5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9ABB39E-9E1C-C6B7-1F40-F204B4E57C6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981" y="6201914"/>
            <a:ext cx="1610049" cy="274211"/>
          </a:xfrm>
          <a:prstGeom prst="rect">
            <a:avLst/>
          </a:prstGeom>
        </p:spPr>
      </p:pic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87AC2F4B-2011-1FB8-D8C1-6FD2FE47BE2A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B98966-E591-AA6D-1638-7AC6BECD67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4399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68DA29-EC5F-345F-55B5-730A78380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A17B753-E458-969E-62C7-080BAF991AC0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AF74FE0-A2AE-0BBA-949E-696CC029C3C1}"/>
              </a:ext>
            </a:extLst>
          </p:cNvPr>
          <p:cNvCxnSpPr/>
          <p:nvPr/>
        </p:nvCxnSpPr>
        <p:spPr>
          <a:xfrm>
            <a:off x="431800" y="534725"/>
            <a:ext cx="8378825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A1E43EF5-2E39-7248-29DE-A3D0B86961C6}"/>
              </a:ext>
            </a:extLst>
          </p:cNvPr>
          <p:cNvSpPr txBox="1"/>
          <p:nvPr/>
        </p:nvSpPr>
        <p:spPr>
          <a:xfrm>
            <a:off x="356237" y="697264"/>
            <a:ext cx="85299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32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Pensiwn y Wladwriaeth</a:t>
            </a:r>
            <a:endParaRPr lang="en-GB" sz="3200" b="1" dirty="0">
              <a:solidFill>
                <a:schemeClr val="accent2"/>
              </a:solidFill>
              <a:latin typeface="Nunito" pitchFamily="2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AD1043AC-2AD8-9670-03CA-C0020E42B495}"/>
              </a:ext>
            </a:extLst>
          </p:cNvPr>
          <p:cNvSpPr txBox="1">
            <a:spLocks/>
          </p:cNvSpPr>
          <p:nvPr/>
        </p:nvSpPr>
        <p:spPr>
          <a:xfrm>
            <a:off x="433138" y="1602588"/>
            <a:ext cx="4050823" cy="3652824"/>
          </a:xfrm>
          <a:prstGeom prst="roundRect">
            <a:avLst>
              <a:gd name="adj" fmla="val 5045"/>
            </a:avLst>
          </a:prstGeom>
          <a:solidFill>
            <a:srgbClr val="E2F0D9"/>
          </a:solidFill>
        </p:spPr>
        <p:txBody>
          <a:bodyPr vert="horz" lIns="180000" tIns="0" rIns="0" bIns="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 cap="all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  <a:latin typeface="Nunito" pitchFamily="2" charset="0"/>
            </a:endParaRP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1E5B0D70-5D16-6ACB-0A14-2BA7CE310602}"/>
              </a:ext>
            </a:extLst>
          </p:cNvPr>
          <p:cNvSpPr txBox="1">
            <a:spLocks/>
          </p:cNvSpPr>
          <p:nvPr/>
        </p:nvSpPr>
        <p:spPr>
          <a:xfrm>
            <a:off x="4660041" y="1602589"/>
            <a:ext cx="4050823" cy="3652824"/>
          </a:xfrm>
          <a:prstGeom prst="roundRect">
            <a:avLst>
              <a:gd name="adj" fmla="val 4747"/>
            </a:avLst>
          </a:prstGeom>
          <a:solidFill>
            <a:srgbClr val="FBE5D6"/>
          </a:solidFill>
        </p:spPr>
        <p:txBody>
          <a:bodyPr lIns="180000" rIns="18000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y-GB" sz="1800" b="1" dirty="0">
                <a:latin typeface="Nunito" pitchFamily="2" charset="0"/>
              </a:rPr>
              <a:t>Gohirio Pensiwn y Wladwriaeth</a:t>
            </a:r>
            <a:endParaRPr lang="en-GB" sz="1800" b="1" dirty="0">
              <a:latin typeface="Nunito" pitchFamily="2" charset="0"/>
            </a:endParaRPr>
          </a:p>
          <a:p>
            <a:pPr marL="0" indent="0">
              <a:spcBef>
                <a:spcPts val="1800"/>
              </a:spcBef>
              <a:buNone/>
            </a:pPr>
            <a:r>
              <a:rPr lang="cy-GB" sz="2000" dirty="0">
                <a:latin typeface="Nunito" pitchFamily="2" charset="0"/>
              </a:rPr>
              <a:t>Os cyrhaeddwch Oed Pensiwn y Wladwriaeth ar neu ar ôl 6 Ebrill 2016</a:t>
            </a:r>
            <a:endParaRPr lang="en-GB" sz="2000" dirty="0">
              <a:latin typeface="Nunito" pitchFamily="2" charset="0"/>
            </a:endParaRPr>
          </a:p>
          <a:p>
            <a:pPr marL="0" indent="0">
              <a:buNone/>
            </a:pPr>
            <a:endParaRPr lang="cy-GB" sz="800" dirty="0">
              <a:latin typeface="Nunito" pitchFamily="2" charset="0"/>
            </a:endParaRPr>
          </a:p>
          <a:p>
            <a:pPr marL="0" indent="0">
              <a:buNone/>
            </a:pPr>
            <a:r>
              <a:rPr lang="cy-GB" sz="2000" dirty="0">
                <a:latin typeface="Nunito" pitchFamily="2" charset="0"/>
              </a:rPr>
              <a:t>Am 9 wythnos neu fwy: +1% (5.8% y flwyddyn)</a:t>
            </a:r>
            <a:endParaRPr lang="en-GB" sz="2000" dirty="0">
              <a:latin typeface="Nunito" pitchFamily="2" charset="0"/>
            </a:endParaRPr>
          </a:p>
          <a:p>
            <a:pPr marL="0" indent="0">
              <a:buNone/>
            </a:pPr>
            <a:endParaRPr lang="cy-GB" sz="2000" dirty="0">
              <a:latin typeface="Nunito" pitchFamily="2" charset="0"/>
            </a:endParaRPr>
          </a:p>
          <a:p>
            <a:pPr marL="0" indent="0">
              <a:buNone/>
            </a:pPr>
            <a:r>
              <a:rPr lang="cy-GB" sz="2000" dirty="0">
                <a:latin typeface="Nunito" pitchFamily="2" charset="0"/>
              </a:rPr>
              <a:t>Gallai taliadau ychwanegol gael eu trethu</a:t>
            </a:r>
            <a:endParaRPr lang="en-GB" sz="2000" dirty="0">
              <a:latin typeface="Nunito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0518D3-0119-56EA-3FF3-05344C81AE2B}"/>
              </a:ext>
            </a:extLst>
          </p:cNvPr>
          <p:cNvSpPr txBox="1"/>
          <p:nvPr/>
        </p:nvSpPr>
        <p:spPr>
          <a:xfrm>
            <a:off x="526191" y="1627026"/>
            <a:ext cx="3864715" cy="35855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b="1" dirty="0">
                <a:latin typeface="Nunito" pitchFamily="2" charset="0"/>
              </a:rPr>
              <a:t>Hawlio Pensiwn y Wladwriaeth</a:t>
            </a:r>
          </a:p>
          <a:p>
            <a:endParaRPr lang="en-GB" dirty="0"/>
          </a:p>
          <a:p>
            <a:r>
              <a:rPr lang="cy-GB" sz="2000" dirty="0">
                <a:latin typeface="Nunito" pitchFamily="2" charset="0"/>
              </a:rPr>
              <a:t>Dros y ffôn, ar-lein, neu</a:t>
            </a:r>
            <a:endParaRPr lang="en-GB" sz="2000" dirty="0">
              <a:latin typeface="Nunito" pitchFamily="2" charset="0"/>
            </a:endParaRPr>
          </a:p>
          <a:p>
            <a:r>
              <a:rPr lang="cy-GB" sz="2000" dirty="0">
                <a:latin typeface="Nunito" pitchFamily="2" charset="0"/>
              </a:rPr>
              <a:t>lawrlwytho ffurflen</a:t>
            </a:r>
            <a:endParaRPr lang="en-GB" sz="2000" dirty="0">
              <a:latin typeface="Nunito" pitchFamily="2" charset="0"/>
            </a:endParaRPr>
          </a:p>
          <a:p>
            <a:endParaRPr lang="cy-GB" sz="2000" dirty="0">
              <a:latin typeface="Nunito" pitchFamily="2" charset="0"/>
            </a:endParaRPr>
          </a:p>
          <a:p>
            <a:r>
              <a:rPr lang="cy-GB" sz="2000" dirty="0">
                <a:latin typeface="Nunito" pitchFamily="2" charset="0"/>
              </a:rPr>
              <a:t>Cysylltir â chi 2 fis cyn i chi gyrraedd Oed Pensiwn y Wladwriaeth</a:t>
            </a:r>
            <a:endParaRPr lang="en-GB" sz="2000" dirty="0">
              <a:latin typeface="Nunito" pitchFamily="2" charset="0"/>
            </a:endParaRPr>
          </a:p>
          <a:p>
            <a:pPr>
              <a:spcAft>
                <a:spcPts val="1800"/>
              </a:spcAft>
              <a:buClr>
                <a:schemeClr val="bg1"/>
              </a:buClr>
            </a:pPr>
            <a:endParaRPr lang="cy-GB" sz="1100" dirty="0">
              <a:latin typeface="Nunito" pitchFamily="2" charset="0"/>
            </a:endParaRPr>
          </a:p>
          <a:p>
            <a:pPr>
              <a:spcAft>
                <a:spcPts val="600"/>
              </a:spcAft>
              <a:buClr>
                <a:schemeClr val="bg1"/>
              </a:buClr>
            </a:pPr>
            <a:r>
              <a:rPr lang="cy-GB" sz="2000" dirty="0">
                <a:latin typeface="Nunito" pitchFamily="2" charset="0"/>
              </a:rPr>
              <a:t>Os nad hynny, ffoniwch:</a:t>
            </a:r>
            <a:r>
              <a:rPr lang="en-US" sz="2000" dirty="0">
                <a:latin typeface="Nunito" pitchFamily="2" charset="0"/>
              </a:rPr>
              <a:t> </a:t>
            </a:r>
          </a:p>
          <a:p>
            <a:pPr>
              <a:spcAft>
                <a:spcPts val="600"/>
              </a:spcAft>
              <a:buClr>
                <a:schemeClr val="bg1"/>
              </a:buClr>
            </a:pPr>
            <a:r>
              <a:rPr lang="en-US" sz="2000" dirty="0">
                <a:latin typeface="Nunito" pitchFamily="2" charset="0"/>
              </a:rPr>
              <a:t>0800 731 7898</a:t>
            </a:r>
          </a:p>
        </p:txBody>
      </p:sp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9418567C-DBC8-239D-7F19-4999370EB69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982" y="6201915"/>
            <a:ext cx="1610049" cy="274211"/>
          </a:xfrm>
          <a:prstGeom prst="rect">
            <a:avLst/>
          </a:prstGeom>
        </p:spPr>
      </p:pic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16C6BCF3-74A6-036B-878D-0AD4A728E2B1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DB301AA-63AB-53D8-10D6-F91CBE8A3C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57277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0CE8C-AD2D-7B4B-2701-A30E4E41A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CA67629-0DB9-975C-8CAD-05AFD5670043}"/>
              </a:ext>
            </a:extLst>
          </p:cNvPr>
          <p:cNvCxnSpPr/>
          <p:nvPr/>
        </p:nvCxnSpPr>
        <p:spPr>
          <a:xfrm>
            <a:off x="431800" y="534725"/>
            <a:ext cx="8378825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D8B529E-6000-5975-085B-02AE32159CD8}"/>
              </a:ext>
            </a:extLst>
          </p:cNvPr>
          <p:cNvSpPr txBox="1"/>
          <p:nvPr/>
        </p:nvSpPr>
        <p:spPr>
          <a:xfrm>
            <a:off x="356237" y="590389"/>
            <a:ext cx="85299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32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Pensiwn y Wladwriaeth</a:t>
            </a:r>
            <a:endParaRPr lang="en-GB" sz="3200" b="1" dirty="0">
              <a:solidFill>
                <a:schemeClr val="accent2"/>
              </a:solidFill>
              <a:latin typeface="Nunito" pitchFamily="2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20C0487-081F-04AA-B75F-BA16CE2A7DF0}"/>
              </a:ext>
            </a:extLst>
          </p:cNvPr>
          <p:cNvSpPr txBox="1">
            <a:spLocks/>
          </p:cNvSpPr>
          <p:nvPr/>
        </p:nvSpPr>
        <p:spPr>
          <a:xfrm>
            <a:off x="433138" y="1175164"/>
            <a:ext cx="4050823" cy="4126338"/>
          </a:xfrm>
          <a:prstGeom prst="roundRect">
            <a:avLst>
              <a:gd name="adj" fmla="val 5045"/>
            </a:avLst>
          </a:prstGeom>
          <a:solidFill>
            <a:srgbClr val="E2F0D9"/>
          </a:solidFill>
        </p:spPr>
        <p:txBody>
          <a:bodyPr vert="horz" lIns="180000" tIns="0" rIns="0" bIns="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 cap="all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  <a:latin typeface="Nunito" pitchFamily="2" charset="0"/>
            </a:endParaRP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4C86145D-0AC0-0524-CC51-CB76DE310BCD}"/>
              </a:ext>
            </a:extLst>
          </p:cNvPr>
          <p:cNvSpPr txBox="1">
            <a:spLocks/>
          </p:cNvSpPr>
          <p:nvPr/>
        </p:nvSpPr>
        <p:spPr>
          <a:xfrm>
            <a:off x="4660040" y="1212275"/>
            <a:ext cx="4050823" cy="4126338"/>
          </a:xfrm>
          <a:prstGeom prst="roundRect">
            <a:avLst>
              <a:gd name="adj" fmla="val 4747"/>
            </a:avLst>
          </a:prstGeom>
          <a:solidFill>
            <a:srgbClr val="FBE5D6"/>
          </a:solidFill>
        </p:spPr>
        <p:txBody>
          <a:bodyPr lIns="180000" rIns="18000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400">
              <a:buNone/>
            </a:pPr>
            <a:r>
              <a:rPr lang="cy-GB" b="1" dirty="0">
                <a:latin typeface="Nunito" pitchFamily="2" charset="0"/>
              </a:rPr>
              <a:t>Beth i’w wneud nesaf</a:t>
            </a:r>
            <a:endParaRPr lang="en-GB" b="1" dirty="0">
              <a:latin typeface="Nunito" pitchFamily="2" charset="0"/>
            </a:endParaRPr>
          </a:p>
          <a:p>
            <a:pPr marL="0" indent="0">
              <a:buNone/>
            </a:pPr>
            <a:endParaRPr lang="en-US" sz="100" dirty="0">
              <a:latin typeface="Nunito" pitchFamily="2" charset="0"/>
            </a:endParaRPr>
          </a:p>
          <a:p>
            <a:pPr marL="0" indent="0">
              <a:buNone/>
            </a:pPr>
            <a:r>
              <a:rPr lang="cy-GB" dirty="0"/>
              <a:t>Cael dyfynbris</a:t>
            </a:r>
            <a:endParaRPr lang="en-GB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bg1"/>
              </a:buClr>
              <a:buNone/>
            </a:pPr>
            <a:r>
              <a:rPr lang="en-GB" altLang="en-US" dirty="0">
                <a:solidFill>
                  <a:srgbClr val="0563C1"/>
                </a:solidFill>
                <a:latin typeface="Nunito" pitchFamily="2" charset="0"/>
                <a:ea typeface="MS PGothic" panose="020B0600070205080204" pitchFamily="34" charset="-128"/>
                <a:hlinkClick r:id="rId3"/>
              </a:rPr>
              <a:t>https://www.gov.uk/gwirio-eich-pensiwn-y-wladwriaeth</a:t>
            </a:r>
            <a:endParaRPr lang="en-GB" altLang="en-US" sz="1600" dirty="0">
              <a:latin typeface="Nunito" pitchFamily="2" charset="0"/>
              <a:ea typeface="MS PGothic" panose="020B0600070205080204" pitchFamily="34" charset="-128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bg1"/>
              </a:buClr>
              <a:buNone/>
            </a:pPr>
            <a:r>
              <a:rPr lang="cy-GB" dirty="0">
                <a:latin typeface="Nunito" pitchFamily="2" charset="0"/>
              </a:rPr>
              <a:t>Bylchau yn eich cofnod Yswiriant Gwladol? Gallech dalu’n ychwanegol i’w llenwi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bg1"/>
              </a:buClr>
              <a:buNone/>
            </a:pPr>
            <a:r>
              <a:rPr lang="en-GB" altLang="en-US" dirty="0">
                <a:latin typeface="Nunito" pitchFamily="2" charset="0"/>
                <a:ea typeface="MS PGothic" panose="020B0600070205080204" pitchFamily="34" charset="-128"/>
                <a:hlinkClick r:id="rId4"/>
              </a:rPr>
              <a:t>https://www.gov.uk/cyfraniadau-yswiriant-gwladol-gwirfoddol</a:t>
            </a:r>
            <a:endParaRPr lang="en-GB" altLang="en-US" dirty="0">
              <a:latin typeface="Nunito" pitchFamily="2" charset="0"/>
              <a:ea typeface="MS PGothic" panose="020B0600070205080204" pitchFamily="34" charset="-128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bg1"/>
              </a:buClr>
              <a:buNone/>
            </a:pPr>
            <a:endParaRPr lang="en-GB" altLang="en-US" dirty="0">
              <a:latin typeface="Nunito" pitchFamily="2" charset="0"/>
              <a:ea typeface="MS PGothic" panose="020B0600070205080204" pitchFamily="34" charset="-12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10BD6C-6AFF-78BF-F6B5-F259F6FBDB79}"/>
              </a:ext>
            </a:extLst>
          </p:cNvPr>
          <p:cNvSpPr txBox="1"/>
          <p:nvPr/>
        </p:nvSpPr>
        <p:spPr>
          <a:xfrm>
            <a:off x="550272" y="1290146"/>
            <a:ext cx="3864715" cy="3647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2100" b="1" dirty="0">
                <a:latin typeface="Nunito" pitchFamily="2" charset="0"/>
              </a:rPr>
              <a:t>Wedi contractio allan</a:t>
            </a:r>
            <a:endParaRPr lang="en-GB" sz="2100" b="1" dirty="0">
              <a:latin typeface="Nunito" pitchFamily="2" charset="0"/>
            </a:endParaRPr>
          </a:p>
          <a:p>
            <a:pPr>
              <a:buClr>
                <a:schemeClr val="bg1"/>
              </a:buClr>
            </a:pPr>
            <a:endParaRPr lang="en-US" sz="2100" dirty="0">
              <a:latin typeface="Nunito" pitchFamily="2" charset="0"/>
            </a:endParaRPr>
          </a:p>
          <a:p>
            <a:r>
              <a:rPr lang="cy-GB" sz="2100" dirty="0">
                <a:latin typeface="Nunito" pitchFamily="2" charset="0"/>
              </a:rPr>
              <a:t>Wedi contractio allan o SERPS h.y. wedi talu llai o Yswiriant Gwladol</a:t>
            </a:r>
            <a:endParaRPr lang="en-GB" sz="2100" dirty="0">
              <a:latin typeface="Nunito" pitchFamily="2" charset="0"/>
            </a:endParaRPr>
          </a:p>
          <a:p>
            <a:pPr>
              <a:buClr>
                <a:schemeClr val="bg1"/>
              </a:buClr>
            </a:pPr>
            <a:endParaRPr lang="en-US" sz="2100" dirty="0">
              <a:latin typeface="Nunito" pitchFamily="2" charset="0"/>
            </a:endParaRPr>
          </a:p>
          <a:p>
            <a:r>
              <a:rPr lang="cy-GB" sz="2100" dirty="0">
                <a:latin typeface="Nunito" pitchFamily="2" charset="0"/>
              </a:rPr>
              <a:t>Yn ôl i mewn o 6 Ebrill 2016</a:t>
            </a:r>
            <a:endParaRPr lang="en-GB" sz="2100" dirty="0">
              <a:latin typeface="Nunito" pitchFamily="2" charset="0"/>
            </a:endParaRPr>
          </a:p>
          <a:p>
            <a:pPr marL="457200" indent="-457200">
              <a:buClr>
                <a:schemeClr val="bg1"/>
              </a:buClr>
              <a:buFont typeface="+mj-lt"/>
              <a:buAutoNum type="arabicPeriod"/>
            </a:pPr>
            <a:endParaRPr lang="en-US" sz="2100" dirty="0">
              <a:latin typeface="Nunito" pitchFamily="2" charset="0"/>
            </a:endParaRPr>
          </a:p>
          <a:p>
            <a:pPr>
              <a:buClr>
                <a:schemeClr val="bg1"/>
              </a:buClr>
            </a:pPr>
            <a:r>
              <a:rPr lang="cy-GB" sz="2100" dirty="0">
                <a:latin typeface="Nunito" pitchFamily="2" charset="0"/>
              </a:rPr>
              <a:t>Pensiwn </a:t>
            </a:r>
            <a:r>
              <a:rPr lang="cy-GB" sz="2100" dirty="0" err="1">
                <a:latin typeface="Nunito" pitchFamily="2" charset="0"/>
              </a:rPr>
              <a:t>CPLlL</a:t>
            </a:r>
            <a:r>
              <a:rPr lang="cy-GB" sz="2100" dirty="0">
                <a:latin typeface="Nunito" pitchFamily="2" charset="0"/>
              </a:rPr>
              <a:t> gyfwerth â neu’n fwy na phensiwn ychwanegol</a:t>
            </a:r>
            <a:endParaRPr lang="en-US" sz="2100" dirty="0">
              <a:latin typeface="Nunito" pitchFamily="2" charset="0"/>
            </a:endParaRPr>
          </a:p>
        </p:txBody>
      </p:sp>
      <p:pic>
        <p:nvPicPr>
          <p:cNvPr id="3" name="Picture 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7F7D17AA-6074-E1BD-04A2-81607CE44C9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982" y="6201915"/>
            <a:ext cx="1610049" cy="2742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1D3B273-A571-7B39-6057-020EA66E3BD0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D8EDAE3-286B-A61E-81CC-09D41161BE0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981" y="6201914"/>
            <a:ext cx="1610049" cy="274211"/>
          </a:xfrm>
          <a:prstGeom prst="rect">
            <a:avLst/>
          </a:prstGeom>
        </p:spPr>
      </p:pic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591ADB04-1582-159E-1A4F-B8099DE9555C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B01C85A-A838-5C10-F1F5-D0F098F761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18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80678-F85A-715E-06AF-BA48D3B2B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587B6895-6CA0-603A-3849-28494A0AE8D3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64E3782-E896-2F3C-3E2F-7838B8F2A670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8248196A-F879-554C-7A6D-71F1D4101FF4}"/>
              </a:ext>
            </a:extLst>
          </p:cNvPr>
          <p:cNvSpPr txBox="1">
            <a:spLocks/>
          </p:cNvSpPr>
          <p:nvPr/>
        </p:nvSpPr>
        <p:spPr>
          <a:xfrm>
            <a:off x="431800" y="1709740"/>
            <a:ext cx="7886700" cy="189973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600" b="1" dirty="0">
                <a:solidFill>
                  <a:schemeClr val="accent2"/>
                </a:solidFill>
                <a:latin typeface="Nunito" pitchFamily="2" charset="0"/>
              </a:rPr>
              <a:t>Enillion </a:t>
            </a:r>
            <a:r>
              <a:rPr lang="en-GB" sz="4600" b="1" dirty="0" err="1">
                <a:solidFill>
                  <a:schemeClr val="accent2"/>
                </a:solidFill>
                <a:latin typeface="Nunito" pitchFamily="2" charset="0"/>
              </a:rPr>
              <a:t>Cyfartalog</a:t>
            </a:r>
            <a:r>
              <a:rPr lang="en-GB" sz="4600" b="1" dirty="0">
                <a:solidFill>
                  <a:schemeClr val="accent2"/>
                </a:solidFill>
                <a:latin typeface="Nunito" pitchFamily="2" charset="0"/>
              </a:rPr>
              <a:t> </a:t>
            </a:r>
            <a:r>
              <a:rPr lang="en-GB" sz="4600" b="1" dirty="0" err="1">
                <a:solidFill>
                  <a:schemeClr val="accent2"/>
                </a:solidFill>
                <a:latin typeface="Nunito" pitchFamily="2" charset="0"/>
              </a:rPr>
              <a:t>Gyrfa</a:t>
            </a:r>
            <a:r>
              <a:rPr lang="en-GB" sz="4600" b="1" dirty="0">
                <a:solidFill>
                  <a:schemeClr val="accent2"/>
                </a:solidFill>
                <a:latin typeface="Nunito" pitchFamily="2" charset="0"/>
              </a:rPr>
              <a:t> </a:t>
            </a:r>
            <a:r>
              <a:rPr lang="en-GB" sz="4600" b="1" dirty="0" err="1">
                <a:solidFill>
                  <a:schemeClr val="accent2"/>
                </a:solidFill>
                <a:latin typeface="Nunito" pitchFamily="2" charset="0"/>
              </a:rPr>
              <a:t>wedi’u</a:t>
            </a:r>
            <a:r>
              <a:rPr lang="en-GB" sz="4600" b="1" dirty="0">
                <a:solidFill>
                  <a:schemeClr val="accent2"/>
                </a:solidFill>
                <a:latin typeface="Nunito" pitchFamily="2" charset="0"/>
              </a:rPr>
              <a:t> </a:t>
            </a:r>
            <a:r>
              <a:rPr lang="en-GB" sz="4600" b="1" dirty="0" err="1">
                <a:solidFill>
                  <a:schemeClr val="accent2"/>
                </a:solidFill>
                <a:latin typeface="Nunito" pitchFamily="2" charset="0"/>
              </a:rPr>
              <a:t>Hailbrisio</a:t>
            </a:r>
            <a:r>
              <a:rPr lang="en-GB" sz="4600" b="1" dirty="0">
                <a:solidFill>
                  <a:schemeClr val="accent2"/>
                </a:solidFill>
                <a:latin typeface="Nunito" pitchFamily="2" charset="0"/>
              </a:rPr>
              <a:t> </a:t>
            </a:r>
            <a:br>
              <a:rPr lang="en-GB" sz="4600" b="1" dirty="0">
                <a:solidFill>
                  <a:schemeClr val="accent2"/>
                </a:solidFill>
                <a:latin typeface="Nunito" pitchFamily="2" charset="0"/>
              </a:rPr>
            </a:br>
            <a:r>
              <a:rPr lang="en-GB" sz="4600" b="1" dirty="0">
                <a:solidFill>
                  <a:schemeClr val="accent2"/>
                </a:solidFill>
                <a:latin typeface="Nunito" pitchFamily="2" charset="0"/>
              </a:rPr>
              <a:t>(ECGA)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15F241A-0C14-8747-A83C-347332EB7763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832F126-D061-99D7-F8C7-C5381F241A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0870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D8B77F-A31A-2A34-3232-248B01912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B275D54-60A3-ED0B-9B3F-1ED7B5376F66}"/>
              </a:ext>
            </a:extLst>
          </p:cNvPr>
          <p:cNvCxnSpPr/>
          <p:nvPr/>
        </p:nvCxnSpPr>
        <p:spPr>
          <a:xfrm>
            <a:off x="431800" y="534725"/>
            <a:ext cx="8378825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1784DF96-2861-9148-3CC6-8014F3D07C7B}"/>
              </a:ext>
            </a:extLst>
          </p:cNvPr>
          <p:cNvSpPr txBox="1"/>
          <p:nvPr/>
        </p:nvSpPr>
        <p:spPr>
          <a:xfrm>
            <a:off x="356237" y="697264"/>
            <a:ext cx="85299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32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Y broses ymddeol</a:t>
            </a:r>
            <a:endParaRPr lang="en-GB" sz="3200" b="1" dirty="0">
              <a:solidFill>
                <a:schemeClr val="accent2"/>
              </a:solidFill>
              <a:latin typeface="Nunito" pitchFamily="2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F09208C3-5EF8-B680-B92C-379AF4B035E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982" y="6201915"/>
            <a:ext cx="1610049" cy="2742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21DA5AD-938C-A646-90F9-AD59142D53D9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8E5A166C-439E-9E17-51C8-098BA98D7A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0902908"/>
              </p:ext>
            </p:extLst>
          </p:nvPr>
        </p:nvGraphicFramePr>
        <p:xfrm>
          <a:off x="431800" y="1319628"/>
          <a:ext cx="8218714" cy="4141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085A5706-1818-2C19-C1B2-B99186267E2D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50C89C-1A55-91E4-E63B-666A0377A3F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7924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C78FD8-777A-EB52-75CC-3D8CB29DC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C46195F-8572-F3A4-035A-CC4D825655B5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FF60317-D6C1-7DA4-38FB-64C962545094}"/>
              </a:ext>
            </a:extLst>
          </p:cNvPr>
          <p:cNvCxnSpPr/>
          <p:nvPr/>
        </p:nvCxnSpPr>
        <p:spPr>
          <a:xfrm>
            <a:off x="431800" y="534725"/>
            <a:ext cx="8378825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F24531D6-7F32-5EC2-D1B2-06711D247663}"/>
              </a:ext>
            </a:extLst>
          </p:cNvPr>
          <p:cNvSpPr txBox="1"/>
          <p:nvPr/>
        </p:nvSpPr>
        <p:spPr>
          <a:xfrm>
            <a:off x="307024" y="690880"/>
            <a:ext cx="85299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32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Treth a’ch pensiwn</a:t>
            </a:r>
            <a:endParaRPr lang="en-GB" sz="3200" b="1" dirty="0">
              <a:solidFill>
                <a:schemeClr val="accent2"/>
              </a:solidFill>
              <a:latin typeface="Nunito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B1F3D-702E-1385-5BAF-892A4B14B21F}"/>
              </a:ext>
            </a:extLst>
          </p:cNvPr>
          <p:cNvSpPr txBox="1"/>
          <p:nvPr/>
        </p:nvSpPr>
        <p:spPr>
          <a:xfrm>
            <a:off x="356237" y="1643348"/>
            <a:ext cx="3921849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cy-GB" dirty="0">
                <a:latin typeface="Nunito" pitchFamily="2" charset="0"/>
              </a:rPr>
              <a:t>Bydd treth incwm yn cael ei chodi ar eich taliadau pensiwn os yw eich enillion yn fwy na’ch lwfans personol</a:t>
            </a:r>
            <a:r>
              <a:rPr lang="en-US" dirty="0">
                <a:latin typeface="Nunito" pitchFamily="2" charset="0"/>
              </a:rPr>
              <a:t>.</a:t>
            </a:r>
          </a:p>
          <a:p>
            <a:pPr>
              <a:spcAft>
                <a:spcPts val="1800"/>
              </a:spcAft>
            </a:pPr>
            <a:r>
              <a:rPr lang="en-US" dirty="0">
                <a:solidFill>
                  <a:srgbClr val="4F7040"/>
                </a:solidFill>
                <a:latin typeface="Nunito" pitchFamily="2" charset="0"/>
              </a:rPr>
              <a:t>Cyllid a </a:t>
            </a:r>
            <a:r>
              <a:rPr lang="en-US" dirty="0" err="1">
                <a:solidFill>
                  <a:srgbClr val="4F7040"/>
                </a:solidFill>
                <a:latin typeface="Nunito" pitchFamily="2" charset="0"/>
              </a:rPr>
              <a:t>Thollau</a:t>
            </a:r>
            <a:r>
              <a:rPr lang="en-US" dirty="0">
                <a:solidFill>
                  <a:srgbClr val="4F7040"/>
                </a:solidFill>
                <a:latin typeface="Nunito" pitchFamily="2" charset="0"/>
              </a:rPr>
              <a:t> EF</a:t>
            </a:r>
            <a:br>
              <a:rPr lang="en-US" dirty="0">
                <a:solidFill>
                  <a:srgbClr val="4F7040"/>
                </a:solidFill>
                <a:latin typeface="Nunito" pitchFamily="2" charset="0"/>
              </a:rPr>
            </a:br>
            <a:r>
              <a:rPr lang="en-US" dirty="0">
                <a:solidFill>
                  <a:srgbClr val="4F7040"/>
                </a:solidFill>
                <a:latin typeface="Nunito" pitchFamily="2" charset="0"/>
              </a:rPr>
              <a:t>PAYE &amp; Self Assessment</a:t>
            </a:r>
            <a:br>
              <a:rPr lang="en-US" dirty="0">
                <a:solidFill>
                  <a:srgbClr val="4F7040"/>
                </a:solidFill>
                <a:latin typeface="Nunito" pitchFamily="2" charset="0"/>
              </a:rPr>
            </a:br>
            <a:r>
              <a:rPr lang="en-US" dirty="0">
                <a:solidFill>
                  <a:srgbClr val="4F7040"/>
                </a:solidFill>
                <a:latin typeface="Nunito" pitchFamily="2" charset="0"/>
              </a:rPr>
              <a:t>BX9 1AS</a:t>
            </a:r>
          </a:p>
          <a:p>
            <a:r>
              <a:rPr lang="en-US" dirty="0" err="1">
                <a:latin typeface="Nunito" pitchFamily="2" charset="0"/>
              </a:rPr>
              <a:t>Rhif</a:t>
            </a:r>
            <a:r>
              <a:rPr lang="en-US" dirty="0">
                <a:latin typeface="Nunito" pitchFamily="2" charset="0"/>
              </a:rPr>
              <a:t> Ff</a:t>
            </a:r>
            <a:r>
              <a:rPr lang="cy-GB" dirty="0">
                <a:latin typeface="Nunito" pitchFamily="2" charset="0"/>
              </a:rPr>
              <a:t>ô</a:t>
            </a:r>
            <a:r>
              <a:rPr lang="en-US" dirty="0">
                <a:latin typeface="Nunito" pitchFamily="2" charset="0"/>
              </a:rPr>
              <a:t>n: </a:t>
            </a:r>
            <a:r>
              <a:rPr lang="en-US" dirty="0">
                <a:solidFill>
                  <a:srgbClr val="4F7040"/>
                </a:solidFill>
                <a:latin typeface="Nunito" pitchFamily="2" charset="0"/>
              </a:rPr>
              <a:t>0300 200 3300</a:t>
            </a:r>
          </a:p>
        </p:txBody>
      </p:sp>
      <p:pic>
        <p:nvPicPr>
          <p:cNvPr id="3" name="Picture 2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9CECC9F-4E73-3041-3EB5-0998E7345FE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612" y="6072766"/>
            <a:ext cx="902930" cy="538748"/>
          </a:xfrm>
          <a:prstGeom prst="rect">
            <a:avLst/>
          </a:prstGeom>
        </p:spPr>
      </p:pic>
      <p:pic>
        <p:nvPicPr>
          <p:cNvPr id="11" name="Picture 10" descr="A close-up of coins&#10;&#10;AI-generated content may be incorrect.">
            <a:extLst>
              <a:ext uri="{FF2B5EF4-FFF2-40B4-BE49-F238E27FC236}">
                <a16:creationId xmlns:a16="http://schemas.microsoft.com/office/drawing/2014/main" id="{F04B35FD-DDD8-6C12-0599-5095B0CC63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1717" y="1527236"/>
            <a:ext cx="4057650" cy="3638550"/>
          </a:xfrm>
          <a:prstGeom prst="rect">
            <a:avLst/>
          </a:prstGeom>
        </p:spPr>
      </p:pic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421EBC41-AD11-3332-0A6B-1F7BB3991A15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AAE2DC-69DE-B971-973D-6B9370BE7F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0247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ED2D2-8C90-1A5A-1669-70F61D22E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FEB48AF-714B-87F6-D27E-0A6785FD0B4D}"/>
              </a:ext>
            </a:extLst>
          </p:cNvPr>
          <p:cNvCxnSpPr/>
          <p:nvPr/>
        </p:nvCxnSpPr>
        <p:spPr>
          <a:xfrm>
            <a:off x="431800" y="534725"/>
            <a:ext cx="8378825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68B5FAAB-B5A7-6136-C5EB-03D27E3C0111}"/>
              </a:ext>
            </a:extLst>
          </p:cNvPr>
          <p:cNvSpPr txBox="1"/>
          <p:nvPr/>
        </p:nvSpPr>
        <p:spPr>
          <a:xfrm>
            <a:off x="356237" y="697264"/>
            <a:ext cx="85299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32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Treth incwm </a:t>
            </a:r>
            <a:r>
              <a:rPr lang="en-GB" sz="32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2026/27</a:t>
            </a:r>
            <a:endParaRPr lang="en-GB" sz="3200" b="1" dirty="0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CDA3DC0-AE06-6759-9123-9385D84805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972354"/>
              </p:ext>
            </p:extLst>
          </p:nvPr>
        </p:nvGraphicFramePr>
        <p:xfrm>
          <a:off x="431800" y="1722204"/>
          <a:ext cx="7837713" cy="306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5619">
                  <a:extLst>
                    <a:ext uri="{9D8B030D-6E8A-4147-A177-3AD203B41FA5}">
                      <a16:colId xmlns:a16="http://schemas.microsoft.com/office/drawing/2014/main" val="4044854697"/>
                    </a:ext>
                  </a:extLst>
                </a:gridCol>
                <a:gridCol w="3320094">
                  <a:extLst>
                    <a:ext uri="{9D8B030D-6E8A-4147-A177-3AD203B41FA5}">
                      <a16:colId xmlns:a16="http://schemas.microsoft.com/office/drawing/2014/main" val="865073078"/>
                    </a:ext>
                  </a:extLst>
                </a:gridCol>
                <a:gridCol w="2232000">
                  <a:extLst>
                    <a:ext uri="{9D8B030D-6E8A-4147-A177-3AD203B41FA5}">
                      <a16:colId xmlns:a16="http://schemas.microsoft.com/office/drawing/2014/main" val="2197072088"/>
                    </a:ext>
                  </a:extLst>
                </a:gridCol>
              </a:tblGrid>
              <a:tr h="61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6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j-lt"/>
                        <a:ea typeface="ＭＳ Ｐゴシック" charset="0"/>
                        <a:cs typeface="Arial" charset="0"/>
                      </a:endParaRPr>
                    </a:p>
                  </a:txBody>
                  <a:tcPr marL="91452" marR="91452" marT="45688" marB="45688" anchor="ctr" horzOverflow="overflow">
                    <a:solidFill>
                      <a:srgbClr val="4F7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y-GB" sz="1800" b="1" kern="1200" dirty="0">
                          <a:solidFill>
                            <a:schemeClr val="lt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Incwm trethadwy</a:t>
                      </a:r>
                      <a:endParaRPr kumimoji="0" lang="en-GB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Nunito" pitchFamily="2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1452" marR="91452" marT="45688" marB="45688" anchor="ctr" horzOverflow="overflow">
                    <a:solidFill>
                      <a:srgbClr val="4F7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cy-GB" sz="1800" b="1" kern="1200" dirty="0">
                          <a:solidFill>
                            <a:schemeClr val="lt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Cyfradd dreth</a:t>
                      </a:r>
                      <a:endParaRPr kumimoji="0" lang="en-GB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Nunito" pitchFamily="2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1452" marR="91452" marT="45688" marB="45688" anchor="ctr" horzOverflow="overflow">
                    <a:solidFill>
                      <a:srgbClr val="4F7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4904336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y-GB" sz="1600" b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Lwfans personol</a:t>
                      </a:r>
                      <a:endParaRPr kumimoji="0" lang="en-GB" sz="1600" b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91452" marR="91452" marT="45688" marB="45688" anchor="ctr" horzOverflow="overflow"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y-GB" sz="1600" b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Hyd at </a:t>
                      </a:r>
                      <a:r>
                        <a:rPr kumimoji="0" lang="en-GB" sz="16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unito" pitchFamily="2" charset="0"/>
                        </a:rPr>
                        <a:t>£12,570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unito" pitchFamily="2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1452" marR="91452" marT="45688" marB="45688" anchor="ctr" horzOverflow="overflow"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marL="5400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unito" pitchFamily="2" charset="0"/>
                        </a:rPr>
                        <a:t>0%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unito" pitchFamily="2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1452" marR="91452" marT="45688" marB="45688" anchor="ctr" horzOverflow="overflow"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4325468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y-GB" sz="1600" b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Cyfradd sylfaenol</a:t>
                      </a:r>
                      <a:endParaRPr kumimoji="0" lang="en-GB" sz="1600" b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91452" marR="91452" marT="45688" marB="45688" anchor="ctr" horzOverflow="overflow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unito" pitchFamily="2" charset="0"/>
                        </a:rPr>
                        <a:t>£12,571 i £50,270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unito" pitchFamily="2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1452" marR="91452" marT="45688" marB="45688" anchor="ctr" horzOverflow="overflow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marL="5400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unito" pitchFamily="2" charset="0"/>
                        </a:rPr>
                        <a:t>20%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unito" pitchFamily="2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1452" marR="91452" marT="45688" marB="45688" anchor="ctr" horzOverflow="overflow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1086393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y-GB" sz="1600" b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Cyfradd uwch</a:t>
                      </a:r>
                      <a:endParaRPr kumimoji="0" lang="en-GB" sz="1600" b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91452" marR="91452" marT="45688" marB="45688" anchor="ctr" horzOverflow="overflow"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unito" pitchFamily="2" charset="0"/>
                        </a:rPr>
                        <a:t>£50,271 i £125,140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unito" pitchFamily="2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1452" marR="91452" marT="45688" marB="45688" anchor="ctr" horzOverflow="overflow"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marL="5400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unito" pitchFamily="2" charset="0"/>
                        </a:rPr>
                        <a:t>40%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unito" pitchFamily="2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1452" marR="91452" marT="45688" marB="45688" anchor="ctr" horzOverflow="overflow">
                    <a:solidFill>
                      <a:srgbClr val="FBE5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7963681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y-GB" sz="1600" b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Cyfradd ychwanegol</a:t>
                      </a:r>
                      <a:endParaRPr kumimoji="0" lang="en-GB" sz="1600" b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91452" marR="91452" marT="45688" marB="45688" anchor="ctr" horzOverflow="overflow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unito" pitchFamily="2" charset="0"/>
                        </a:rPr>
                        <a:t>Dros £125,140 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unito" pitchFamily="2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1452" marR="91452" marT="45688" marB="45688" anchor="ctr" horzOverflow="overflow"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marL="54000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unito" pitchFamily="2" charset="0"/>
                        </a:rPr>
                        <a:t>45%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unito" pitchFamily="2" charset="0"/>
                        <a:ea typeface="ＭＳ Ｐゴシック" charset="0"/>
                        <a:cs typeface="Arial" charset="0"/>
                      </a:endParaRPr>
                    </a:p>
                  </a:txBody>
                  <a:tcPr marL="91452" marR="91452" marT="45688" marB="45688" anchor="ctr" horzOverflow="overflow"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820813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55BCC9D-16F4-FF3A-4B7D-06A22C2419DA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B5B4F659-7F52-644C-278E-4719C68CE0E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612" y="6072766"/>
            <a:ext cx="902930" cy="538748"/>
          </a:xfrm>
          <a:prstGeom prst="rect">
            <a:avLst/>
          </a:prstGeom>
        </p:spPr>
      </p:pic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EE5C0E97-D86A-EB28-CE34-2D5DC3F5C9B1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DD9C1D-DB62-639B-B4EB-6720D2DD92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8598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CCA886-FC9C-5873-89D5-7C475E779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DC3F076-ABFA-7ABD-62B3-54008B502BE8}"/>
              </a:ext>
            </a:extLst>
          </p:cNvPr>
          <p:cNvCxnSpPr/>
          <p:nvPr/>
        </p:nvCxnSpPr>
        <p:spPr>
          <a:xfrm>
            <a:off x="431800" y="534725"/>
            <a:ext cx="8378825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92F686C6-CBDE-6552-9E50-DF0B7C4BA92B}"/>
              </a:ext>
            </a:extLst>
          </p:cNvPr>
          <p:cNvSpPr txBox="1"/>
          <p:nvPr/>
        </p:nvSpPr>
        <p:spPr>
          <a:xfrm>
            <a:off x="356237" y="697264"/>
            <a:ext cx="85299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32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Treth a’ch pensiwn</a:t>
            </a:r>
            <a:endParaRPr lang="en-GB" sz="3200" b="1" dirty="0">
              <a:solidFill>
                <a:schemeClr val="accent2"/>
              </a:solidFill>
              <a:latin typeface="Nunito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D53B55-09EE-DBB3-A890-E0F734E4B7BC}"/>
              </a:ext>
            </a:extLst>
          </p:cNvPr>
          <p:cNvSpPr txBox="1"/>
          <p:nvPr/>
        </p:nvSpPr>
        <p:spPr>
          <a:xfrm>
            <a:off x="431800" y="1726218"/>
            <a:ext cx="3534719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</a:pPr>
            <a:r>
              <a:rPr lang="cy-GB" sz="2400" dirty="0">
                <a:latin typeface="Nunito" pitchFamily="2" charset="0"/>
              </a:rPr>
              <a:t>Treth mis 1 ar y Gyfradd Sylfaenol nes i’r swyddfa dreth gadarnhau’r cod cywir </a:t>
            </a:r>
          </a:p>
          <a:p>
            <a:pPr>
              <a:spcAft>
                <a:spcPts val="2400"/>
              </a:spcAft>
            </a:pPr>
            <a:r>
              <a:rPr lang="en-US" sz="2400" cap="all" dirty="0">
                <a:solidFill>
                  <a:srgbClr val="4F7040"/>
                </a:solidFill>
                <a:latin typeface="Nunito" pitchFamily="2" charset="0"/>
              </a:rPr>
              <a:t>GORDALIAD</a:t>
            </a:r>
            <a:br>
              <a:rPr lang="en-US" sz="2400" dirty="0">
                <a:latin typeface="Nunito" pitchFamily="2" charset="0"/>
              </a:rPr>
            </a:br>
            <a:r>
              <a:rPr lang="cy-GB" sz="2400" dirty="0">
                <a:latin typeface="Nunito" pitchFamily="2" charset="0"/>
              </a:rPr>
              <a:t>ad-daliad drwy’r gyflogres o fewn yr un flwyddyn dreth yn unig neu’n uniongyrchol gan y swyddfa dreth</a:t>
            </a:r>
            <a:endParaRPr lang="en-US" sz="2400" dirty="0">
              <a:latin typeface="Nunito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A9149BF-20C8-0CDC-9DCF-3B1F45079913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A small figurine of a person standing on a calculator&#10;&#10;AI-generated content may be incorrect.">
            <a:extLst>
              <a:ext uri="{FF2B5EF4-FFF2-40B4-BE49-F238E27FC236}">
                <a16:creationId xmlns:a16="http://schemas.microsoft.com/office/drawing/2014/main" id="{1BC09D3D-4D58-F950-F806-51F7F825D7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99" y="1761744"/>
            <a:ext cx="3938016" cy="3334512"/>
          </a:xfrm>
          <a:prstGeom prst="rect">
            <a:avLst/>
          </a:prstGeom>
        </p:spPr>
      </p:pic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3395F5AA-5060-53AE-6B25-D552E5CDEA89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09207D-762F-42BF-FBBA-E386B46835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3152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34B8A-70AA-041F-E2FE-F17EB8F24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47B6300-848C-70DF-32CA-9350A37F110B}"/>
              </a:ext>
            </a:extLst>
          </p:cNvPr>
          <p:cNvCxnSpPr/>
          <p:nvPr/>
        </p:nvCxnSpPr>
        <p:spPr>
          <a:xfrm>
            <a:off x="431800" y="534725"/>
            <a:ext cx="8378825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3DC96A96-6998-5C34-AD36-FA5EF188E7C7}"/>
              </a:ext>
            </a:extLst>
          </p:cNvPr>
          <p:cNvSpPr txBox="1"/>
          <p:nvPr/>
        </p:nvSpPr>
        <p:spPr>
          <a:xfrm>
            <a:off x="356237" y="641848"/>
            <a:ext cx="85299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36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Cynnydd i bensiwn</a:t>
            </a:r>
            <a:endParaRPr lang="en-GB" sz="3600" b="1" dirty="0">
              <a:solidFill>
                <a:schemeClr val="accent2"/>
              </a:solidFill>
              <a:latin typeface="Nunito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8C3296-8113-4CA5-C50F-9814DF2EB07F}"/>
              </a:ext>
            </a:extLst>
          </p:cNvPr>
          <p:cNvSpPr txBox="1"/>
          <p:nvPr/>
        </p:nvSpPr>
        <p:spPr>
          <a:xfrm>
            <a:off x="431800" y="1347592"/>
            <a:ext cx="4380345" cy="55194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dirty="0">
                <a:latin typeface="Nunito" pitchFamily="2" charset="0"/>
              </a:rPr>
              <a:t>Mae eich pensiwn yn y </a:t>
            </a:r>
            <a:r>
              <a:rPr lang="cy-GB" dirty="0" err="1">
                <a:latin typeface="Nunito" pitchFamily="2" charset="0"/>
              </a:rPr>
              <a:t>CPLlL</a:t>
            </a:r>
            <a:r>
              <a:rPr lang="cy-GB" dirty="0">
                <a:latin typeface="Nunito" pitchFamily="2" charset="0"/>
              </a:rPr>
              <a:t> yn cynyddu’n unol â’r Mynegai Prisiau Defnyddwyr</a:t>
            </a:r>
          </a:p>
          <a:p>
            <a:endParaRPr lang="en-GB" dirty="0">
              <a:latin typeface="Nunito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y-GB" dirty="0">
                <a:latin typeface="Nunito" pitchFamily="2" charset="0"/>
              </a:rPr>
              <a:t>Yn digwydd pob mis Ebrill</a:t>
            </a:r>
            <a:endParaRPr lang="en-US" dirty="0">
              <a:latin typeface="Nunito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latin typeface="Nunito" pitchFamily="2" charset="0"/>
              </a:rPr>
              <a:t>3.8% o 6 Ebrill 2026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cy-GB" i="1" dirty="0">
                <a:latin typeface="Nunito" pitchFamily="2" charset="0"/>
              </a:rPr>
              <a:t>Ni fydd eich taliad mis Ebrill yn cynnwys y cynnydd llawn (rhan o’r mis)</a:t>
            </a:r>
          </a:p>
          <a:p>
            <a:pPr>
              <a:spcAft>
                <a:spcPts val="1000"/>
              </a:spcAft>
            </a:pPr>
            <a:r>
              <a:rPr lang="cy-GB" dirty="0">
                <a:latin typeface="Nunito" pitchFamily="2" charset="0"/>
              </a:rPr>
              <a:t>Cyfran o’r cynnydd yn cael ei dalu os yw eich pensiwn yn cael ei dalu am lai na blwyddyn</a:t>
            </a:r>
          </a:p>
          <a:p>
            <a:pPr>
              <a:spcAft>
                <a:spcPts val="1800"/>
              </a:spcAft>
            </a:pPr>
            <a:r>
              <a:rPr lang="en-US" dirty="0" err="1">
                <a:latin typeface="Nunito" pitchFamily="2" charset="0"/>
              </a:rPr>
              <a:t>Wyddoch</a:t>
            </a:r>
            <a:r>
              <a:rPr lang="en-US" dirty="0">
                <a:latin typeface="Nunito" pitchFamily="2" charset="0"/>
              </a:rPr>
              <a:t> chi? Dros y saith </a:t>
            </a:r>
            <a:r>
              <a:rPr lang="en-US" dirty="0" err="1">
                <a:latin typeface="Nunito" pitchFamily="2" charset="0"/>
              </a:rPr>
              <a:t>mlynedd</a:t>
            </a:r>
            <a:r>
              <a:rPr lang="en-US" dirty="0">
                <a:latin typeface="Nunito" pitchFamily="2" charset="0"/>
              </a:rPr>
              <a:t> </a:t>
            </a:r>
            <a:r>
              <a:rPr lang="en-US" dirty="0" err="1">
                <a:latin typeface="Nunito" pitchFamily="2" charset="0"/>
              </a:rPr>
              <a:t>ddiwethaf</a:t>
            </a:r>
            <a:r>
              <a:rPr lang="en-US" dirty="0">
                <a:latin typeface="Nunito" pitchFamily="2" charset="0"/>
              </a:rPr>
              <a:t>, </a:t>
            </a:r>
            <a:r>
              <a:rPr lang="en-US" dirty="0" err="1">
                <a:latin typeface="Nunito" pitchFamily="2" charset="0"/>
              </a:rPr>
              <a:t>mae</a:t>
            </a:r>
            <a:r>
              <a:rPr lang="en-US" dirty="0">
                <a:latin typeface="Nunito" pitchFamily="2" charset="0"/>
              </a:rPr>
              <a:t> </a:t>
            </a:r>
            <a:r>
              <a:rPr lang="en-US" dirty="0" err="1">
                <a:latin typeface="Nunito" pitchFamily="2" charset="0"/>
              </a:rPr>
              <a:t>pensiynau</a:t>
            </a:r>
            <a:r>
              <a:rPr lang="en-US" dirty="0">
                <a:latin typeface="Nunito" pitchFamily="2" charset="0"/>
              </a:rPr>
              <a:t> </a:t>
            </a:r>
            <a:r>
              <a:rPr lang="en-US" dirty="0" err="1">
                <a:latin typeface="Nunito" pitchFamily="2" charset="0"/>
              </a:rPr>
              <a:t>mewn</a:t>
            </a:r>
            <a:r>
              <a:rPr lang="en-US" dirty="0">
                <a:latin typeface="Nunito" pitchFamily="2" charset="0"/>
              </a:rPr>
              <a:t> </a:t>
            </a:r>
            <a:r>
              <a:rPr lang="en-US" dirty="0" err="1">
                <a:latin typeface="Nunito" pitchFamily="2" charset="0"/>
              </a:rPr>
              <a:t>taliad</a:t>
            </a:r>
            <a:r>
              <a:rPr lang="en-US" dirty="0">
                <a:latin typeface="Nunito" pitchFamily="2" charset="0"/>
              </a:rPr>
              <a:t> </a:t>
            </a:r>
            <a:r>
              <a:rPr lang="en-US" dirty="0" err="1">
                <a:latin typeface="Nunito" pitchFamily="2" charset="0"/>
              </a:rPr>
              <a:t>wedi</a:t>
            </a:r>
            <a:r>
              <a:rPr lang="en-US" dirty="0">
                <a:latin typeface="Nunito" pitchFamily="2" charset="0"/>
              </a:rPr>
              <a:t> </a:t>
            </a:r>
            <a:r>
              <a:rPr lang="en-US" dirty="0" err="1">
                <a:latin typeface="Nunito" pitchFamily="2" charset="0"/>
              </a:rPr>
              <a:t>cynyddu</a:t>
            </a:r>
            <a:r>
              <a:rPr lang="en-US" dirty="0">
                <a:latin typeface="Nunito" pitchFamily="2" charset="0"/>
              </a:rPr>
              <a:t> </a:t>
            </a:r>
            <a:r>
              <a:rPr lang="en-US" dirty="0" err="1">
                <a:latin typeface="Nunito" pitchFamily="2" charset="0"/>
              </a:rPr>
              <a:t>gan</a:t>
            </a:r>
            <a:r>
              <a:rPr lang="en-US" dirty="0">
                <a:latin typeface="Nunito" pitchFamily="2" charset="0"/>
              </a:rPr>
              <a:t> </a:t>
            </a:r>
            <a:r>
              <a:rPr lang="en-US" dirty="0" err="1">
                <a:latin typeface="Nunito" pitchFamily="2" charset="0"/>
              </a:rPr>
              <a:t>dros</a:t>
            </a:r>
            <a:r>
              <a:rPr lang="en-US" dirty="0">
                <a:latin typeface="Nunito" pitchFamily="2" charset="0"/>
              </a:rPr>
              <a:t> 30%</a:t>
            </a:r>
          </a:p>
          <a:p>
            <a:pPr>
              <a:spcAft>
                <a:spcPts val="1800"/>
              </a:spcAft>
            </a:pPr>
            <a:endParaRPr lang="en-GB" dirty="0">
              <a:latin typeface="Nunito" pitchFamily="2" charset="0"/>
            </a:endParaRPr>
          </a:p>
          <a:p>
            <a:pPr>
              <a:spcAft>
                <a:spcPts val="1800"/>
              </a:spcAft>
            </a:pPr>
            <a:endParaRPr lang="en-US" sz="1800" dirty="0">
              <a:latin typeface="Nunito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AF36403-82BF-3810-8C87-C680CF4A22DF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Coins falling on a table&#10;&#10;AI-generated content may be incorrect.">
            <a:extLst>
              <a:ext uri="{FF2B5EF4-FFF2-40B4-BE49-F238E27FC236}">
                <a16:creationId xmlns:a16="http://schemas.microsoft.com/office/drawing/2014/main" id="{66838BAD-42D7-4033-5289-A0D0B10080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5085" y="1657306"/>
            <a:ext cx="3594929" cy="3044003"/>
          </a:xfrm>
          <a:prstGeom prst="rect">
            <a:avLst/>
          </a:prstGeom>
        </p:spPr>
      </p:pic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481349E7-3208-031A-4EB3-A2929B215AFA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0796E1-7B5F-D867-F829-FF6B0718CA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7263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424A07-683F-90DD-7CC6-23521191E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F7EB7D2-EFA3-D392-1326-71EDDF9DF965}"/>
              </a:ext>
            </a:extLst>
          </p:cNvPr>
          <p:cNvCxnSpPr/>
          <p:nvPr/>
        </p:nvCxnSpPr>
        <p:spPr>
          <a:xfrm>
            <a:off x="431800" y="534725"/>
            <a:ext cx="8378825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E2B99B8A-E502-D712-22C7-A1C54FAC2F96}"/>
              </a:ext>
            </a:extLst>
          </p:cNvPr>
          <p:cNvSpPr txBox="1"/>
          <p:nvPr/>
        </p:nvSpPr>
        <p:spPr>
          <a:xfrm>
            <a:off x="356237" y="697264"/>
            <a:ext cx="85299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32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Ar ôl i mi ymddeol, beth sy’n digwydd os...</a:t>
            </a:r>
            <a:endParaRPr lang="en-GB" sz="3200" b="1" dirty="0">
              <a:solidFill>
                <a:schemeClr val="accent2"/>
              </a:solidFill>
              <a:latin typeface="Nunito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06ACEB-6228-BDCA-2B7C-FF91860DC908}"/>
              </a:ext>
            </a:extLst>
          </p:cNvPr>
          <p:cNvSpPr txBox="1"/>
          <p:nvPr/>
        </p:nvSpPr>
        <p:spPr>
          <a:xfrm>
            <a:off x="431800" y="1710839"/>
            <a:ext cx="4102101" cy="32739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dirty="0">
                <a:latin typeface="Nunito" pitchFamily="2" charset="0"/>
              </a:rPr>
              <a:t>Ydw i’n cael swydd newydd?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dirty="0">
                <a:latin typeface="Nunito" pitchFamily="2" charset="0"/>
              </a:rPr>
              <a:t>Yw fy statws priodasol yn newid?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dirty="0">
                <a:latin typeface="Nunito" pitchFamily="2" charset="0"/>
              </a:rPr>
              <a:t>Ydw i’n symud dramor?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dirty="0">
                <a:latin typeface="Nunito" pitchFamily="2" charset="0"/>
              </a:rPr>
              <a:t>Ydw i’n newid fy nghyfeiriad?</a:t>
            </a:r>
            <a:endParaRPr lang="en-GB" dirty="0">
              <a:latin typeface="Nunito" pitchFamily="2" charset="0"/>
            </a:endParaRP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y-GB" dirty="0">
                <a:latin typeface="Nunito" pitchFamily="2" charset="0"/>
              </a:rPr>
              <a:t>Ydw i eisiau newid y cyfrif banc mae fy mhensiwn yn cael ei dalu iddo?</a:t>
            </a:r>
            <a:endParaRPr lang="en-US" dirty="0">
              <a:latin typeface="Nunito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F6AED3-BFFC-2E39-6A2D-191D121CF227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1601FB41-E11F-1480-6180-07815C6D6DB8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248AD8-7BC7-C148-5183-5C1DEE81DD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  <p:pic>
        <p:nvPicPr>
          <p:cNvPr id="5" name="Picture 4" descr="A person and person standing next to each other">
            <a:extLst>
              <a:ext uri="{FF2B5EF4-FFF2-40B4-BE49-F238E27FC236}">
                <a16:creationId xmlns:a16="http://schemas.microsoft.com/office/drawing/2014/main" id="{C2A8240F-BE1E-5212-7663-867DCCA191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3891" y="1354775"/>
            <a:ext cx="3931920" cy="382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01180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175FAF-FE4F-27AB-6380-5C8961808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BA1202F-BD82-CCE5-F750-218510178367}"/>
              </a:ext>
            </a:extLst>
          </p:cNvPr>
          <p:cNvCxnSpPr/>
          <p:nvPr/>
        </p:nvCxnSpPr>
        <p:spPr>
          <a:xfrm>
            <a:off x="431800" y="534725"/>
            <a:ext cx="8378825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916385F5-1774-A0EF-3D5E-D869F3EC2E2A}"/>
              </a:ext>
            </a:extLst>
          </p:cNvPr>
          <p:cNvSpPr txBox="1"/>
          <p:nvPr/>
        </p:nvSpPr>
        <p:spPr>
          <a:xfrm>
            <a:off x="356237" y="697264"/>
            <a:ext cx="85299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36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Buddion marwolaeth</a:t>
            </a:r>
            <a:endParaRPr lang="en-GB" sz="3600" b="1" dirty="0">
              <a:solidFill>
                <a:schemeClr val="accent2"/>
              </a:solidFill>
              <a:latin typeface="Nunito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247651-3D16-5D4E-8492-482B5F2B2D6F}"/>
              </a:ext>
            </a:extLst>
          </p:cNvPr>
          <p:cNvSpPr txBox="1"/>
          <p:nvPr/>
        </p:nvSpPr>
        <p:spPr>
          <a:xfrm>
            <a:off x="431799" y="1416331"/>
            <a:ext cx="421409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2100" b="1" dirty="0">
                <a:solidFill>
                  <a:srgbClr val="4F7040"/>
                </a:solidFill>
                <a:latin typeface="Nunito" pitchFamily="2" charset="0"/>
              </a:rPr>
              <a:t>Os byddwch chi’n marw cyn cymryd eich pensiwn yn y </a:t>
            </a:r>
            <a:r>
              <a:rPr lang="cy-GB" sz="2100" b="1" dirty="0" err="1">
                <a:solidFill>
                  <a:srgbClr val="4F7040"/>
                </a:solidFill>
                <a:latin typeface="Nunito" pitchFamily="2" charset="0"/>
              </a:rPr>
              <a:t>CPLlL</a:t>
            </a:r>
            <a:r>
              <a:rPr lang="cy-GB" sz="2100" b="1" dirty="0">
                <a:solidFill>
                  <a:srgbClr val="4F7040"/>
                </a:solidFill>
                <a:latin typeface="Nunito" pitchFamily="2" charset="0"/>
              </a:rPr>
              <a:t>, gall y taliadau hyn gael eu gwneud:</a:t>
            </a:r>
            <a:endParaRPr lang="en-US" sz="2100" b="1" dirty="0">
              <a:solidFill>
                <a:srgbClr val="4F7040"/>
              </a:solidFill>
              <a:latin typeface="Nunito" pitchFamily="2" charset="0"/>
            </a:endParaRPr>
          </a:p>
          <a:p>
            <a:pPr marL="0" indent="0">
              <a:buNone/>
            </a:pPr>
            <a:endParaRPr lang="en-US" dirty="0">
              <a:solidFill>
                <a:schemeClr val="tx2"/>
              </a:solidFill>
              <a:latin typeface="Nunito" pitchFamily="2" charset="0"/>
            </a:endParaRPr>
          </a:p>
          <a:p>
            <a:pPr>
              <a:buClr>
                <a:schemeClr val="tx2"/>
              </a:buClr>
            </a:pPr>
            <a:r>
              <a:rPr lang="cy-GB" b="1" dirty="0">
                <a:latin typeface="Nunito" pitchFamily="2" charset="0"/>
              </a:rPr>
              <a:t>Grant marwolaeth</a:t>
            </a:r>
            <a:endParaRPr lang="en-GB" b="1" dirty="0">
              <a:latin typeface="Nunito" pitchFamily="2" charset="0"/>
            </a:endParaRPr>
          </a:p>
          <a:p>
            <a:r>
              <a:rPr lang="cy-GB" sz="1600" dirty="0">
                <a:latin typeface="Nunito" pitchFamily="2" charset="0"/>
              </a:rPr>
              <a:t>Penderfyniad y gronfa bensiwn yw i bwy mae’n ei dalu – gwiriwch a diweddarwch eich manylion mynegi dymuniad</a:t>
            </a:r>
            <a:endParaRPr lang="en-GB" sz="1600" dirty="0">
              <a:latin typeface="Nunito" pitchFamily="2" charset="0"/>
            </a:endParaRPr>
          </a:p>
          <a:p>
            <a:pPr>
              <a:buClr>
                <a:schemeClr val="tx2"/>
              </a:buClr>
            </a:pPr>
            <a:endParaRPr lang="en-US" sz="1800" dirty="0">
              <a:latin typeface="Nunito" pitchFamily="2" charset="0"/>
            </a:endParaRPr>
          </a:p>
          <a:p>
            <a:r>
              <a:rPr lang="cy-GB" b="1" dirty="0">
                <a:latin typeface="Nunito" pitchFamily="2" charset="0"/>
              </a:rPr>
              <a:t>Pensiwn goroeswr gydol eu hoes</a:t>
            </a:r>
            <a:endParaRPr lang="en-GB" b="1" dirty="0">
              <a:latin typeface="Nunito" pitchFamily="2" charset="0"/>
            </a:endParaRPr>
          </a:p>
          <a:p>
            <a:pPr>
              <a:buClr>
                <a:schemeClr val="tx2"/>
              </a:buClr>
            </a:pPr>
            <a:endParaRPr lang="en-US" sz="1800" dirty="0">
              <a:latin typeface="Nunito" pitchFamily="2" charset="0"/>
            </a:endParaRPr>
          </a:p>
          <a:p>
            <a:pPr>
              <a:buClr>
                <a:schemeClr val="tx2"/>
              </a:buClr>
            </a:pPr>
            <a:r>
              <a:rPr lang="cy-GB" b="1" dirty="0">
                <a:latin typeface="Nunito" pitchFamily="2" charset="0"/>
              </a:rPr>
              <a:t>Pensiwn i blant cymwys</a:t>
            </a:r>
            <a:endParaRPr lang="en-US" b="1" dirty="0">
              <a:latin typeface="Nunito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E6CCCF-9D99-BF90-27D4-56180537C6B3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2E0A6EFA-ADF3-CD2B-DEDA-1D37DAB86833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125878-E4A8-F353-EA2E-AC478F3D03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DF55622-586A-8F6D-5FC6-66A68001F2F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5338" r="6577"/>
          <a:stretch>
            <a:fillRect/>
          </a:stretch>
        </p:blipFill>
        <p:spPr>
          <a:xfrm>
            <a:off x="4981575" y="1476516"/>
            <a:ext cx="3652062" cy="3637775"/>
          </a:xfrm>
          <a:prstGeom prst="roundRect">
            <a:avLst>
              <a:gd name="adj" fmla="val 6846"/>
            </a:avLst>
          </a:prstGeom>
        </p:spPr>
      </p:pic>
    </p:spTree>
    <p:extLst>
      <p:ext uri="{BB962C8B-B14F-4D97-AF65-F5344CB8AC3E}">
        <p14:creationId xmlns:p14="http://schemas.microsoft.com/office/powerpoint/2010/main" val="41621312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4C43E7-0DB4-0B0B-4F38-3F34C57D1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E5D7146-BF03-1D47-E4CA-F96CA30A39BF}"/>
              </a:ext>
            </a:extLst>
          </p:cNvPr>
          <p:cNvCxnSpPr/>
          <p:nvPr/>
        </p:nvCxnSpPr>
        <p:spPr>
          <a:xfrm>
            <a:off x="431800" y="534725"/>
            <a:ext cx="8378825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8EFB83EB-2A1B-7CA3-4305-E0B79154DD7E}"/>
              </a:ext>
            </a:extLst>
          </p:cNvPr>
          <p:cNvSpPr txBox="1"/>
          <p:nvPr/>
        </p:nvSpPr>
        <p:spPr>
          <a:xfrm>
            <a:off x="356237" y="697264"/>
            <a:ext cx="85299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36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Ffynonellau eraill o wybodaeth</a:t>
            </a:r>
            <a:endParaRPr lang="en-GB" dirty="0">
              <a:highlight>
                <a:srgbClr val="FFFF00"/>
              </a:highlight>
              <a:latin typeface="Nunito" pitchFamily="2" charset="0"/>
              <a:cs typeface="Times New Roman" panose="02020603050405020304" pitchFamily="18" charset="0"/>
            </a:endParaRPr>
          </a:p>
        </p:txBody>
      </p:sp>
      <p:sp>
        <p:nvSpPr>
          <p:cNvPr id="9" name="Text Box 8">
            <a:extLst>
              <a:ext uri="{FF2B5EF4-FFF2-40B4-BE49-F238E27FC236}">
                <a16:creationId xmlns:a16="http://schemas.microsoft.com/office/drawing/2014/main" id="{906F81FF-8C1A-21C9-D0B8-306CBB692A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2" y="2663699"/>
            <a:ext cx="226346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600" dirty="0">
                <a:solidFill>
                  <a:srgbClr val="4F7040"/>
                </a:solidFill>
                <a:latin typeface="Nunito" pitchFamily="2" charset="0"/>
                <a:ea typeface="MS PGothic" panose="020B0600070205080204" pitchFamily="34" charset="-128"/>
              </a:rPr>
              <a:t>moneyhelper.org.uk</a:t>
            </a:r>
            <a:endParaRPr lang="en-US" altLang="en-US" sz="1600" dirty="0">
              <a:solidFill>
                <a:srgbClr val="4F7040"/>
              </a:solidFill>
              <a:latin typeface="Nunito" pitchFamily="2" charset="0"/>
              <a:ea typeface="MS PGothic" panose="020B0600070205080204" pitchFamily="34" charset="-12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CA855B-EE3E-14AE-AEF1-A539D631763A}"/>
              </a:ext>
            </a:extLst>
          </p:cNvPr>
          <p:cNvSpPr/>
          <p:nvPr/>
        </p:nvSpPr>
        <p:spPr>
          <a:xfrm>
            <a:off x="6522002" y="3520434"/>
            <a:ext cx="2153686" cy="6514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B5E90E9-C3E7-07AB-810B-235278272D1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90635" y="3702202"/>
            <a:ext cx="1610049" cy="274211"/>
          </a:xfrm>
          <a:prstGeom prst="rect">
            <a:avLst/>
          </a:prstGeom>
        </p:spPr>
      </p:pic>
      <p:sp>
        <p:nvSpPr>
          <p:cNvPr id="18" name="Text Box 8">
            <a:extLst>
              <a:ext uri="{FF2B5EF4-FFF2-40B4-BE49-F238E27FC236}">
                <a16:creationId xmlns:a16="http://schemas.microsoft.com/office/drawing/2014/main" id="{CB0D6AC5-173E-34E6-B378-47CD204901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861" y="4348180"/>
            <a:ext cx="22589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en-GB" altLang="en-US" sz="1600" dirty="0">
                <a:solidFill>
                  <a:srgbClr val="4F7040"/>
                </a:solidFill>
                <a:latin typeface="Nunito" pitchFamily="2" charset="0"/>
                <a:ea typeface="MS PGothic" panose="020B0600070205080204" pitchFamily="34" charset="-128"/>
              </a:rPr>
              <a:t>hmrc.gov.uk</a:t>
            </a:r>
            <a:endParaRPr lang="en-US" altLang="en-US" sz="1600" dirty="0">
              <a:solidFill>
                <a:srgbClr val="4F7040"/>
              </a:solidFill>
              <a:latin typeface="Nunito" pitchFamily="2" charset="0"/>
              <a:ea typeface="MS PGothic" panose="020B0600070205080204" pitchFamily="34" charset="-128"/>
            </a:endParaRPr>
          </a:p>
        </p:txBody>
      </p:sp>
      <p:sp>
        <p:nvSpPr>
          <p:cNvPr id="19" name="TextBox 2">
            <a:extLst>
              <a:ext uri="{FF2B5EF4-FFF2-40B4-BE49-F238E27FC236}">
                <a16:creationId xmlns:a16="http://schemas.microsoft.com/office/drawing/2014/main" id="{9A4B82C2-1AAB-F050-7DEC-B74A4C5E7C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2395" y="4362407"/>
            <a:ext cx="19986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en-GB" altLang="en-US" sz="1600" dirty="0">
                <a:solidFill>
                  <a:srgbClr val="4F7040"/>
                </a:solidFill>
                <a:latin typeface="Nunito" pitchFamily="2" charset="0"/>
                <a:ea typeface="MS PGothic" panose="020B0600070205080204" pitchFamily="34" charset="-128"/>
              </a:rPr>
              <a:t>unbiased.co.uk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en-GB" altLang="en-US" sz="1600" dirty="0">
                <a:solidFill>
                  <a:srgbClr val="4F7040"/>
                </a:solidFill>
                <a:latin typeface="Nunito" pitchFamily="2" charset="0"/>
                <a:ea typeface="MS PGothic" panose="020B0600070205080204" pitchFamily="34" charset="-128"/>
              </a:rPr>
              <a:t>0800 023 6868</a:t>
            </a:r>
            <a:endParaRPr lang="en-GB" altLang="en-US" sz="1200" dirty="0">
              <a:solidFill>
                <a:srgbClr val="4F7040"/>
              </a:solidFill>
              <a:latin typeface="Nunito" pitchFamily="2" charset="0"/>
              <a:ea typeface="MS PGothic" panose="020B0600070205080204" pitchFamily="34" charset="-128"/>
            </a:endParaRPr>
          </a:p>
        </p:txBody>
      </p:sp>
      <p:sp>
        <p:nvSpPr>
          <p:cNvPr id="20" name="TextBox 2">
            <a:extLst>
              <a:ext uri="{FF2B5EF4-FFF2-40B4-BE49-F238E27FC236}">
                <a16:creationId xmlns:a16="http://schemas.microsoft.com/office/drawing/2014/main" id="{57E0E1DF-D2FA-1DE0-842D-DD5C6C54DB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6200" y="4362407"/>
            <a:ext cx="234441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en-GB" altLang="en-US" sz="1600" dirty="0">
                <a:solidFill>
                  <a:srgbClr val="4F7040"/>
                </a:solidFill>
                <a:latin typeface="Nunito" pitchFamily="2" charset="0"/>
                <a:ea typeface="MS PGothic" panose="020B0600070205080204" pitchFamily="34" charset="-128"/>
              </a:rPr>
              <a:t>gov.uk/browse/working</a:t>
            </a:r>
            <a:br>
              <a:rPr lang="en-GB" altLang="en-US" sz="1600" dirty="0">
                <a:solidFill>
                  <a:srgbClr val="4F7040"/>
                </a:solidFill>
                <a:latin typeface="Nunito" pitchFamily="2" charset="0"/>
                <a:ea typeface="MS PGothic" panose="020B0600070205080204" pitchFamily="34" charset="-128"/>
              </a:rPr>
            </a:br>
            <a:r>
              <a:rPr lang="en-GB" altLang="en-US" sz="1600" dirty="0">
                <a:solidFill>
                  <a:srgbClr val="4F7040"/>
                </a:solidFill>
                <a:latin typeface="Nunito" pitchFamily="2" charset="0"/>
                <a:ea typeface="MS PGothic" panose="020B0600070205080204" pitchFamily="34" charset="-128"/>
              </a:rPr>
              <a:t>/state-pension</a:t>
            </a:r>
          </a:p>
        </p:txBody>
      </p:sp>
      <p:sp>
        <p:nvSpPr>
          <p:cNvPr id="21" name="TextBox 2">
            <a:extLst>
              <a:ext uri="{FF2B5EF4-FFF2-40B4-BE49-F238E27FC236}">
                <a16:creationId xmlns:a16="http://schemas.microsoft.com/office/drawing/2014/main" id="{55C14953-72DB-CEB4-B69D-0486C825DF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2395" y="2534555"/>
            <a:ext cx="19986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600" dirty="0">
                <a:solidFill>
                  <a:srgbClr val="4F7040"/>
                </a:solidFill>
                <a:latin typeface="Nunito" pitchFamily="2" charset="0"/>
                <a:ea typeface="MS PGothic" panose="020B0600070205080204" pitchFamily="34" charset="-128"/>
              </a:rPr>
              <a:t>ageuk.org.uk/care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600" dirty="0">
                <a:solidFill>
                  <a:srgbClr val="4F7040"/>
                </a:solidFill>
                <a:latin typeface="Nunito" pitchFamily="2" charset="0"/>
                <a:ea typeface="MS PGothic" panose="020B0600070205080204" pitchFamily="34" charset="-128"/>
              </a:rPr>
              <a:t>0800 055 6112</a:t>
            </a:r>
          </a:p>
        </p:txBody>
      </p:sp>
      <p:sp>
        <p:nvSpPr>
          <p:cNvPr id="22" name="TextBox 2">
            <a:extLst>
              <a:ext uri="{FF2B5EF4-FFF2-40B4-BE49-F238E27FC236}">
                <a16:creationId xmlns:a16="http://schemas.microsoft.com/office/drawing/2014/main" id="{921D3BC0-5376-44BD-FB3C-85950F435D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2002" y="2534554"/>
            <a:ext cx="215368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GB" altLang="en-US" sz="1600" dirty="0">
                <a:solidFill>
                  <a:srgbClr val="4F7040"/>
                </a:solidFill>
                <a:latin typeface="Nunito" pitchFamily="2" charset="0"/>
                <a:ea typeface="MS PGothic" panose="020B0600070205080204" pitchFamily="34" charset="-128"/>
              </a:rPr>
              <a:t>citizensadvice.org.uk</a:t>
            </a:r>
            <a:br>
              <a:rPr lang="en-GB" altLang="en-US" sz="1600" dirty="0">
                <a:solidFill>
                  <a:srgbClr val="4F7040"/>
                </a:solidFill>
                <a:latin typeface="Nunito" pitchFamily="2" charset="0"/>
                <a:ea typeface="MS PGothic" panose="020B0600070205080204" pitchFamily="34" charset="-128"/>
              </a:rPr>
            </a:br>
            <a:r>
              <a:rPr lang="en-GB" altLang="en-US" sz="1600" dirty="0">
                <a:solidFill>
                  <a:srgbClr val="4F7040"/>
                </a:solidFill>
                <a:latin typeface="Nunito" pitchFamily="2" charset="0"/>
                <a:ea typeface="MS PGothic" panose="020B0600070205080204" pitchFamily="34" charset="-128"/>
              </a:rPr>
              <a:t>0345 404 0506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2539198-6DF3-BD1C-BFDF-E5716411D1E3}"/>
              </a:ext>
            </a:extLst>
          </p:cNvPr>
          <p:cNvCxnSpPr>
            <a:cxnSpLocks/>
          </p:cNvCxnSpPr>
          <p:nvPr/>
        </p:nvCxnSpPr>
        <p:spPr>
          <a:xfrm>
            <a:off x="468312" y="3159349"/>
            <a:ext cx="8182528" cy="0"/>
          </a:xfrm>
          <a:prstGeom prst="line">
            <a:avLst/>
          </a:prstGeom>
          <a:ln w="38100" cap="rnd">
            <a:solidFill>
              <a:srgbClr val="FBE5D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970FC31-9449-4994-E295-6B78C58BB7FB}"/>
              </a:ext>
            </a:extLst>
          </p:cNvPr>
          <p:cNvCxnSpPr>
            <a:cxnSpLocks/>
          </p:cNvCxnSpPr>
          <p:nvPr/>
        </p:nvCxnSpPr>
        <p:spPr>
          <a:xfrm flipV="1">
            <a:off x="3014331" y="1722250"/>
            <a:ext cx="0" cy="1280003"/>
          </a:xfrm>
          <a:prstGeom prst="line">
            <a:avLst/>
          </a:prstGeom>
          <a:ln w="38100" cap="rnd">
            <a:solidFill>
              <a:srgbClr val="FBE5D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2E769FE-C8D4-90CF-F705-E738585F5277}"/>
              </a:ext>
            </a:extLst>
          </p:cNvPr>
          <p:cNvCxnSpPr>
            <a:cxnSpLocks/>
          </p:cNvCxnSpPr>
          <p:nvPr/>
        </p:nvCxnSpPr>
        <p:spPr>
          <a:xfrm flipV="1">
            <a:off x="6183793" y="1660695"/>
            <a:ext cx="0" cy="1280003"/>
          </a:xfrm>
          <a:prstGeom prst="line">
            <a:avLst/>
          </a:prstGeom>
          <a:ln w="38100" cap="rnd">
            <a:solidFill>
              <a:srgbClr val="FBE5D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87E5D5F-EFFE-13ED-9FCB-4A6F6FDC1488}"/>
              </a:ext>
            </a:extLst>
          </p:cNvPr>
          <p:cNvCxnSpPr>
            <a:cxnSpLocks/>
          </p:cNvCxnSpPr>
          <p:nvPr/>
        </p:nvCxnSpPr>
        <p:spPr>
          <a:xfrm flipV="1">
            <a:off x="3014331" y="3345116"/>
            <a:ext cx="0" cy="1280003"/>
          </a:xfrm>
          <a:prstGeom prst="line">
            <a:avLst/>
          </a:prstGeom>
          <a:ln w="38100" cap="rnd">
            <a:solidFill>
              <a:srgbClr val="FBE5D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AA28EE4-FA3A-E5D9-79AB-A8C2EC326B7F}"/>
              </a:ext>
            </a:extLst>
          </p:cNvPr>
          <p:cNvCxnSpPr>
            <a:cxnSpLocks/>
          </p:cNvCxnSpPr>
          <p:nvPr/>
        </p:nvCxnSpPr>
        <p:spPr>
          <a:xfrm flipV="1">
            <a:off x="6183793" y="3345116"/>
            <a:ext cx="0" cy="1280003"/>
          </a:xfrm>
          <a:prstGeom prst="line">
            <a:avLst/>
          </a:prstGeom>
          <a:ln w="38100" cap="rnd">
            <a:solidFill>
              <a:srgbClr val="FBE5D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89F5CC78-5F00-9B65-B4E5-53EC10764D6B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A blue and pink logo&#10;&#10;AI-generated content may be incorrect.">
            <a:extLst>
              <a:ext uri="{FF2B5EF4-FFF2-40B4-BE49-F238E27FC236}">
                <a16:creationId xmlns:a16="http://schemas.microsoft.com/office/drawing/2014/main" id="{F3422C99-8964-D0D5-DD03-7907DB7F5D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438" y="1569908"/>
            <a:ext cx="1943371" cy="1057423"/>
          </a:xfrm>
          <a:prstGeom prst="rect">
            <a:avLst/>
          </a:prstGeom>
        </p:spPr>
      </p:pic>
      <p:pic>
        <p:nvPicPr>
          <p:cNvPr id="28" name="Picture 27" descr="A colorful logo with blue text&#10;&#10;AI-generated content may be incorrect.">
            <a:extLst>
              <a:ext uri="{FF2B5EF4-FFF2-40B4-BE49-F238E27FC236}">
                <a16:creationId xmlns:a16="http://schemas.microsoft.com/office/drawing/2014/main" id="{A98909B9-957F-604D-31B2-CB0FFA6F4E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3418" y="1569602"/>
            <a:ext cx="1816458" cy="877751"/>
          </a:xfrm>
          <a:prstGeom prst="rect">
            <a:avLst/>
          </a:prstGeom>
        </p:spPr>
      </p:pic>
      <p:pic>
        <p:nvPicPr>
          <p:cNvPr id="32" name="Picture 31" descr="A blue circle with white text&#10;&#10;AI-generated content may be incorrect.">
            <a:extLst>
              <a:ext uri="{FF2B5EF4-FFF2-40B4-BE49-F238E27FC236}">
                <a16:creationId xmlns:a16="http://schemas.microsoft.com/office/drawing/2014/main" id="{F0D08B4B-13BB-8105-E658-868B6C3DE3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7711" y="1496596"/>
            <a:ext cx="1017948" cy="1017948"/>
          </a:xfrm>
          <a:prstGeom prst="rect">
            <a:avLst/>
          </a:prstGeom>
        </p:spPr>
      </p:pic>
      <p:pic>
        <p:nvPicPr>
          <p:cNvPr id="34" name="Picture 33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02F98641-CB9D-5945-8814-BEC37E01AB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1950" y="3429000"/>
            <a:ext cx="1426346" cy="853369"/>
          </a:xfrm>
          <a:prstGeom prst="rect">
            <a:avLst/>
          </a:prstGeom>
        </p:spPr>
      </p:pic>
      <p:pic>
        <p:nvPicPr>
          <p:cNvPr id="36" name="Picture 35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2EE3F6BD-2568-2DA0-8AC9-48E33887153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31985" y="3483859"/>
            <a:ext cx="1999323" cy="798510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C6E3BA3-D1CA-C15A-A01F-B29FC0830ACE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8ACA2C-EC62-4196-B6D9-FCBC0B0F0BF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92A871-9013-4D03-A61C-06DECB350DA8}"/>
              </a:ext>
            </a:extLst>
          </p:cNvPr>
          <p:cNvSpPr txBox="1"/>
          <p:nvPr/>
        </p:nvSpPr>
        <p:spPr>
          <a:xfrm>
            <a:off x="381311" y="1223146"/>
            <a:ext cx="80193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Nunito" pitchFamily="2" charset="0"/>
                <a:cs typeface="Times New Roman" panose="02020603050405020304" pitchFamily="18" charset="0"/>
              </a:rPr>
              <a:t>Mae’r </a:t>
            </a:r>
            <a:r>
              <a:rPr lang="en-GB" sz="1200" dirty="0" err="1">
                <a:latin typeface="Nunito" pitchFamily="2" charset="0"/>
                <a:cs typeface="Times New Roman" panose="02020603050405020304" pitchFamily="18" charset="0"/>
              </a:rPr>
              <a:t>dolenni</a:t>
            </a:r>
            <a:r>
              <a:rPr lang="en-GB" sz="1200" dirty="0">
                <a:latin typeface="Nunito" pitchFamily="2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latin typeface="Nunito" pitchFamily="2" charset="0"/>
                <a:cs typeface="Times New Roman" panose="02020603050405020304" pitchFamily="18" charset="0"/>
              </a:rPr>
              <a:t>isod</a:t>
            </a:r>
            <a:r>
              <a:rPr lang="en-GB" sz="1200" dirty="0">
                <a:latin typeface="Nunito" pitchFamily="2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latin typeface="Nunito" pitchFamily="2" charset="0"/>
                <a:cs typeface="Times New Roman" panose="02020603050405020304" pitchFamily="18" charset="0"/>
              </a:rPr>
              <a:t>yn</a:t>
            </a:r>
            <a:r>
              <a:rPr lang="en-GB" sz="1200" dirty="0">
                <a:latin typeface="Nunito" pitchFamily="2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latin typeface="Nunito" pitchFamily="2" charset="0"/>
                <a:cs typeface="Times New Roman" panose="02020603050405020304" pitchFamily="18" charset="0"/>
              </a:rPr>
              <a:t>mynd</a:t>
            </a:r>
            <a:r>
              <a:rPr lang="en-GB" sz="1200" dirty="0">
                <a:latin typeface="Nunito" pitchFamily="2" charset="0"/>
                <a:cs typeface="Times New Roman" panose="02020603050405020304" pitchFamily="18" charset="0"/>
              </a:rPr>
              <a:t> i </a:t>
            </a:r>
            <a:r>
              <a:rPr lang="en-GB" sz="1200" dirty="0" err="1">
                <a:latin typeface="Nunito" pitchFamily="2" charset="0"/>
                <a:cs typeface="Times New Roman" panose="02020603050405020304" pitchFamily="18" charset="0"/>
              </a:rPr>
              <a:t>wefannau</a:t>
            </a:r>
            <a:r>
              <a:rPr lang="en-GB" sz="1200" dirty="0">
                <a:latin typeface="Nunito" pitchFamily="2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latin typeface="Nunito" pitchFamily="2" charset="0"/>
                <a:cs typeface="Times New Roman" panose="02020603050405020304" pitchFamily="18" charset="0"/>
              </a:rPr>
              <a:t>allanol</a:t>
            </a:r>
            <a:r>
              <a:rPr lang="en-GB" sz="1200" dirty="0">
                <a:latin typeface="Nunito" pitchFamily="2" charset="0"/>
                <a:cs typeface="Times New Roman" panose="02020603050405020304" pitchFamily="18" charset="0"/>
              </a:rPr>
              <a:t>. </a:t>
            </a:r>
            <a:r>
              <a:rPr lang="en-GB" sz="1200" dirty="0" err="1">
                <a:latin typeface="Nunito" pitchFamily="2" charset="0"/>
                <a:cs typeface="Times New Roman" panose="02020603050405020304" pitchFamily="18" charset="0"/>
              </a:rPr>
              <a:t>Mae’n</a:t>
            </a:r>
            <a:r>
              <a:rPr lang="en-GB" sz="1200" dirty="0">
                <a:latin typeface="Nunito" pitchFamily="2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latin typeface="Nunito" pitchFamily="2" charset="0"/>
                <a:cs typeface="Times New Roman" panose="02020603050405020304" pitchFamily="18" charset="0"/>
              </a:rPr>
              <a:t>bosibl</a:t>
            </a:r>
            <a:r>
              <a:rPr lang="en-GB" sz="1200" dirty="0">
                <a:latin typeface="Nunito" pitchFamily="2" charset="0"/>
                <a:cs typeface="Times New Roman" panose="02020603050405020304" pitchFamily="18" charset="0"/>
              </a:rPr>
              <a:t> y </a:t>
            </a:r>
            <a:r>
              <a:rPr lang="en-GB" sz="1200" dirty="0" err="1">
                <a:latin typeface="Nunito" pitchFamily="2" charset="0"/>
                <a:cs typeface="Times New Roman" panose="02020603050405020304" pitchFamily="18" charset="0"/>
              </a:rPr>
              <a:t>bydd</a:t>
            </a:r>
            <a:r>
              <a:rPr lang="en-GB" sz="1200" dirty="0">
                <a:latin typeface="Nunito" pitchFamily="2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latin typeface="Nunito" pitchFamily="2" charset="0"/>
                <a:cs typeface="Times New Roman" panose="02020603050405020304" pitchFamily="18" charset="0"/>
              </a:rPr>
              <a:t>rhai</a:t>
            </a:r>
            <a:r>
              <a:rPr lang="en-GB" sz="1200" dirty="0">
                <a:latin typeface="Nunito" pitchFamily="2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latin typeface="Nunito" pitchFamily="2" charset="0"/>
                <a:cs typeface="Times New Roman" panose="02020603050405020304" pitchFamily="18" charset="0"/>
              </a:rPr>
              <a:t>o’r</a:t>
            </a:r>
            <a:r>
              <a:rPr lang="en-GB" sz="1200" dirty="0">
                <a:latin typeface="Nunito" pitchFamily="2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latin typeface="Nunito" pitchFamily="2" charset="0"/>
                <a:cs typeface="Times New Roman" panose="02020603050405020304" pitchFamily="18" charset="0"/>
              </a:rPr>
              <a:t>gwefannau</a:t>
            </a:r>
            <a:r>
              <a:rPr lang="en-GB" sz="1200" dirty="0">
                <a:latin typeface="Nunito" pitchFamily="2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latin typeface="Nunito" pitchFamily="2" charset="0"/>
                <a:cs typeface="Times New Roman" panose="02020603050405020304" pitchFamily="18" charset="0"/>
              </a:rPr>
              <a:t>yn</a:t>
            </a:r>
            <a:r>
              <a:rPr lang="en-GB" sz="1200" dirty="0">
                <a:latin typeface="Nunito" pitchFamily="2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latin typeface="Nunito" pitchFamily="2" charset="0"/>
                <a:cs typeface="Times New Roman" panose="02020603050405020304" pitchFamily="18" charset="0"/>
              </a:rPr>
              <a:t>uniaith</a:t>
            </a:r>
            <a:r>
              <a:rPr lang="en-GB" sz="1200" dirty="0">
                <a:latin typeface="Nunito" pitchFamily="2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latin typeface="Nunito" pitchFamily="2" charset="0"/>
                <a:cs typeface="Times New Roman" panose="02020603050405020304" pitchFamily="18" charset="0"/>
              </a:rPr>
              <a:t>Saesneg</a:t>
            </a:r>
            <a:endParaRPr lang="en-GB" sz="1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A9E077-A3B1-DB64-9FB1-76FB3D2BB43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4166" y="5080983"/>
            <a:ext cx="1155640" cy="58580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176F906-C6EA-75D3-D509-65146639D78D}"/>
              </a:ext>
            </a:extLst>
          </p:cNvPr>
          <p:cNvSpPr txBox="1"/>
          <p:nvPr/>
        </p:nvSpPr>
        <p:spPr>
          <a:xfrm>
            <a:off x="2069806" y="5241311"/>
            <a:ext cx="41021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</a:pPr>
            <a:r>
              <a:rPr lang="en-US" dirty="0">
                <a:latin typeface="Nunito" pitchFamily="2" charset="0"/>
              </a:rPr>
              <a:t>… </a:t>
            </a:r>
            <a:r>
              <a:rPr lang="en-US" dirty="0" err="1">
                <a:latin typeface="Nunito" pitchFamily="2" charset="0"/>
              </a:rPr>
              <a:t>ar</a:t>
            </a:r>
            <a:r>
              <a:rPr lang="en-US" dirty="0">
                <a:latin typeface="Nunito" pitchFamily="2" charset="0"/>
              </a:rPr>
              <a:t> y </a:t>
            </a:r>
            <a:r>
              <a:rPr lang="en-US" dirty="0" err="1">
                <a:latin typeface="Nunito" pitchFamily="2" charset="0"/>
              </a:rPr>
              <a:t>gorwel</a:t>
            </a:r>
            <a:r>
              <a:rPr lang="en-US" dirty="0">
                <a:latin typeface="Nunito" pitchFamily="2" charset="0"/>
              </a:rPr>
              <a:t> </a:t>
            </a:r>
            <a:r>
              <a:rPr lang="en-US" dirty="0" err="1">
                <a:latin typeface="Nunito" pitchFamily="2" charset="0"/>
              </a:rPr>
              <a:t>yn</a:t>
            </a:r>
            <a:r>
              <a:rPr lang="en-US" dirty="0">
                <a:latin typeface="Nunito" pitchFamily="2" charset="0"/>
              </a:rPr>
              <a:t> 2027/28</a:t>
            </a:r>
          </a:p>
        </p:txBody>
      </p:sp>
    </p:spTree>
    <p:extLst>
      <p:ext uri="{BB962C8B-B14F-4D97-AF65-F5344CB8AC3E}">
        <p14:creationId xmlns:p14="http://schemas.microsoft.com/office/powerpoint/2010/main" val="206883186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3E551A-319E-7F96-B24C-B721A5B710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val 23">
            <a:extLst>
              <a:ext uri="{FF2B5EF4-FFF2-40B4-BE49-F238E27FC236}">
                <a16:creationId xmlns:a16="http://schemas.microsoft.com/office/drawing/2014/main" id="{EFAC838E-7837-AD72-5D30-7C1A62A2B7F0}"/>
              </a:ext>
            </a:extLst>
          </p:cNvPr>
          <p:cNvSpPr/>
          <p:nvPr/>
        </p:nvSpPr>
        <p:spPr>
          <a:xfrm>
            <a:off x="337432" y="1938898"/>
            <a:ext cx="934478" cy="934478"/>
          </a:xfrm>
          <a:prstGeom prst="ellipse">
            <a:avLst/>
          </a:prstGeom>
          <a:solidFill>
            <a:srgbClr val="CCFF9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579149B-3D56-8EFE-8726-55DD493C493E}"/>
              </a:ext>
            </a:extLst>
          </p:cNvPr>
          <p:cNvSpPr/>
          <p:nvPr/>
        </p:nvSpPr>
        <p:spPr>
          <a:xfrm>
            <a:off x="337432" y="3877701"/>
            <a:ext cx="934478" cy="934478"/>
          </a:xfrm>
          <a:prstGeom prst="ellipse">
            <a:avLst/>
          </a:prstGeom>
          <a:solidFill>
            <a:srgbClr val="E0B85D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4356A16-AA56-D7D2-BF42-E92440D2E904}"/>
              </a:ext>
            </a:extLst>
          </p:cNvPr>
          <p:cNvSpPr/>
          <p:nvPr/>
        </p:nvSpPr>
        <p:spPr>
          <a:xfrm>
            <a:off x="7893263" y="3877701"/>
            <a:ext cx="934478" cy="934478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A21A96D-A100-01BC-A420-270777C73145}"/>
              </a:ext>
            </a:extLst>
          </p:cNvPr>
          <p:cNvCxnSpPr/>
          <p:nvPr/>
        </p:nvCxnSpPr>
        <p:spPr>
          <a:xfrm>
            <a:off x="431800" y="534725"/>
            <a:ext cx="8378825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3A439A41-776C-D0C1-ADFB-FAB36C30538E}"/>
              </a:ext>
            </a:extLst>
          </p:cNvPr>
          <p:cNvSpPr txBox="1"/>
          <p:nvPr/>
        </p:nvSpPr>
        <p:spPr>
          <a:xfrm>
            <a:off x="356237" y="697264"/>
            <a:ext cx="85299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y-GB" sz="32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Beth i’w wneud nesaf</a:t>
            </a:r>
            <a:endParaRPr lang="en-GB" sz="3200" b="1" dirty="0">
              <a:solidFill>
                <a:schemeClr val="accent2"/>
              </a:solidFill>
              <a:latin typeface="Nunito" pitchFamily="2" charset="0"/>
              <a:cs typeface="Times New Roman" panose="02020603050405020304" pitchFamily="18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D9DB15F-8105-986F-EB0C-322126F8C818}"/>
              </a:ext>
            </a:extLst>
          </p:cNvPr>
          <p:cNvSpPr/>
          <p:nvPr/>
        </p:nvSpPr>
        <p:spPr>
          <a:xfrm>
            <a:off x="3195281" y="1975242"/>
            <a:ext cx="2732890" cy="2732888"/>
          </a:xfrm>
          <a:prstGeom prst="ellipse">
            <a:avLst/>
          </a:prstGeom>
          <a:noFill/>
          <a:ln w="38100" cap="rnd">
            <a:solidFill>
              <a:schemeClr val="tx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 Diagonal Corner of Rectangle 21">
            <a:extLst>
              <a:ext uri="{FF2B5EF4-FFF2-40B4-BE49-F238E27FC236}">
                <a16:creationId xmlns:a16="http://schemas.microsoft.com/office/drawing/2014/main" id="{5860259F-D3E0-F0FF-9867-77903A527061}"/>
              </a:ext>
            </a:extLst>
          </p:cNvPr>
          <p:cNvSpPr/>
          <p:nvPr/>
        </p:nvSpPr>
        <p:spPr>
          <a:xfrm flipH="1">
            <a:off x="5916962" y="1793874"/>
            <a:ext cx="2758726" cy="944514"/>
          </a:xfrm>
          <a:prstGeom prst="round2DiagRect">
            <a:avLst>
              <a:gd name="adj1" fmla="val 6476"/>
              <a:gd name="adj2" fmla="val 2984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y-GB" dirty="0">
                <a:solidFill>
                  <a:schemeClr val="tx1"/>
                </a:solidFill>
                <a:latin typeface="Nunito" pitchFamily="2" charset="0"/>
              </a:rPr>
              <a:t>Cyllidebu</a:t>
            </a:r>
            <a:endParaRPr lang="en-GB" dirty="0">
              <a:solidFill>
                <a:schemeClr val="tx1"/>
              </a:solidFill>
              <a:latin typeface="Nunito" pitchFamily="2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CED25E5-4F08-F095-6CD1-D609A7F8A449}"/>
              </a:ext>
            </a:extLst>
          </p:cNvPr>
          <p:cNvCxnSpPr>
            <a:cxnSpLocks/>
          </p:cNvCxnSpPr>
          <p:nvPr/>
        </p:nvCxnSpPr>
        <p:spPr>
          <a:xfrm>
            <a:off x="6016531" y="3140125"/>
            <a:ext cx="2348284" cy="0"/>
          </a:xfrm>
          <a:prstGeom prst="line">
            <a:avLst/>
          </a:prstGeom>
          <a:ln w="38100" cap="rnd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6CCE7EFA-D8C4-B231-A04A-B0ACEA37C9B5}"/>
              </a:ext>
            </a:extLst>
          </p:cNvPr>
          <p:cNvSpPr/>
          <p:nvPr/>
        </p:nvSpPr>
        <p:spPr>
          <a:xfrm>
            <a:off x="7893263" y="1938898"/>
            <a:ext cx="934478" cy="934478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4C53D61-0956-9C0A-06FB-266EB9A97257}"/>
              </a:ext>
            </a:extLst>
          </p:cNvPr>
          <p:cNvCxnSpPr>
            <a:cxnSpLocks/>
          </p:cNvCxnSpPr>
          <p:nvPr/>
        </p:nvCxnSpPr>
        <p:spPr>
          <a:xfrm flipV="1">
            <a:off x="8315859" y="2915838"/>
            <a:ext cx="0" cy="134870"/>
          </a:xfrm>
          <a:prstGeom prst="line">
            <a:avLst/>
          </a:prstGeom>
          <a:ln w="38100" cap="rnd">
            <a:solidFill>
              <a:schemeClr val="accent4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 Diagonal Corner of Rectangle 20">
            <a:extLst>
              <a:ext uri="{FF2B5EF4-FFF2-40B4-BE49-F238E27FC236}">
                <a16:creationId xmlns:a16="http://schemas.microsoft.com/office/drawing/2014/main" id="{70DC90B2-B259-EBFD-40F7-0B072ECDB85D}"/>
              </a:ext>
            </a:extLst>
          </p:cNvPr>
          <p:cNvSpPr/>
          <p:nvPr/>
        </p:nvSpPr>
        <p:spPr>
          <a:xfrm flipH="1">
            <a:off x="5916962" y="4018010"/>
            <a:ext cx="2889606" cy="944514"/>
          </a:xfrm>
          <a:prstGeom prst="round2DiagRect">
            <a:avLst>
              <a:gd name="adj1" fmla="val 31225"/>
              <a:gd name="adj2" fmla="val 5823"/>
            </a:avLst>
          </a:prstGeom>
          <a:solidFill>
            <a:srgbClr val="FBE5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y-GB" dirty="0">
                <a:solidFill>
                  <a:schemeClr val="tx1"/>
                </a:solidFill>
                <a:latin typeface="Nunito" pitchFamily="2" charset="0"/>
              </a:rPr>
              <a:t>Defnyddio gwybodaeth Heddiw i gychwyn arni</a:t>
            </a:r>
            <a:endParaRPr lang="en-GB" dirty="0">
              <a:solidFill>
                <a:schemeClr val="tx1"/>
              </a:solidFill>
              <a:latin typeface="Nunito" pitchFamily="2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4EE2ECC-F7D5-8D45-2E87-BD29A995234C}"/>
              </a:ext>
            </a:extLst>
          </p:cNvPr>
          <p:cNvCxnSpPr>
            <a:cxnSpLocks/>
          </p:cNvCxnSpPr>
          <p:nvPr/>
        </p:nvCxnSpPr>
        <p:spPr>
          <a:xfrm>
            <a:off x="6016531" y="3644771"/>
            <a:ext cx="2348284" cy="0"/>
          </a:xfrm>
          <a:prstGeom prst="line">
            <a:avLst/>
          </a:prstGeom>
          <a:ln w="38100" cap="rnd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8E856A2-3750-4D0E-D6A7-5BFCCD0CE580}"/>
              </a:ext>
            </a:extLst>
          </p:cNvPr>
          <p:cNvCxnSpPr>
            <a:cxnSpLocks/>
          </p:cNvCxnSpPr>
          <p:nvPr/>
        </p:nvCxnSpPr>
        <p:spPr>
          <a:xfrm flipV="1">
            <a:off x="8315859" y="3662023"/>
            <a:ext cx="0" cy="134870"/>
          </a:xfrm>
          <a:prstGeom prst="line">
            <a:avLst/>
          </a:prstGeom>
          <a:ln w="38100" cap="rnd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 Diagonal Corner of Rectangle 19">
            <a:extLst>
              <a:ext uri="{FF2B5EF4-FFF2-40B4-BE49-F238E27FC236}">
                <a16:creationId xmlns:a16="http://schemas.microsoft.com/office/drawing/2014/main" id="{28DFF8D9-369D-EA52-5617-BD7884E9F8EB}"/>
              </a:ext>
            </a:extLst>
          </p:cNvPr>
          <p:cNvSpPr/>
          <p:nvPr/>
        </p:nvSpPr>
        <p:spPr>
          <a:xfrm flipH="1">
            <a:off x="431800" y="4018010"/>
            <a:ext cx="2965918" cy="944514"/>
          </a:xfrm>
          <a:prstGeom prst="round2DiagRect">
            <a:avLst>
              <a:gd name="adj1" fmla="val 6476"/>
              <a:gd name="adj2" fmla="val 29844"/>
            </a:avLst>
          </a:prstGeom>
          <a:solidFill>
            <a:srgbClr val="E0B8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y-GB" dirty="0">
                <a:solidFill>
                  <a:schemeClr val="tx1"/>
                </a:solidFill>
                <a:latin typeface="Nunito" pitchFamily="2" charset="0"/>
              </a:rPr>
              <a:t>Ymchwilio i ba gynilon a buddsoddiadau sydd gennych</a:t>
            </a:r>
            <a:endParaRPr lang="en-GB" dirty="0">
              <a:solidFill>
                <a:schemeClr val="tx1"/>
              </a:solidFill>
              <a:latin typeface="Nunito" pitchFamily="2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F17CC6F-097C-048D-459D-12232C1E8393}"/>
              </a:ext>
            </a:extLst>
          </p:cNvPr>
          <p:cNvCxnSpPr>
            <a:cxnSpLocks/>
          </p:cNvCxnSpPr>
          <p:nvPr/>
        </p:nvCxnSpPr>
        <p:spPr>
          <a:xfrm>
            <a:off x="804671" y="3644771"/>
            <a:ext cx="2348284" cy="0"/>
          </a:xfrm>
          <a:prstGeom prst="line">
            <a:avLst/>
          </a:prstGeom>
          <a:ln w="38100" cap="rnd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C9DEF2D-C599-0213-7D6F-D285A8F2F90B}"/>
              </a:ext>
            </a:extLst>
          </p:cNvPr>
          <p:cNvCxnSpPr>
            <a:cxnSpLocks/>
          </p:cNvCxnSpPr>
          <p:nvPr/>
        </p:nvCxnSpPr>
        <p:spPr>
          <a:xfrm flipV="1">
            <a:off x="804671" y="3662023"/>
            <a:ext cx="0" cy="134870"/>
          </a:xfrm>
          <a:prstGeom prst="line">
            <a:avLst/>
          </a:prstGeom>
          <a:ln w="38100" cap="rnd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ound Diagonal Corner of Rectangle 18">
            <a:extLst>
              <a:ext uri="{FF2B5EF4-FFF2-40B4-BE49-F238E27FC236}">
                <a16:creationId xmlns:a16="http://schemas.microsoft.com/office/drawing/2014/main" id="{F333CC20-478A-B999-0D17-7DF8C265824C}"/>
              </a:ext>
            </a:extLst>
          </p:cNvPr>
          <p:cNvSpPr/>
          <p:nvPr/>
        </p:nvSpPr>
        <p:spPr>
          <a:xfrm flipH="1">
            <a:off x="472612" y="1793875"/>
            <a:ext cx="2758726" cy="944514"/>
          </a:xfrm>
          <a:prstGeom prst="round2DiagRect">
            <a:avLst>
              <a:gd name="adj1" fmla="val 31225"/>
              <a:gd name="adj2" fmla="val 5823"/>
            </a:avLst>
          </a:prstGeom>
          <a:solidFill>
            <a:srgbClr val="E2F0D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y-GB" dirty="0">
                <a:solidFill>
                  <a:schemeClr val="tx1"/>
                </a:solidFill>
                <a:latin typeface="Nunito" pitchFamily="2" charset="0"/>
              </a:rPr>
              <a:t>Ymwneud â’ch Buddion </a:t>
            </a:r>
            <a:r>
              <a:rPr lang="cy-GB" dirty="0" err="1">
                <a:solidFill>
                  <a:schemeClr val="tx1"/>
                </a:solidFill>
                <a:latin typeface="Nunito" pitchFamily="2" charset="0"/>
              </a:rPr>
              <a:t>CPLlL</a:t>
            </a:r>
            <a:endParaRPr lang="en-GB" dirty="0">
              <a:solidFill>
                <a:schemeClr val="tx1"/>
              </a:solidFill>
              <a:latin typeface="Nunito" pitchFamily="2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EA05729-9D8D-7BF8-3B4B-76142ACAD2A4}"/>
              </a:ext>
            </a:extLst>
          </p:cNvPr>
          <p:cNvCxnSpPr>
            <a:cxnSpLocks/>
          </p:cNvCxnSpPr>
          <p:nvPr/>
        </p:nvCxnSpPr>
        <p:spPr>
          <a:xfrm>
            <a:off x="804671" y="3140125"/>
            <a:ext cx="2348284" cy="0"/>
          </a:xfrm>
          <a:prstGeom prst="line">
            <a:avLst/>
          </a:prstGeom>
          <a:ln w="381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4DC515C-7DE7-1A43-A4D4-12FD415E5DB0}"/>
              </a:ext>
            </a:extLst>
          </p:cNvPr>
          <p:cNvCxnSpPr>
            <a:cxnSpLocks/>
          </p:cNvCxnSpPr>
          <p:nvPr/>
        </p:nvCxnSpPr>
        <p:spPr>
          <a:xfrm flipV="1">
            <a:off x="804671" y="2915838"/>
            <a:ext cx="0" cy="134870"/>
          </a:xfrm>
          <a:prstGeom prst="line">
            <a:avLst/>
          </a:prstGeom>
          <a:ln w="38100" cap="rnd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F4FB3C15-A0D8-C804-DA59-42BAC61A0B1B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Picture 24" descr="A person and person laughing&#10;&#10;AI-generated content may be incorrect.">
            <a:extLst>
              <a:ext uri="{FF2B5EF4-FFF2-40B4-BE49-F238E27FC236}">
                <a16:creationId xmlns:a16="http://schemas.microsoft.com/office/drawing/2014/main" id="{A120B2BE-C21C-81E7-8305-29DCFFC401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9234" y="2122952"/>
            <a:ext cx="2485530" cy="2485530"/>
          </a:xfrm>
          <a:prstGeom prst="rect">
            <a:avLst/>
          </a:prstGeom>
        </p:spPr>
      </p:pic>
      <p:sp>
        <p:nvSpPr>
          <p:cNvPr id="3" name="Content Placeholder 4">
            <a:extLst>
              <a:ext uri="{FF2B5EF4-FFF2-40B4-BE49-F238E27FC236}">
                <a16:creationId xmlns:a16="http://schemas.microsoft.com/office/drawing/2014/main" id="{E2047355-8807-4463-C835-571445309FBA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8A3C950-5DB2-422A-2304-DFD48D8FF7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5686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74C2A-6C7E-2D95-9BA5-D4588C93D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B3FB47A-98B3-2135-C43A-03C6721ABE1C}"/>
              </a:ext>
            </a:extLst>
          </p:cNvPr>
          <p:cNvCxnSpPr/>
          <p:nvPr/>
        </p:nvCxnSpPr>
        <p:spPr>
          <a:xfrm>
            <a:off x="431800" y="534725"/>
            <a:ext cx="8378825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ACF32F0D-8054-39F7-F8D0-6334FFA6331E}"/>
              </a:ext>
            </a:extLst>
          </p:cNvPr>
          <p:cNvSpPr txBox="1"/>
          <p:nvPr/>
        </p:nvSpPr>
        <p:spPr>
          <a:xfrm>
            <a:off x="356237" y="697264"/>
            <a:ext cx="85299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Unrhyw </a:t>
            </a:r>
            <a:r>
              <a:rPr lang="en-GB" sz="3200" b="1" dirty="0" err="1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gwestiwn</a:t>
            </a:r>
            <a:r>
              <a:rPr lang="en-GB" sz="3200" b="1" dirty="0">
                <a:solidFill>
                  <a:schemeClr val="accent2"/>
                </a:solidFill>
                <a:latin typeface="Nunito" pitchFamily="2" charset="0"/>
                <a:cs typeface="Times New Roman" panose="02020603050405020304" pitchFamily="18" charset="0"/>
              </a:rPr>
              <a:t>?</a:t>
            </a:r>
            <a:endParaRPr lang="en-GB" sz="3200" b="1" dirty="0">
              <a:solidFill>
                <a:schemeClr val="accent2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D1FAA1-8011-9DE1-5232-F3D26636995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8D1870-5BD0-B58F-5449-08940DBC31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783" y="1795234"/>
            <a:ext cx="8116433" cy="3267531"/>
          </a:xfrm>
          <a:prstGeom prst="rect">
            <a:avLst/>
          </a:prstGeom>
        </p:spPr>
      </p:pic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332BC876-CF0A-6AE6-682F-369C974BA17B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98BE22-5DCE-410C-255A-9A47A62306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406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FCDBC-AB52-D931-EF07-F676BCACF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EC8306E8-AF16-0471-63A1-408F09C52D1D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D0C0F0A-7B78-1A62-5EDC-25424307F0A3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3">
            <a:extLst>
              <a:ext uri="{FF2B5EF4-FFF2-40B4-BE49-F238E27FC236}">
                <a16:creationId xmlns:a16="http://schemas.microsoft.com/office/drawing/2014/main" id="{5E5D88F3-F5AC-1938-9B3E-F91DFA622162}"/>
              </a:ext>
            </a:extLst>
          </p:cNvPr>
          <p:cNvSpPr txBox="1">
            <a:spLocks/>
          </p:cNvSpPr>
          <p:nvPr/>
        </p:nvSpPr>
        <p:spPr>
          <a:xfrm>
            <a:off x="431800" y="365127"/>
            <a:ext cx="7886700" cy="10613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3600" b="1" dirty="0">
                <a:solidFill>
                  <a:schemeClr val="accent2"/>
                </a:solidFill>
                <a:latin typeface="Nunito" pitchFamily="2" charset="0"/>
              </a:rPr>
              <a:t>O 1 Ebrill 2014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32278412-87F5-7FBF-E84F-6F112530A4BB}"/>
              </a:ext>
            </a:extLst>
          </p:cNvPr>
          <p:cNvSpPr txBox="1">
            <a:spLocks/>
          </p:cNvSpPr>
          <p:nvPr/>
        </p:nvSpPr>
        <p:spPr>
          <a:xfrm>
            <a:off x="628650" y="1825625"/>
            <a:ext cx="7886700" cy="3512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cy-GB" dirty="0">
                <a:latin typeface="Nunito" pitchFamily="2" charset="0"/>
              </a:rPr>
              <a:t>Pob aelod gweithredol yn y </a:t>
            </a:r>
            <a:r>
              <a:rPr lang="cy-GB" b="1" dirty="0">
                <a:latin typeface="Nunito" pitchFamily="2" charset="0"/>
              </a:rPr>
              <a:t>cynllun </a:t>
            </a:r>
            <a:r>
              <a:rPr lang="en-GB" b="1" dirty="0">
                <a:latin typeface="Nunito" pitchFamily="2" charset="0"/>
              </a:rPr>
              <a:t>Enillion </a:t>
            </a:r>
            <a:r>
              <a:rPr lang="en-GB" b="1" dirty="0" err="1">
                <a:latin typeface="Nunito" pitchFamily="2" charset="0"/>
              </a:rPr>
              <a:t>Cyfartalog</a:t>
            </a:r>
            <a:r>
              <a:rPr lang="en-GB" b="1" dirty="0">
                <a:latin typeface="Nunito" pitchFamily="2" charset="0"/>
              </a:rPr>
              <a:t> </a:t>
            </a:r>
            <a:r>
              <a:rPr lang="en-GB" b="1" dirty="0" err="1">
                <a:latin typeface="Nunito" pitchFamily="2" charset="0"/>
              </a:rPr>
              <a:t>Gyrfa</a:t>
            </a:r>
            <a:r>
              <a:rPr lang="en-GB" b="1" dirty="0">
                <a:latin typeface="Nunito" pitchFamily="2" charset="0"/>
              </a:rPr>
              <a:t> </a:t>
            </a:r>
            <a:r>
              <a:rPr lang="en-GB" b="1" dirty="0" err="1">
                <a:latin typeface="Nunito" pitchFamily="2" charset="0"/>
              </a:rPr>
              <a:t>wedi’u</a:t>
            </a:r>
            <a:r>
              <a:rPr lang="en-GB" b="1" dirty="0">
                <a:latin typeface="Nunito" pitchFamily="2" charset="0"/>
              </a:rPr>
              <a:t> </a:t>
            </a:r>
            <a:r>
              <a:rPr lang="en-GB" b="1" dirty="0" err="1">
                <a:latin typeface="Nunito" pitchFamily="2" charset="0"/>
              </a:rPr>
              <a:t>Hailbrisio</a:t>
            </a:r>
            <a:r>
              <a:rPr lang="en-GB" b="1" dirty="0">
                <a:latin typeface="Nunito" pitchFamily="2" charset="0"/>
              </a:rPr>
              <a:t> (ECGA)</a:t>
            </a:r>
            <a:endParaRPr lang="en-GB" dirty="0">
              <a:latin typeface="Nunito" pitchFamily="2" charset="0"/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cy-GB" dirty="0">
                <a:latin typeface="Nunito" pitchFamily="2" charset="0"/>
              </a:rPr>
              <a:t>Buddion wedi’u diffinio</a:t>
            </a:r>
            <a:endParaRPr lang="en-GB" dirty="0">
              <a:latin typeface="Nunito" pitchFamily="2" charset="0"/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cy-GB" dirty="0">
                <a:latin typeface="Nunito" pitchFamily="2" charset="0"/>
              </a:rPr>
              <a:t>Cyfradd gasglu o 1/49</a:t>
            </a:r>
            <a:endParaRPr lang="en-GB" dirty="0">
              <a:latin typeface="Nunito" pitchFamily="2" charset="0"/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cy-GB" dirty="0">
                <a:latin typeface="Nunito" pitchFamily="2" charset="0"/>
              </a:rPr>
              <a:t>Ailbrisio yn unol â chwyddiant</a:t>
            </a:r>
            <a:endParaRPr lang="en-GB" dirty="0">
              <a:latin typeface="Nunito" pitchFamily="2" charset="0"/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cy-GB" dirty="0">
                <a:latin typeface="Nunito" pitchFamily="2" charset="0"/>
              </a:rPr>
              <a:t>Oed pensiwn arferol yn gysylltiedig ag oed Pensiwn y wladwriaeth </a:t>
            </a:r>
            <a:endParaRPr lang="en-GB" dirty="0">
              <a:latin typeface="Nunito" pitchFamily="2" charset="0"/>
            </a:endParaRP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cy-GB" dirty="0">
                <a:latin typeface="Nunito" pitchFamily="2" charset="0"/>
              </a:rPr>
              <a:t>Hyblygrwydd wrth gyfrannu (opsiwn 50/50)</a:t>
            </a:r>
            <a:endParaRPr lang="en-GB" dirty="0">
              <a:latin typeface="Nunito" pitchFamily="2" charset="0"/>
            </a:endParaRP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C4CE8339-097D-D6B5-0CB7-67C8637E70DD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1F6A82C-D049-131D-DA15-F396485629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50495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257DF1-0044-A329-161F-4C15BC62F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49F637DE-7C50-101B-1F59-AC9E979D70BE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DC5992D-761E-F9A8-3836-6978A3676705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99180F31-1A55-BC11-989C-6C0327881B0F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92A7DD-D344-D41E-0499-28F900B98D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931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14AC58-9041-1ED6-FDB3-B53A7C2F35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5CE88652-FB4E-CAE0-FA7B-30E87BE4B417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7849C4-6634-7FB4-74E7-99AE82B1CA5D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3">
            <a:extLst>
              <a:ext uri="{FF2B5EF4-FFF2-40B4-BE49-F238E27FC236}">
                <a16:creationId xmlns:a16="http://schemas.microsoft.com/office/drawing/2014/main" id="{1D62C0F2-633A-8AA6-3A1D-3B3ABD61A407}"/>
              </a:ext>
            </a:extLst>
          </p:cNvPr>
          <p:cNvSpPr txBox="1">
            <a:spLocks/>
          </p:cNvSpPr>
          <p:nvPr/>
        </p:nvSpPr>
        <p:spPr>
          <a:xfrm>
            <a:off x="510754" y="874957"/>
            <a:ext cx="7886700" cy="52975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y-GB" sz="3600" b="1" dirty="0">
                <a:solidFill>
                  <a:schemeClr val="accent2"/>
                </a:solidFill>
                <a:latin typeface="Nunito" pitchFamily="2" charset="0"/>
              </a:rPr>
              <a:t>Cyfrifo pensiwn ECGA</a:t>
            </a:r>
            <a:endParaRPr lang="en-GB" sz="3600" b="1" dirty="0">
              <a:solidFill>
                <a:schemeClr val="accent2"/>
              </a:solidFill>
              <a:latin typeface="Nunito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5E8C83-8875-D8F3-B46E-2C6466807167}"/>
              </a:ext>
            </a:extLst>
          </p:cNvPr>
          <p:cNvSpPr txBox="1"/>
          <p:nvPr/>
        </p:nvSpPr>
        <p:spPr>
          <a:xfrm>
            <a:off x="5768353" y="2149016"/>
            <a:ext cx="720000" cy="1080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GB" sz="4050" dirty="0"/>
              <a:t>=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800854-0CEF-3A6D-ED29-EEB4C94D899A}"/>
              </a:ext>
            </a:extLst>
          </p:cNvPr>
          <p:cNvSpPr txBox="1"/>
          <p:nvPr/>
        </p:nvSpPr>
        <p:spPr>
          <a:xfrm>
            <a:off x="6466400" y="2166131"/>
            <a:ext cx="2330470" cy="1080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cy-GB" sz="2200" dirty="0">
                <a:latin typeface="Nunito" pitchFamily="2" charset="0"/>
              </a:rPr>
              <a:t>Pensiwn ECGA blynyddol</a:t>
            </a:r>
            <a:endParaRPr lang="en-GB" sz="2200" dirty="0">
              <a:latin typeface="Nunito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496BC0-E02B-EE0A-FF4D-890A11566B20}"/>
              </a:ext>
            </a:extLst>
          </p:cNvPr>
          <p:cNvSpPr txBox="1"/>
          <p:nvPr/>
        </p:nvSpPr>
        <p:spPr>
          <a:xfrm>
            <a:off x="2995028" y="4910158"/>
            <a:ext cx="5533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y-GB" i="1" dirty="0">
                <a:latin typeface="Nunito" pitchFamily="2" charset="0"/>
              </a:rPr>
              <a:t>Wedi’i ailbrisio bob blwyddyn yn unol â chwyddiant</a:t>
            </a:r>
            <a:endParaRPr lang="en-GB" sz="1600" i="1" dirty="0">
              <a:latin typeface="Nunito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51487D-A0E3-75A1-6CCD-AFBA1D25D194}"/>
              </a:ext>
            </a:extLst>
          </p:cNvPr>
          <p:cNvSpPr txBox="1"/>
          <p:nvPr/>
        </p:nvSpPr>
        <p:spPr>
          <a:xfrm>
            <a:off x="808808" y="2149016"/>
            <a:ext cx="2128470" cy="1080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effectLst>
            <a:reflection blurRad="6350" stA="52000" endA="300" endPos="35000" dir="5400000" sy="-100000" algn="bl" rotWithShape="0"/>
          </a:effectLst>
        </p:spPr>
        <p:txBody>
          <a:bodyPr wrap="square" lIns="180000" tIns="180000" rIns="180000" bIns="180000" rtlCol="0" anchor="ctr" anchorCtr="0">
            <a:noAutofit/>
          </a:bodyPr>
          <a:lstStyle/>
          <a:p>
            <a:pPr algn="ctr"/>
            <a:r>
              <a:rPr lang="cy-GB" sz="2200" dirty="0">
                <a:latin typeface="Nunito" pitchFamily="2" charset="0"/>
              </a:rPr>
              <a:t>Cyflog pensiynadwy</a:t>
            </a:r>
            <a:endParaRPr lang="en-GB" sz="2200" dirty="0">
              <a:latin typeface="Nunito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07C392-232D-AFF4-EA88-E3344B5B07B3}"/>
              </a:ext>
            </a:extLst>
          </p:cNvPr>
          <p:cNvSpPr txBox="1"/>
          <p:nvPr/>
        </p:nvSpPr>
        <p:spPr>
          <a:xfrm>
            <a:off x="3560166" y="2149016"/>
            <a:ext cx="2124000" cy="1080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reflection blurRad="6350" stA="52000" endA="300" endPos="35000" dir="5400000" sy="-100000" algn="bl" rotWithShape="0"/>
          </a:effectLst>
        </p:spPr>
        <p:txBody>
          <a:bodyPr wrap="square" lIns="180000" tIns="180000" rIns="180000" bIns="180000" rtlCol="0" anchor="t" anchorCtr="0">
            <a:noAutofit/>
          </a:bodyPr>
          <a:lstStyle/>
          <a:p>
            <a:pPr algn="ctr"/>
            <a:r>
              <a:rPr lang="cy-GB" sz="2200" dirty="0">
                <a:latin typeface="Nunito" pitchFamily="2" charset="0"/>
              </a:rPr>
              <a:t>Cyfradd gasglu</a:t>
            </a:r>
            <a:endParaRPr lang="en-GB" sz="2200" dirty="0">
              <a:latin typeface="Nunito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69BE767-3ABC-7CC7-66AE-92CF56F4DF20}"/>
              </a:ext>
            </a:extLst>
          </p:cNvPr>
          <p:cNvSpPr txBox="1"/>
          <p:nvPr/>
        </p:nvSpPr>
        <p:spPr>
          <a:xfrm>
            <a:off x="2937278" y="2149017"/>
            <a:ext cx="622888" cy="1080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GB" sz="4400" b="0" i="0" dirty="0">
                <a:solidFill>
                  <a:srgbClr val="1F1F1F"/>
                </a:solidFill>
                <a:effectLst/>
                <a:latin typeface="Google Sans"/>
              </a:rPr>
              <a:t>÷</a:t>
            </a:r>
            <a:endParaRPr lang="en-GB" sz="405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2D8C74-ECDC-4D24-52D5-A877AE95F2B2}"/>
              </a:ext>
            </a:extLst>
          </p:cNvPr>
          <p:cNvSpPr txBox="1"/>
          <p:nvPr/>
        </p:nvSpPr>
        <p:spPr>
          <a:xfrm>
            <a:off x="510754" y="3824973"/>
            <a:ext cx="5019075" cy="892563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sz="3600" dirty="0"/>
              <a:t>£30,000     </a:t>
            </a:r>
            <a:r>
              <a:rPr lang="en-GB" sz="3600" b="0" i="0" dirty="0">
                <a:solidFill>
                  <a:srgbClr val="1F1F1F"/>
                </a:solidFill>
                <a:effectLst/>
                <a:latin typeface="Google Sans"/>
              </a:rPr>
              <a:t>÷         </a:t>
            </a:r>
            <a:r>
              <a:rPr lang="en-GB" sz="3600" dirty="0"/>
              <a:t>49        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7FFD2BA-8151-27A3-3BBD-2E864B4633B0}"/>
              </a:ext>
            </a:extLst>
          </p:cNvPr>
          <p:cNvSpPr txBox="1"/>
          <p:nvPr/>
        </p:nvSpPr>
        <p:spPr>
          <a:xfrm>
            <a:off x="6488353" y="3828719"/>
            <a:ext cx="1800000" cy="892563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sz="3600" dirty="0"/>
              <a:t>£612.24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95EB2E4-CAAA-1656-AE84-E03F520F101E}"/>
              </a:ext>
            </a:extLst>
          </p:cNvPr>
          <p:cNvSpPr txBox="1"/>
          <p:nvPr/>
        </p:nvSpPr>
        <p:spPr>
          <a:xfrm>
            <a:off x="5768352" y="3828719"/>
            <a:ext cx="616573" cy="892563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sz="4050" dirty="0"/>
              <a:t>=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08861F1-F425-79A1-C4B8-3B80FC329508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4A5F71F-833E-C878-25D8-77BBB003F8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994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320D5-B9FE-053D-63CB-8F4C0A062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C607ABF2-B234-D6E8-9356-6CA7C9E7E22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76038A3-2B7B-5D8B-4CB0-7CDFE16E6DD0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8B7B8289-CBF6-04D7-AD08-726874C86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63840" y="246489"/>
            <a:ext cx="848360" cy="228921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266CB8C-80E5-504C-B9DC-BFDA890D0F1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66E87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66E87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58A8E53-3762-F5A3-F2AE-1334104445CD}"/>
              </a:ext>
            </a:extLst>
          </p:cNvPr>
          <p:cNvSpPr txBox="1">
            <a:spLocks/>
          </p:cNvSpPr>
          <p:nvPr/>
        </p:nvSpPr>
        <p:spPr>
          <a:xfrm>
            <a:off x="329693" y="511039"/>
            <a:ext cx="8378825" cy="7257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err="1">
                <a:solidFill>
                  <a:schemeClr val="accent2"/>
                </a:solidFill>
                <a:latin typeface="Nunito" pitchFamily="2" charset="0"/>
              </a:rPr>
              <a:t>Wyddoch</a:t>
            </a:r>
            <a:r>
              <a:rPr lang="en-US" sz="3600" b="1" dirty="0">
                <a:solidFill>
                  <a:schemeClr val="accent2"/>
                </a:solidFill>
                <a:latin typeface="Nunito" pitchFamily="2" charset="0"/>
              </a:rPr>
              <a:t> chi…..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BDC6017-8B6F-4357-E835-499F516AF017}"/>
              </a:ext>
            </a:extLst>
          </p:cNvPr>
          <p:cNvSpPr/>
          <p:nvPr/>
        </p:nvSpPr>
        <p:spPr>
          <a:xfrm>
            <a:off x="8268141" y="3082896"/>
            <a:ext cx="90320" cy="90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1F6049-2112-BB3E-D6B2-938CF1B93F9D}"/>
              </a:ext>
            </a:extLst>
          </p:cNvPr>
          <p:cNvSpPr txBox="1"/>
          <p:nvPr/>
        </p:nvSpPr>
        <p:spPr>
          <a:xfrm>
            <a:off x="402924" y="1265530"/>
            <a:ext cx="8407701" cy="61811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>
              <a:lnSpc>
                <a:spcPts val="1950"/>
              </a:lnSpc>
              <a:spcBef>
                <a:spcPts val="900"/>
              </a:spcBef>
              <a:defRPr/>
            </a:pPr>
            <a:r>
              <a:rPr lang="en-US" sz="2000" dirty="0">
                <a:latin typeface="Nunito" pitchFamily="2" charset="0"/>
                <a:ea typeface="ITC Franklin Gothic LT"/>
                <a:cs typeface="ITC Franklin Gothic LT"/>
                <a:sym typeface="ITC Franklin Gothic LT"/>
              </a:rPr>
              <a:t>Bob </a:t>
            </a:r>
            <a:r>
              <a:rPr lang="en-US" sz="2000" dirty="0" err="1">
                <a:latin typeface="Nunito" pitchFamily="2" charset="0"/>
                <a:ea typeface="ITC Franklin Gothic LT"/>
                <a:cs typeface="ITC Franklin Gothic LT"/>
                <a:sym typeface="ITC Franklin Gothic LT"/>
              </a:rPr>
              <a:t>blwyddyn</a:t>
            </a:r>
            <a:r>
              <a:rPr lang="en-US" sz="2000" dirty="0">
                <a:latin typeface="Nunito" pitchFamily="2" charset="0"/>
                <a:ea typeface="ITC Franklin Gothic LT"/>
                <a:cs typeface="ITC Franklin Gothic LT"/>
                <a:sym typeface="ITC Franklin Gothic LT"/>
              </a:rPr>
              <a:t>, </a:t>
            </a:r>
            <a:r>
              <a:rPr lang="en-US" sz="2000" dirty="0" err="1">
                <a:latin typeface="Nunito" pitchFamily="2" charset="0"/>
                <a:ea typeface="ITC Franklin Gothic LT"/>
                <a:cs typeface="ITC Franklin Gothic LT"/>
                <a:sym typeface="ITC Franklin Gothic LT"/>
              </a:rPr>
              <a:t>bydd</a:t>
            </a:r>
            <a:r>
              <a:rPr lang="en-US" sz="2000" dirty="0">
                <a:latin typeface="Nunito" pitchFamily="2" charset="0"/>
                <a:ea typeface="ITC Franklin Gothic LT"/>
                <a:cs typeface="ITC Franklin Gothic LT"/>
                <a:sym typeface="ITC Franklin Gothic LT"/>
              </a:rPr>
              <a:t> </a:t>
            </a:r>
            <a:r>
              <a:rPr lang="en-US" sz="2000" dirty="0" err="1">
                <a:latin typeface="Nunito" pitchFamily="2" charset="0"/>
                <a:ea typeface="ITC Franklin Gothic LT"/>
                <a:cs typeface="ITC Franklin Gothic LT"/>
                <a:sym typeface="ITC Franklin Gothic LT"/>
              </a:rPr>
              <a:t>eich</a:t>
            </a:r>
            <a:r>
              <a:rPr lang="en-US" sz="2000" dirty="0">
                <a:latin typeface="Nunito" pitchFamily="2" charset="0"/>
                <a:ea typeface="ITC Franklin Gothic LT"/>
                <a:cs typeface="ITC Franklin Gothic LT"/>
                <a:sym typeface="ITC Franklin Gothic LT"/>
              </a:rPr>
              <a:t> </a:t>
            </a:r>
            <a:r>
              <a:rPr lang="en-US" sz="2000" dirty="0" err="1">
                <a:latin typeface="Nunito" pitchFamily="2" charset="0"/>
                <a:ea typeface="ITC Franklin Gothic LT"/>
                <a:cs typeface="ITC Franklin Gothic LT"/>
                <a:sym typeface="ITC Franklin Gothic LT"/>
              </a:rPr>
              <a:t>pensiwn</a:t>
            </a:r>
            <a:r>
              <a:rPr lang="en-US" sz="2000" dirty="0">
                <a:latin typeface="Nunito" pitchFamily="2" charset="0"/>
                <a:ea typeface="ITC Franklin Gothic LT"/>
                <a:cs typeface="ITC Franklin Gothic LT"/>
                <a:sym typeface="ITC Franklin Gothic LT"/>
              </a:rPr>
              <a:t> ECGA </a:t>
            </a:r>
            <a:r>
              <a:rPr lang="en-US" sz="2000" dirty="0" err="1">
                <a:latin typeface="Nunito" pitchFamily="2" charset="0"/>
                <a:ea typeface="ITC Franklin Gothic LT"/>
                <a:cs typeface="ITC Franklin Gothic LT"/>
                <a:sym typeface="ITC Franklin Gothic LT"/>
              </a:rPr>
              <a:t>yn</a:t>
            </a:r>
            <a:r>
              <a:rPr lang="en-US" sz="2000" dirty="0">
                <a:latin typeface="Nunito" pitchFamily="2" charset="0"/>
                <a:ea typeface="ITC Franklin Gothic LT"/>
                <a:cs typeface="ITC Franklin Gothic LT"/>
                <a:sym typeface="ITC Franklin Gothic LT"/>
              </a:rPr>
              <a:t> </a:t>
            </a:r>
            <a:r>
              <a:rPr lang="en-US" sz="2000" dirty="0" err="1">
                <a:latin typeface="Nunito" pitchFamily="2" charset="0"/>
                <a:ea typeface="ITC Franklin Gothic LT"/>
                <a:cs typeface="ITC Franklin Gothic LT"/>
                <a:sym typeface="ITC Franklin Gothic LT"/>
              </a:rPr>
              <a:t>dilyn</a:t>
            </a:r>
            <a:r>
              <a:rPr lang="en-US" sz="2000" dirty="0">
                <a:latin typeface="Nunito" pitchFamily="2" charset="0"/>
                <a:ea typeface="ITC Franklin Gothic LT"/>
                <a:cs typeface="ITC Franklin Gothic LT"/>
                <a:sym typeface="ITC Franklin Gothic LT"/>
              </a:rPr>
              <a:t> </a:t>
            </a:r>
            <a:r>
              <a:rPr lang="en-US" sz="2000" dirty="0" err="1">
                <a:latin typeface="Nunito" pitchFamily="2" charset="0"/>
                <a:ea typeface="ITC Franklin Gothic LT"/>
                <a:cs typeface="ITC Franklin Gothic LT"/>
                <a:sym typeface="ITC Franklin Gothic LT"/>
              </a:rPr>
              <a:t>chwyddiant</a:t>
            </a:r>
            <a:r>
              <a:rPr lang="en-US" sz="2000" dirty="0">
                <a:latin typeface="Nunito" pitchFamily="2" charset="0"/>
                <a:ea typeface="ITC Franklin Gothic LT"/>
                <a:cs typeface="ITC Franklin Gothic LT"/>
                <a:sym typeface="ITC Franklin Gothic LT"/>
              </a:rPr>
              <a:t> M</a:t>
            </a:r>
            <a:r>
              <a:rPr lang="en-GB" sz="2000" dirty="0" err="1">
                <a:latin typeface="Nunito" pitchFamily="2" charset="0"/>
              </a:rPr>
              <a:t>ynegai</a:t>
            </a:r>
            <a:r>
              <a:rPr lang="en-GB" sz="2000" dirty="0">
                <a:latin typeface="Nunito" pitchFamily="2" charset="0"/>
              </a:rPr>
              <a:t> </a:t>
            </a:r>
            <a:r>
              <a:rPr lang="en-GB" sz="2000" dirty="0" err="1">
                <a:latin typeface="Nunito" pitchFamily="2" charset="0"/>
              </a:rPr>
              <a:t>Prisiau</a:t>
            </a:r>
            <a:r>
              <a:rPr lang="en-GB" sz="2000" dirty="0">
                <a:latin typeface="Nunito" pitchFamily="2" charset="0"/>
              </a:rPr>
              <a:t> </a:t>
            </a:r>
            <a:r>
              <a:rPr lang="en-GB" sz="2000" dirty="0" err="1">
                <a:latin typeface="Nunito" pitchFamily="2" charset="0"/>
              </a:rPr>
              <a:t>Defnyddwyr</a:t>
            </a:r>
            <a:endParaRPr kumimoji="0" lang="en-GB" sz="20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Nunito" pitchFamily="2" charset="0"/>
            </a:endParaRP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89056742-9B0A-F1BE-B068-680130A95ED2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FFD8D88-6840-BC83-89CA-C3DA8EE571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8C08BF8-8491-8FA0-F7ED-661F823351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828" y="1845719"/>
            <a:ext cx="8080124" cy="3179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168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8E9EDF-7EC2-DF64-1E3E-A3D8EB8211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61DC888B-0423-4B62-CCE2-B0BF41D3EA57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D7C0850-25CD-1251-42D9-6A7EBDBE9A4F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3">
            <a:extLst>
              <a:ext uri="{FF2B5EF4-FFF2-40B4-BE49-F238E27FC236}">
                <a16:creationId xmlns:a16="http://schemas.microsoft.com/office/drawing/2014/main" id="{547BEAE9-5F06-C453-2879-ACED4351241F}"/>
              </a:ext>
            </a:extLst>
          </p:cNvPr>
          <p:cNvSpPr txBox="1">
            <a:spLocks/>
          </p:cNvSpPr>
          <p:nvPr/>
        </p:nvSpPr>
        <p:spPr>
          <a:xfrm>
            <a:off x="431800" y="795883"/>
            <a:ext cx="7886700" cy="76054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y-GB" sz="3600" b="1" dirty="0">
                <a:solidFill>
                  <a:schemeClr val="accent2"/>
                </a:solidFill>
                <a:latin typeface="Nunito" pitchFamily="2" charset="0"/>
              </a:rPr>
              <a:t>Enghraifft o gyfrif pensiwn ECGA</a:t>
            </a:r>
            <a:endParaRPr lang="en-GB" sz="3600" b="1" dirty="0">
              <a:solidFill>
                <a:schemeClr val="accent2"/>
              </a:solidFill>
              <a:latin typeface="Nunito" pitchFamily="2" charset="0"/>
            </a:endParaRP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62EA0558-90EA-4925-8036-B04373FEB560}"/>
              </a:ext>
            </a:extLst>
          </p:cNvPr>
          <p:cNvSpPr txBox="1">
            <a:spLocks/>
          </p:cNvSpPr>
          <p:nvPr/>
        </p:nvSpPr>
        <p:spPr>
          <a:xfrm>
            <a:off x="628649" y="2644196"/>
            <a:ext cx="7886700" cy="29229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Aft>
                <a:spcPts val="1800"/>
              </a:spcAft>
              <a:defRPr/>
            </a:pPr>
            <a:r>
              <a:rPr lang="cy-GB" b="1" dirty="0">
                <a:latin typeface="Nunito" pitchFamily="2" charset="0"/>
              </a:rPr>
              <a:t>Rydym wedi cymryd bod:</a:t>
            </a:r>
            <a:endParaRPr lang="en-GB" b="1" dirty="0">
              <a:latin typeface="Nunito" pitchFamily="2" charset="0"/>
            </a:endParaRPr>
          </a:p>
          <a:p>
            <a:pPr marL="342900" lvl="0" indent="-342900" algn="l">
              <a:lnSpc>
                <a:spcPct val="100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cy-GB" sz="2000" dirty="0">
                <a:latin typeface="Nunito" pitchFamily="2" charset="0"/>
              </a:rPr>
              <a:t>Cyflog o £30,000 yn y flwyddyn gyntaf yn y cynllun</a:t>
            </a:r>
            <a:endParaRPr lang="en-GB" sz="2000" dirty="0">
              <a:latin typeface="Nunito" pitchFamily="2" charset="0"/>
            </a:endParaRPr>
          </a:p>
          <a:p>
            <a:pPr marL="342900" lvl="0" indent="-342900" algn="l">
              <a:lnSpc>
                <a:spcPct val="100000"/>
              </a:lnSpc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cy-GB" sz="2000" dirty="0">
                <a:latin typeface="Nunito" pitchFamily="2" charset="0"/>
              </a:rPr>
              <a:t>Cynnydd cyson i’r cyflog o £500 y flwyddyn</a:t>
            </a:r>
            <a:endParaRPr lang="en-GB" sz="2000" dirty="0">
              <a:latin typeface="Nunito" pitchFamily="2" charset="0"/>
            </a:endParaRP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0F368F5F-9FFF-7140-6BEB-625E6927AB2D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60A3B7-3FBD-6E20-49A9-C052F4E129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8696" y="5338613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086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E1DFD0-A325-3028-8BC6-728A82531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8091C5DB-1878-AE6B-B4AB-B7A27548C761}"/>
              </a:ext>
            </a:extLst>
          </p:cNvPr>
          <p:cNvSpPr txBox="1"/>
          <p:nvPr/>
        </p:nvSpPr>
        <p:spPr>
          <a:xfrm>
            <a:off x="33337" y="5887615"/>
            <a:ext cx="9077325" cy="923330"/>
          </a:xfrm>
          <a:prstGeom prst="rect">
            <a:avLst/>
          </a:prstGeom>
          <a:solidFill>
            <a:srgbClr val="4F7040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4F7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CD548B4-25AD-AD4B-0617-D2BF96B7CFF5}"/>
              </a:ext>
            </a:extLst>
          </p:cNvPr>
          <p:cNvCxnSpPr/>
          <p:nvPr/>
        </p:nvCxnSpPr>
        <p:spPr>
          <a:xfrm>
            <a:off x="431800" y="581025"/>
            <a:ext cx="8378825" cy="0"/>
          </a:xfrm>
          <a:prstGeom prst="line">
            <a:avLst/>
          </a:prstGeom>
          <a:ln>
            <a:solidFill>
              <a:srgbClr val="0B5E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Content Placeholder 3">
            <a:extLst>
              <a:ext uri="{FF2B5EF4-FFF2-40B4-BE49-F238E27FC236}">
                <a16:creationId xmlns:a16="http://schemas.microsoft.com/office/drawing/2014/main" id="{F88B3617-9135-BBF3-F3AB-92FD342A34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438775"/>
              </p:ext>
            </p:extLst>
          </p:nvPr>
        </p:nvGraphicFramePr>
        <p:xfrm>
          <a:off x="355599" y="623191"/>
          <a:ext cx="8570356" cy="46625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64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64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47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97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64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964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126253">
                <a:tc>
                  <a:txBody>
                    <a:bodyPr/>
                    <a:lstStyle/>
                    <a:p>
                      <a:pPr algn="ctr"/>
                      <a:r>
                        <a:rPr lang="cy-GB" sz="1400" b="1" kern="1200" dirty="0">
                          <a:solidFill>
                            <a:schemeClr val="lt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Blwyddyn yn y cynllun</a:t>
                      </a:r>
                      <a:endParaRPr lang="en-GB" sz="1200" dirty="0">
                        <a:latin typeface="Nunito" pitchFamily="2" charset="0"/>
                      </a:endParaRPr>
                    </a:p>
                  </a:txBody>
                  <a:tcPr marL="68580" marR="68580" marT="34290" marB="3429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y-GB" sz="1400" b="1" kern="1200" dirty="0">
                          <a:solidFill>
                            <a:schemeClr val="lt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Balans cychwynnol</a:t>
                      </a:r>
                      <a:endParaRPr lang="en-GB" sz="1400" b="1" kern="1200" dirty="0">
                        <a:solidFill>
                          <a:schemeClr val="lt1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solidFill>
                      <a:srgbClr val="548235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y-GB" sz="1400" b="1" kern="1200" dirty="0">
                          <a:solidFill>
                            <a:schemeClr val="lt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Pensiwn a gasglwyd yn y flwyddyn yn y cynllun</a:t>
                      </a:r>
                      <a:endParaRPr lang="en-GB" sz="1400" b="1" kern="1200" dirty="0">
                        <a:solidFill>
                          <a:schemeClr val="lt1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y-GB" sz="1400" b="1" kern="1200" dirty="0">
                          <a:solidFill>
                            <a:schemeClr val="lt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Cyfanswm y cyfrif ar 31 Mawrth</a:t>
                      </a:r>
                      <a:endParaRPr lang="en-GB" sz="1400" b="1" kern="1200" dirty="0">
                        <a:solidFill>
                          <a:schemeClr val="lt1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y-GB" sz="1400" b="1" kern="1200" dirty="0">
                          <a:solidFill>
                            <a:schemeClr val="lt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Addasiad costau byw (Mynegai Prisiau Defnyddwyr) </a:t>
                      </a:r>
                      <a:endParaRPr lang="en-GB" sz="1400" b="1" kern="1200" dirty="0">
                        <a:solidFill>
                          <a:schemeClr val="lt1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cy-GB" sz="1400" b="1" kern="1200" dirty="0">
                          <a:solidFill>
                            <a:schemeClr val="lt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Cyfrif terfynol wedi’i ddiweddaru</a:t>
                      </a:r>
                      <a:endParaRPr lang="en-GB" sz="1400" b="1" kern="1200" dirty="0">
                        <a:solidFill>
                          <a:schemeClr val="lt1"/>
                        </a:solidFill>
                        <a:effectLst/>
                        <a:latin typeface="Nunito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416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latin typeface="Nunito" pitchFamily="2" charset="0"/>
                        </a:rPr>
                        <a:t>2014/15</a:t>
                      </a: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latin typeface="Nunito" pitchFamily="2" charset="0"/>
                        </a:rPr>
                        <a:t>£0.00</a:t>
                      </a: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Nunito" pitchFamily="2" charset="0"/>
                        </a:rPr>
                        <a:t>£30,000 ÷ 49</a:t>
                      </a:r>
                      <a:br>
                        <a:rPr lang="en-GB" sz="1600" dirty="0">
                          <a:latin typeface="Nunito" pitchFamily="2" charset="0"/>
                        </a:rPr>
                      </a:br>
                      <a:r>
                        <a:rPr lang="en-GB" sz="1600" dirty="0">
                          <a:latin typeface="Nunito" pitchFamily="2" charset="0"/>
                        </a:rPr>
                        <a:t>=£612.24</a:t>
                      </a: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Nunito" pitchFamily="2" charset="0"/>
                        </a:rPr>
                        <a:t>£612.24</a:t>
                      </a: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Nunito" pitchFamily="2" charset="0"/>
                        </a:rPr>
                        <a:t>£7.35 </a:t>
                      </a:r>
                      <a:br>
                        <a:rPr lang="en-GB" sz="1600" dirty="0">
                          <a:latin typeface="Nunito" pitchFamily="2" charset="0"/>
                        </a:rPr>
                      </a:br>
                      <a:r>
                        <a:rPr lang="en-GB" sz="1600" dirty="0">
                          <a:latin typeface="Nunito" pitchFamily="2" charset="0"/>
                        </a:rPr>
                        <a:t>(1.2%)</a:t>
                      </a: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latin typeface="Nunito" pitchFamily="2" charset="0"/>
                        </a:rPr>
                        <a:t>£619.59</a:t>
                      </a: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416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latin typeface="Nunito" pitchFamily="2" charset="0"/>
                        </a:rPr>
                        <a:t>2015/16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latin typeface="Nunito" pitchFamily="2" charset="0"/>
                        </a:rPr>
                        <a:t>£619.59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Nunito" pitchFamily="2" charset="0"/>
                        </a:rPr>
                        <a:t>£30,500 ÷ 49 =£622.45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Nunito" pitchFamily="2" charset="0"/>
                        </a:rPr>
                        <a:t>£1,242.04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Nunito" pitchFamily="2" charset="0"/>
                        </a:rPr>
                        <a:t>-£1.24</a:t>
                      </a:r>
                      <a:br>
                        <a:rPr lang="en-GB" sz="1600" dirty="0">
                          <a:latin typeface="Nunito" pitchFamily="2" charset="0"/>
                        </a:rPr>
                      </a:br>
                      <a:r>
                        <a:rPr lang="en-GB" sz="1600" dirty="0">
                          <a:latin typeface="Nunito" pitchFamily="2" charset="0"/>
                        </a:rPr>
                        <a:t>(-0.1%)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latin typeface="Nunito" pitchFamily="2" charset="0"/>
                        </a:rPr>
                        <a:t>£1,240.80</a:t>
                      </a:r>
                    </a:p>
                  </a:txBody>
                  <a:tcPr marL="68580" marR="68580" marT="34290" marB="3429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9298788"/>
                  </a:ext>
                </a:extLst>
              </a:tr>
              <a:tr h="461397"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latin typeface="Nunito" pitchFamily="2" charset="0"/>
                        </a:rPr>
                        <a:t>		8</a:t>
                      </a:r>
                      <a:r>
                        <a:rPr lang="cy-GB" sz="1800" kern="1200" dirty="0">
                          <a:solidFill>
                            <a:schemeClr val="dk1"/>
                          </a:solidFill>
                          <a:effectLst/>
                          <a:latin typeface="Nunito" pitchFamily="2" charset="0"/>
                          <a:ea typeface="+mn-ea"/>
                          <a:cs typeface="+mn-cs"/>
                        </a:rPr>
                        <a:t> blynedd yn ddiweddarach...</a:t>
                      </a:r>
                      <a:endParaRPr lang="en-GB" sz="1600" dirty="0">
                        <a:latin typeface="Nunito" pitchFamily="2" charset="0"/>
                      </a:endParaRPr>
                    </a:p>
                  </a:txBody>
                  <a:tcPr marL="68580" marR="68580" marT="34290" marB="34290" anchor="ctr">
                    <a:solidFill>
                      <a:srgbClr val="F7F7F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600" dirty="0">
                        <a:latin typeface="Nunito" pitchFamily="2" charset="0"/>
                      </a:endParaRPr>
                    </a:p>
                  </a:txBody>
                  <a:tcPr marL="68580" marR="68580" marT="34290" marB="3429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600" dirty="0">
                        <a:latin typeface="Nunito" pitchFamily="2" charset="0"/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600" dirty="0">
                        <a:latin typeface="Nunito" pitchFamily="2" charset="0"/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600" b="1" dirty="0">
                        <a:latin typeface="Nunito" pitchFamily="2" charset="0"/>
                      </a:endParaRPr>
                    </a:p>
                  </a:txBody>
                  <a:tcPr marL="68580" marR="68580" marT="34290" marB="3429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41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>
                          <a:latin typeface="Nunito" pitchFamily="2" charset="0"/>
                        </a:rPr>
                        <a:t>2024/25</a:t>
                      </a:r>
                    </a:p>
                  </a:txBody>
                  <a:tcPr marL="68580" marR="68580" marT="34290" marB="34290" anchor="ctr"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latin typeface="Nunito" pitchFamily="2" charset="0"/>
                        </a:rPr>
                        <a:t>£8,173.10</a:t>
                      </a:r>
                    </a:p>
                  </a:txBody>
                  <a:tcPr marL="68580" marR="68580" marT="34290" marB="34290" anchor="ctr"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Nunito" pitchFamily="2" charset="0"/>
                        </a:rPr>
                        <a:t>£35,000 ÷ 49 </a:t>
                      </a:r>
                      <a:br>
                        <a:rPr lang="en-GB" sz="1600" dirty="0">
                          <a:latin typeface="Nunito" pitchFamily="2" charset="0"/>
                        </a:rPr>
                      </a:br>
                      <a:r>
                        <a:rPr lang="en-GB" sz="1600" dirty="0">
                          <a:latin typeface="Nunito" pitchFamily="2" charset="0"/>
                        </a:rPr>
                        <a:t>= £714.29</a:t>
                      </a:r>
                    </a:p>
                  </a:txBody>
                  <a:tcPr marL="68580" marR="68580" marT="34290" marB="34290" anchor="ctr"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Nunito" pitchFamily="2" charset="0"/>
                        </a:rPr>
                        <a:t>£8,887.39</a:t>
                      </a:r>
                    </a:p>
                  </a:txBody>
                  <a:tcPr marL="68580" marR="68580" marT="34290" marB="34290" anchor="ctr"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Nunito" pitchFamily="2" charset="0"/>
                        </a:rPr>
                        <a:t>£151.09 (1.7%)</a:t>
                      </a:r>
                    </a:p>
                  </a:txBody>
                  <a:tcPr marL="68580" marR="68580" marT="34290" marB="34290" anchor="ctr"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latin typeface="Nunito" pitchFamily="2" charset="0"/>
                        </a:rPr>
                        <a:t>£9,038.48</a:t>
                      </a:r>
                    </a:p>
                  </a:txBody>
                  <a:tcPr marL="68580" marR="68580" marT="34290" marB="34290" anchor="ctr">
                    <a:solidFill>
                      <a:srgbClr val="C5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641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>
                          <a:latin typeface="Nunito" pitchFamily="2" charset="0"/>
                        </a:rPr>
                        <a:t>2025/26</a:t>
                      </a:r>
                    </a:p>
                  </a:txBody>
                  <a:tcPr marL="68580" marR="68580"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latin typeface="Nunito" pitchFamily="2" charset="0"/>
                        </a:rPr>
                        <a:t>£9038.48</a:t>
                      </a:r>
                    </a:p>
                  </a:txBody>
                  <a:tcPr marL="68580" marR="68580"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Nunito" pitchFamily="2" charset="0"/>
                        </a:rPr>
                        <a:t>£35,500 ÷ 49</a:t>
                      </a:r>
                      <a:br>
                        <a:rPr lang="en-GB" sz="1600" dirty="0">
                          <a:latin typeface="Nunito" pitchFamily="2" charset="0"/>
                        </a:rPr>
                      </a:br>
                      <a:r>
                        <a:rPr lang="en-GB" sz="1600" dirty="0">
                          <a:latin typeface="Nunito" pitchFamily="2" charset="0"/>
                        </a:rPr>
                        <a:t>= £724.49</a:t>
                      </a:r>
                    </a:p>
                  </a:txBody>
                  <a:tcPr marL="68580" marR="68580"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Nunito" pitchFamily="2" charset="0"/>
                        </a:rPr>
                        <a:t>£9,762.97</a:t>
                      </a:r>
                    </a:p>
                  </a:txBody>
                  <a:tcPr marL="68580" marR="68580"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Nunito" pitchFamily="2" charset="0"/>
                        </a:rPr>
                        <a:t>£370.99 (3.8%)</a:t>
                      </a:r>
                    </a:p>
                  </a:txBody>
                  <a:tcPr marL="68580" marR="68580" marT="34290" marB="3429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latin typeface="Nunito" pitchFamily="2" charset="0"/>
                        </a:rPr>
                        <a:t>£10,133.96</a:t>
                      </a:r>
                      <a:r>
                        <a:rPr lang="en-GB" sz="1600" dirty="0">
                          <a:latin typeface="Nunito" pitchFamily="2" charset="0"/>
                        </a:rPr>
                        <a:t> </a:t>
                      </a:r>
                      <a:endParaRPr lang="en-GB" sz="1600" b="1" dirty="0">
                        <a:latin typeface="Nunito" pitchFamily="2" charset="0"/>
                      </a:endParaRPr>
                    </a:p>
                  </a:txBody>
                  <a:tcPr marL="68580" marR="68580" marT="34290" marB="3429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6257439"/>
                  </a:ext>
                </a:extLst>
              </a:tr>
              <a:tr h="79366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>
                          <a:latin typeface="Nunito" pitchFamily="2" charset="0"/>
                        </a:rPr>
                        <a:t>2026/27</a:t>
                      </a:r>
                    </a:p>
                  </a:txBody>
                  <a:tcPr marL="68580" marR="68580" marT="34290" marB="34290" anchor="ctr"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latin typeface="Nunito" pitchFamily="2" charset="0"/>
                        </a:rPr>
                        <a:t>£10,133.96</a:t>
                      </a:r>
                      <a:r>
                        <a:rPr lang="en-GB" sz="1600" dirty="0">
                          <a:latin typeface="Nunito" pitchFamily="2" charset="0"/>
                        </a:rPr>
                        <a:t> </a:t>
                      </a:r>
                      <a:endParaRPr lang="en-GB" sz="1600" b="1" dirty="0">
                        <a:latin typeface="Nunito" pitchFamily="2" charset="0"/>
                      </a:endParaRPr>
                    </a:p>
                  </a:txBody>
                  <a:tcPr marL="68580" marR="68580" marT="34290" marB="34290" anchor="ctr"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Nunito" pitchFamily="2" charset="0"/>
                        </a:rPr>
                        <a:t>£18,000 ÷ 49</a:t>
                      </a:r>
                      <a:br>
                        <a:rPr lang="en-GB" sz="1600" dirty="0">
                          <a:latin typeface="Nunito" pitchFamily="2" charset="0"/>
                        </a:rPr>
                      </a:br>
                      <a:r>
                        <a:rPr lang="en-GB" sz="1600" dirty="0">
                          <a:latin typeface="Nunito" pitchFamily="2" charset="0"/>
                        </a:rPr>
                        <a:t>= £367.35</a:t>
                      </a:r>
                    </a:p>
                  </a:txBody>
                  <a:tcPr marL="68580" marR="68580" marT="34290" marB="34290" anchor="ctr"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Nunito" pitchFamily="2" charset="0"/>
                        </a:rPr>
                        <a:t>£10,501.31</a:t>
                      </a:r>
                    </a:p>
                    <a:p>
                      <a:pPr algn="ctr"/>
                      <a:r>
                        <a:rPr lang="en-GB" sz="1600" dirty="0">
                          <a:latin typeface="Nunito" pitchFamily="2" charset="0"/>
                        </a:rPr>
                        <a:t>(</a:t>
                      </a:r>
                      <a:r>
                        <a:rPr lang="en-GB" sz="1600" dirty="0" err="1">
                          <a:latin typeface="Nunito" pitchFamily="2" charset="0"/>
                        </a:rPr>
                        <a:t>ar</a:t>
                      </a:r>
                      <a:r>
                        <a:rPr lang="en-GB" sz="1600" dirty="0">
                          <a:latin typeface="Nunito" pitchFamily="2" charset="0"/>
                        </a:rPr>
                        <a:t> 30/09/2026)</a:t>
                      </a:r>
                    </a:p>
                  </a:txBody>
                  <a:tcPr marL="68580" marR="68580" marT="34290" marB="34290" anchor="ctr"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600" dirty="0">
                        <a:latin typeface="Nunito" pitchFamily="2" charset="0"/>
                      </a:endParaRPr>
                    </a:p>
                  </a:txBody>
                  <a:tcPr marL="68580" marR="68580" marT="34290" marB="34290" anchor="ctr"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600" b="1" dirty="0">
                        <a:latin typeface="Nunito" pitchFamily="2" charset="0"/>
                      </a:endParaRPr>
                    </a:p>
                  </a:txBody>
                  <a:tcPr marL="68580" marR="68580" marT="34290" marB="34290" anchor="ctr">
                    <a:solidFill>
                      <a:srgbClr val="C5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5" name="Graphic 4" descr="Fast Forward outline">
            <a:extLst>
              <a:ext uri="{FF2B5EF4-FFF2-40B4-BE49-F238E27FC236}">
                <a16:creationId xmlns:a16="http://schemas.microsoft.com/office/drawing/2014/main" id="{D2069FE8-2112-5277-FC5F-4CC7433143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5548" y="2797401"/>
            <a:ext cx="645459" cy="645459"/>
          </a:xfrm>
          <a:prstGeom prst="rect">
            <a:avLst/>
          </a:prstGeom>
        </p:spPr>
      </p:pic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6DA76EA0-5FD2-CC8C-560E-F96D723F5F46}"/>
              </a:ext>
            </a:extLst>
          </p:cNvPr>
          <p:cNvSpPr txBox="1">
            <a:spLocks/>
          </p:cNvSpPr>
          <p:nvPr/>
        </p:nvSpPr>
        <p:spPr>
          <a:xfrm>
            <a:off x="431800" y="246486"/>
            <a:ext cx="5953125" cy="22892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>
                <a:solidFill>
                  <a:srgbClr val="4F7040"/>
                </a:solidFill>
                <a:latin typeface="Calibri" panose="020F0502020204030204"/>
              </a:rPr>
              <a:t>WYTHNOS YMWYBYDDIAETH PENSIWN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F704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2026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BBDDC9-60CC-ED9F-6384-8C1FEDF10C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8696" y="5376713"/>
            <a:ext cx="2075903" cy="46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106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7975E344276F4A8689D4A7054B0E58" ma:contentTypeVersion="24" ma:contentTypeDescription="Create a new document." ma:contentTypeScope="" ma:versionID="0beb7b2f8023e6ab9baa537e7c57f7d1">
  <xsd:schema xmlns:xsd="http://www.w3.org/2001/XMLSchema" xmlns:xs="http://www.w3.org/2001/XMLSchema" xmlns:p="http://schemas.microsoft.com/office/2006/metadata/properties" xmlns:ns2="f892bc6d-4373-4448-9da1-3e4deb534658" xmlns:ns3="4c0fc6d1-1ff6-4501-9111-f8704c4ff172" targetNamespace="http://schemas.microsoft.com/office/2006/metadata/properties" ma:root="true" ma:fieldsID="42a649bb096d8cc6dcfce68a7299c945" ns2:_="" ns3:_="">
    <xsd:import namespace="f892bc6d-4373-4448-9da1-3e4deb534658"/>
    <xsd:import namespace="4c0fc6d1-1ff6-4501-9111-f8704c4ff172"/>
    <xsd:element name="properties">
      <xsd:complexType>
        <xsd:sequence>
          <xsd:element name="documentManagement">
            <xsd:complexType>
              <xsd:all>
                <xsd:element ref="ns2:Date" minOccurs="0"/>
                <xsd:element ref="ns2:Topic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etingDat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92bc6d-4373-4448-9da1-3e4deb534658" elementFormDefault="qualified">
    <xsd:import namespace="http://schemas.microsoft.com/office/2006/documentManagement/types"/>
    <xsd:import namespace="http://schemas.microsoft.com/office/infopath/2007/PartnerControls"/>
    <xsd:element name="Date" ma:index="1" nillable="true" ma:displayName="Date" ma:format="DateOnly" ma:internalName="Date">
      <xsd:simpleType>
        <xsd:restriction base="dms:DateTime"/>
      </xsd:simpleType>
    </xsd:element>
    <xsd:element name="Topic" ma:index="3" nillable="true" ma:displayName="Topic" ma:format="Dropdown" ma:internalName="Topic">
      <xsd:simpleType>
        <xsd:restriction base="dms:Text">
          <xsd:maxLength value="255"/>
        </xsd:restriction>
      </xsd:simpleType>
    </xsd:element>
    <xsd:element name="MediaServiceMetadata" ma:index="6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7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9" nillable="true" ma:displayName="KeyPoints" ma:hidden="true" ma:internalName="MediaServiceKeyPoints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etingDate" ma:index="17" nillable="true" ma:displayName="Meeting Date" ma:format="Dropdown" ma:internalName="MeetingDate">
      <xsd:simpleType>
        <xsd:restriction base="dms:Text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3323a573-f4b2-49c1-a657-d409971bfa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0fc6d1-1ff6-4501-9111-f8704c4ff17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hidden="true" ma:internalName="SharedWithDetails" ma:readOnly="true">
      <xsd:simpleType>
        <xsd:restriction base="dms:Note"/>
      </xsd:simpleType>
    </xsd:element>
    <xsd:element name="TaxCatchAll" ma:index="21" nillable="true" ma:displayName="Taxonomy Catch All Column" ma:hidden="true" ma:list="{8e9e4ac3-4c27-417f-b6d0-a3cd07c518c8}" ma:internalName="TaxCatchAll" ma:showField="CatchAllData" ma:web="4c0fc6d1-1ff6-4501-9111-f8704c4ff17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2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c0fc6d1-1ff6-4501-9111-f8704c4ff172" xsi:nil="true"/>
    <lcf76f155ced4ddcb4097134ff3c332f xmlns="f892bc6d-4373-4448-9da1-3e4deb534658">
      <Terms xmlns="http://schemas.microsoft.com/office/infopath/2007/PartnerControls"/>
    </lcf76f155ced4ddcb4097134ff3c332f>
    <Date xmlns="f892bc6d-4373-4448-9da1-3e4deb534658" xsi:nil="true"/>
    <MeetingDate xmlns="f892bc6d-4373-4448-9da1-3e4deb534658" xsi:nil="true"/>
    <Topic xmlns="f892bc6d-4373-4448-9da1-3e4deb53465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0A96C80-7618-40DA-85F6-DF7CC3021A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892bc6d-4373-4448-9da1-3e4deb534658"/>
    <ds:schemaRef ds:uri="4c0fc6d1-1ff6-4501-9111-f8704c4ff1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BFEFE00-2B9B-48D5-89B9-02FF1297B86D}">
  <ds:schemaRefs>
    <ds:schemaRef ds:uri="0209ffc8-16fb-429a-a850-d0748d6c2466"/>
    <ds:schemaRef ds:uri="bc2a81ff-5771-49e1-b129-a9916b3f367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4c0fc6d1-1ff6-4501-9111-f8704c4ff172"/>
    <ds:schemaRef ds:uri="f892bc6d-4373-4448-9da1-3e4deb534658"/>
  </ds:schemaRefs>
</ds:datastoreItem>
</file>

<file path=customXml/itemProps3.xml><?xml version="1.0" encoding="utf-8"?>
<ds:datastoreItem xmlns:ds="http://schemas.openxmlformats.org/officeDocument/2006/customXml" ds:itemID="{2B1E1CA0-8CFB-4C95-9359-9914B2C8270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WMPF-Corporate</Template>
  <TotalTime>13953</TotalTime>
  <Words>2811</Words>
  <Application>Microsoft Office PowerPoint</Application>
  <PresentationFormat>On-screen Show (4:3)</PresentationFormat>
  <Paragraphs>693</Paragraphs>
  <Slides>50</Slides>
  <Notes>50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63" baseType="lpstr">
      <vt:lpstr>Arial</vt:lpstr>
      <vt:lpstr>Calibri</vt:lpstr>
      <vt:lpstr>Calibri Light</vt:lpstr>
      <vt:lpstr>Franklin Gothic Book</vt:lpstr>
      <vt:lpstr>Franklin Gothic Medium</vt:lpstr>
      <vt:lpstr>Geneva</vt:lpstr>
      <vt:lpstr>Google Sans</vt:lpstr>
      <vt:lpstr>GothamNarrow-Bold</vt:lpstr>
      <vt:lpstr>GothamNarrow-Book</vt:lpstr>
      <vt:lpstr>Niunito</vt:lpstr>
      <vt:lpstr>Nunito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One Liner</dc:title>
  <dc:creator>Niall Higham</dc:creator>
  <cp:lastModifiedBy>Rachel Abbey</cp:lastModifiedBy>
  <cp:revision>162</cp:revision>
  <dcterms:created xsi:type="dcterms:W3CDTF">2021-10-19T14:15:23Z</dcterms:created>
  <dcterms:modified xsi:type="dcterms:W3CDTF">2026-08-26T12:16:04Z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0354ca5-015e-47ab-9fdb-c0a8323bc23e_Enabled">
    <vt:lpwstr>true</vt:lpwstr>
  </property>
  <property fmtid="{D5CDD505-2E9C-101B-9397-08002B2CF9AE}" pid="3" name="MSIP_Label_d0354ca5-015e-47ab-9fdb-c0a8323bc23e_SetDate">
    <vt:lpwstr>2022-02-07T11:07:02Z</vt:lpwstr>
  </property>
  <property fmtid="{D5CDD505-2E9C-101B-9397-08002B2CF9AE}" pid="4" name="MSIP_Label_d0354ca5-015e-47ab-9fdb-c0a8323bc23e_Method">
    <vt:lpwstr>Privileged</vt:lpwstr>
  </property>
  <property fmtid="{D5CDD505-2E9C-101B-9397-08002B2CF9AE}" pid="5" name="MSIP_Label_d0354ca5-015e-47ab-9fdb-c0a8323bc23e_Name">
    <vt:lpwstr>d0354ca5-015e-47ab-9fdb-c0a8323bc23e</vt:lpwstr>
  </property>
  <property fmtid="{D5CDD505-2E9C-101B-9397-08002B2CF9AE}" pid="6" name="MSIP_Label_d0354ca5-015e-47ab-9fdb-c0a8323bc23e_SiteId">
    <vt:lpwstr>07ebc6c3-7074-4387-a625-b9d918ba4a97</vt:lpwstr>
  </property>
  <property fmtid="{D5CDD505-2E9C-101B-9397-08002B2CF9AE}" pid="7" name="MSIP_Label_d0354ca5-015e-47ab-9fdb-c0a8323bc23e_ActionId">
    <vt:lpwstr>fe5e5887-de15-4eb0-9ccd-7acfbac978b9</vt:lpwstr>
  </property>
  <property fmtid="{D5CDD505-2E9C-101B-9397-08002B2CF9AE}" pid="8" name="MSIP_Label_d0354ca5-015e-47ab-9fdb-c0a8323bc23e_ContentBits">
    <vt:lpwstr>0</vt:lpwstr>
  </property>
  <property fmtid="{D5CDD505-2E9C-101B-9397-08002B2CF9AE}" pid="9" name="MediaServiceImageTags">
    <vt:lpwstr/>
  </property>
  <property fmtid="{D5CDD505-2E9C-101B-9397-08002B2CF9AE}" pid="10" name="ContentTypeId">
    <vt:lpwstr>0x010100197975E344276F4A8689D4A7054B0E58</vt:lpwstr>
  </property>
</Properties>
</file>