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4"/>
  </p:notesMasterIdLst>
  <p:sldIdLst>
    <p:sldId id="1566" r:id="rId5"/>
    <p:sldId id="1567" r:id="rId6"/>
    <p:sldId id="1549" r:id="rId7"/>
    <p:sldId id="1548" r:id="rId8"/>
    <p:sldId id="1551" r:id="rId9"/>
    <p:sldId id="1550" r:id="rId10"/>
    <p:sldId id="1540" r:id="rId11"/>
    <p:sldId id="1552" r:id="rId12"/>
    <p:sldId id="1564" r:id="rId13"/>
    <p:sldId id="256" r:id="rId14"/>
    <p:sldId id="1536" r:id="rId15"/>
    <p:sldId id="1537" r:id="rId16"/>
    <p:sldId id="1571" r:id="rId17"/>
    <p:sldId id="1562" r:id="rId18"/>
    <p:sldId id="1563" r:id="rId19"/>
    <p:sldId id="1570" r:id="rId20"/>
    <p:sldId id="1568" r:id="rId21"/>
    <p:sldId id="1572" r:id="rId22"/>
    <p:sldId id="1541" r:id="rId23"/>
    <p:sldId id="1553" r:id="rId24"/>
    <p:sldId id="1555" r:id="rId25"/>
    <p:sldId id="1556" r:id="rId26"/>
    <p:sldId id="1557" r:id="rId27"/>
    <p:sldId id="1558" r:id="rId28"/>
    <p:sldId id="1559" r:id="rId29"/>
    <p:sldId id="1546" r:id="rId30"/>
    <p:sldId id="1545" r:id="rId31"/>
    <p:sldId id="1544" r:id="rId32"/>
    <p:sldId id="1569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hleen Meacock" initials="KM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93460" autoAdjust="0"/>
  </p:normalViewPr>
  <p:slideViewPr>
    <p:cSldViewPr snapToGrid="0">
      <p:cViewPr varScale="1">
        <p:scale>
          <a:sx n="153" d="100"/>
          <a:sy n="153" d="100"/>
        </p:scale>
        <p:origin x="153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gs" Target="tags/tag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Abbey" userId="c3fd18b1-26b3-43d5-b4a8-036a3ff533cc" providerId="ADAL" clId="{AA0FD91A-1AE6-46DA-8062-0AE7E42E40A3}"/>
    <pc:docChg chg="custSel modSld">
      <pc:chgData name="Rachel Abbey" userId="c3fd18b1-26b3-43d5-b4a8-036a3ff533cc" providerId="ADAL" clId="{AA0FD91A-1AE6-46DA-8062-0AE7E42E40A3}" dt="2025-07-14T10:13:52.239" v="80" actId="14100"/>
      <pc:docMkLst>
        <pc:docMk/>
      </pc:docMkLst>
      <pc:sldChg chg="modSp mod">
        <pc:chgData name="Rachel Abbey" userId="c3fd18b1-26b3-43d5-b4a8-036a3ff533cc" providerId="ADAL" clId="{AA0FD91A-1AE6-46DA-8062-0AE7E42E40A3}" dt="2025-07-14T10:09:09.263" v="50" actId="1076"/>
        <pc:sldMkLst>
          <pc:docMk/>
          <pc:sldMk cId="3500733969" sldId="1537"/>
        </pc:sldMkLst>
        <pc:spChg chg="mod">
          <ac:chgData name="Rachel Abbey" userId="c3fd18b1-26b3-43d5-b4a8-036a3ff533cc" providerId="ADAL" clId="{AA0FD91A-1AE6-46DA-8062-0AE7E42E40A3}" dt="2025-07-14T10:08:30.490" v="39" actId="14100"/>
          <ac:spMkLst>
            <pc:docMk/>
            <pc:sldMk cId="3500733969" sldId="1537"/>
            <ac:spMk id="2" creationId="{C8115E90-266B-85A7-4236-9F5C42129E84}"/>
          </ac:spMkLst>
        </pc:spChg>
        <pc:spChg chg="mod">
          <ac:chgData name="Rachel Abbey" userId="c3fd18b1-26b3-43d5-b4a8-036a3ff533cc" providerId="ADAL" clId="{AA0FD91A-1AE6-46DA-8062-0AE7E42E40A3}" dt="2025-07-14T10:08:55.661" v="48" actId="1076"/>
          <ac:spMkLst>
            <pc:docMk/>
            <pc:sldMk cId="3500733969" sldId="1537"/>
            <ac:spMk id="3" creationId="{2736213F-85FF-B415-B108-B59A15C93CED}"/>
          </ac:spMkLst>
        </pc:spChg>
        <pc:spChg chg="mod">
          <ac:chgData name="Rachel Abbey" userId="c3fd18b1-26b3-43d5-b4a8-036a3ff533cc" providerId="ADAL" clId="{AA0FD91A-1AE6-46DA-8062-0AE7E42E40A3}" dt="2025-07-14T10:09:04.631" v="49" actId="1076"/>
          <ac:spMkLst>
            <pc:docMk/>
            <pc:sldMk cId="3500733969" sldId="1537"/>
            <ac:spMk id="5" creationId="{E5D5D980-1F17-0A70-7AB7-016649C4FE66}"/>
          </ac:spMkLst>
        </pc:spChg>
        <pc:spChg chg="mod">
          <ac:chgData name="Rachel Abbey" userId="c3fd18b1-26b3-43d5-b4a8-036a3ff533cc" providerId="ADAL" clId="{AA0FD91A-1AE6-46DA-8062-0AE7E42E40A3}" dt="2025-07-14T10:08:27.622" v="38" actId="14100"/>
          <ac:spMkLst>
            <pc:docMk/>
            <pc:sldMk cId="3500733969" sldId="1537"/>
            <ac:spMk id="33" creationId="{4F510209-453F-E75F-3563-64C4681F1D88}"/>
          </ac:spMkLst>
        </pc:spChg>
        <pc:spChg chg="mod">
          <ac:chgData name="Rachel Abbey" userId="c3fd18b1-26b3-43d5-b4a8-036a3ff533cc" providerId="ADAL" clId="{AA0FD91A-1AE6-46DA-8062-0AE7E42E40A3}" dt="2025-07-14T10:08:33.359" v="40" actId="14100"/>
          <ac:spMkLst>
            <pc:docMk/>
            <pc:sldMk cId="3500733969" sldId="1537"/>
            <ac:spMk id="34" creationId="{52191022-EB5C-27C7-7A09-4A88295A4B0E}"/>
          </ac:spMkLst>
        </pc:spChg>
        <pc:spChg chg="mod">
          <ac:chgData name="Rachel Abbey" userId="c3fd18b1-26b3-43d5-b4a8-036a3ff533cc" providerId="ADAL" clId="{AA0FD91A-1AE6-46DA-8062-0AE7E42E40A3}" dt="2025-07-14T10:09:09.263" v="50" actId="1076"/>
          <ac:spMkLst>
            <pc:docMk/>
            <pc:sldMk cId="3500733969" sldId="1537"/>
            <ac:spMk id="35" creationId="{58DD941D-0D65-6EDC-EBEE-F5CC97504775}"/>
          </ac:spMkLst>
        </pc:spChg>
      </pc:sldChg>
      <pc:sldChg chg="modSp mod">
        <pc:chgData name="Rachel Abbey" userId="c3fd18b1-26b3-43d5-b4a8-036a3ff533cc" providerId="ADAL" clId="{AA0FD91A-1AE6-46DA-8062-0AE7E42E40A3}" dt="2025-07-14T10:05:04.016" v="2" actId="1076"/>
        <pc:sldMkLst>
          <pc:docMk/>
          <pc:sldMk cId="3885990742" sldId="1552"/>
        </pc:sldMkLst>
        <pc:spChg chg="mod">
          <ac:chgData name="Rachel Abbey" userId="c3fd18b1-26b3-43d5-b4a8-036a3ff533cc" providerId="ADAL" clId="{AA0FD91A-1AE6-46DA-8062-0AE7E42E40A3}" dt="2025-07-14T10:04:48.983" v="1" actId="404"/>
          <ac:spMkLst>
            <pc:docMk/>
            <pc:sldMk cId="3885990742" sldId="1552"/>
            <ac:spMk id="3" creationId="{55EB707C-5C74-5D27-005E-59BBB592B182}"/>
          </ac:spMkLst>
        </pc:spChg>
        <pc:spChg chg="mod">
          <ac:chgData name="Rachel Abbey" userId="c3fd18b1-26b3-43d5-b4a8-036a3ff533cc" providerId="ADAL" clId="{AA0FD91A-1AE6-46DA-8062-0AE7E42E40A3}" dt="2025-07-14T10:05:04.016" v="2" actId="1076"/>
          <ac:spMkLst>
            <pc:docMk/>
            <pc:sldMk cId="3885990742" sldId="1552"/>
            <ac:spMk id="53" creationId="{4566B552-AF33-4A3C-FB1A-9F2B2E1E3E71}"/>
          </ac:spMkLst>
        </pc:spChg>
        <pc:grpChg chg="mod">
          <ac:chgData name="Rachel Abbey" userId="c3fd18b1-26b3-43d5-b4a8-036a3ff533cc" providerId="ADAL" clId="{AA0FD91A-1AE6-46DA-8062-0AE7E42E40A3}" dt="2025-07-14T10:04:32.135" v="0" actId="1076"/>
          <ac:grpSpMkLst>
            <pc:docMk/>
            <pc:sldMk cId="3885990742" sldId="1552"/>
            <ac:grpSpMk id="49" creationId="{F67405B8-FBCF-A4A5-7943-5786CD5C9BCE}"/>
          </ac:grpSpMkLst>
        </pc:grpChg>
      </pc:sldChg>
      <pc:sldChg chg="modSp mod">
        <pc:chgData name="Rachel Abbey" userId="c3fd18b1-26b3-43d5-b4a8-036a3ff533cc" providerId="ADAL" clId="{AA0FD91A-1AE6-46DA-8062-0AE7E42E40A3}" dt="2025-07-14T10:13:52.239" v="80" actId="14100"/>
        <pc:sldMkLst>
          <pc:docMk/>
          <pc:sldMk cId="279903907" sldId="1559"/>
        </pc:sldMkLst>
        <pc:spChg chg="mod">
          <ac:chgData name="Rachel Abbey" userId="c3fd18b1-26b3-43d5-b4a8-036a3ff533cc" providerId="ADAL" clId="{AA0FD91A-1AE6-46DA-8062-0AE7E42E40A3}" dt="2025-07-14T10:13:44.187" v="79" actId="27636"/>
          <ac:spMkLst>
            <pc:docMk/>
            <pc:sldMk cId="279903907" sldId="1559"/>
            <ac:spMk id="5" creationId="{23B03A22-32AD-E20B-55CD-4684A1F7DD30}"/>
          </ac:spMkLst>
        </pc:spChg>
        <pc:spChg chg="mod">
          <ac:chgData name="Rachel Abbey" userId="c3fd18b1-26b3-43d5-b4a8-036a3ff533cc" providerId="ADAL" clId="{AA0FD91A-1AE6-46DA-8062-0AE7E42E40A3}" dt="2025-07-14T10:13:52.239" v="80" actId="14100"/>
          <ac:spMkLst>
            <pc:docMk/>
            <pc:sldMk cId="279903907" sldId="1559"/>
            <ac:spMk id="7" creationId="{01E6F62D-998D-9A40-FA91-28A830FD9783}"/>
          </ac:spMkLst>
        </pc:spChg>
      </pc:sldChg>
      <pc:sldChg chg="modSp mod">
        <pc:chgData name="Rachel Abbey" userId="c3fd18b1-26b3-43d5-b4a8-036a3ff533cc" providerId="ADAL" clId="{AA0FD91A-1AE6-46DA-8062-0AE7E42E40A3}" dt="2025-07-14T10:11:05.233" v="68" actId="14100"/>
        <pc:sldMkLst>
          <pc:docMk/>
          <pc:sldMk cId="596904128" sldId="1571"/>
        </pc:sldMkLst>
        <pc:spChg chg="mod">
          <ac:chgData name="Rachel Abbey" userId="c3fd18b1-26b3-43d5-b4a8-036a3ff533cc" providerId="ADAL" clId="{AA0FD91A-1AE6-46DA-8062-0AE7E42E40A3}" dt="2025-07-14T10:11:05.233" v="68" actId="14100"/>
          <ac:spMkLst>
            <pc:docMk/>
            <pc:sldMk cId="596904128" sldId="1571"/>
            <ac:spMk id="2" creationId="{C8115E90-266B-85A7-4236-9F5C42129E84}"/>
          </ac:spMkLst>
        </pc:spChg>
        <pc:spChg chg="mod">
          <ac:chgData name="Rachel Abbey" userId="c3fd18b1-26b3-43d5-b4a8-036a3ff533cc" providerId="ADAL" clId="{AA0FD91A-1AE6-46DA-8062-0AE7E42E40A3}" dt="2025-07-14T10:10:15.730" v="57" actId="1076"/>
          <ac:spMkLst>
            <pc:docMk/>
            <pc:sldMk cId="596904128" sldId="1571"/>
            <ac:spMk id="3" creationId="{2736213F-85FF-B415-B108-B59A15C93CED}"/>
          </ac:spMkLst>
        </pc:spChg>
        <pc:spChg chg="mod">
          <ac:chgData name="Rachel Abbey" userId="c3fd18b1-26b3-43d5-b4a8-036a3ff533cc" providerId="ADAL" clId="{AA0FD91A-1AE6-46DA-8062-0AE7E42E40A3}" dt="2025-07-14T10:10:58.671" v="66" actId="1076"/>
          <ac:spMkLst>
            <pc:docMk/>
            <pc:sldMk cId="596904128" sldId="1571"/>
            <ac:spMk id="5" creationId="{E5D5D980-1F17-0A70-7AB7-016649C4FE66}"/>
          </ac:spMkLst>
        </pc:spChg>
        <pc:spChg chg="mod">
          <ac:chgData name="Rachel Abbey" userId="c3fd18b1-26b3-43d5-b4a8-036a3ff533cc" providerId="ADAL" clId="{AA0FD91A-1AE6-46DA-8062-0AE7E42E40A3}" dt="2025-07-14T10:09:32.143" v="51" actId="1076"/>
          <ac:spMkLst>
            <pc:docMk/>
            <pc:sldMk cId="596904128" sldId="1571"/>
            <ac:spMk id="9" creationId="{DBF24C39-3BBD-7B95-7290-12CC8BF3680D}"/>
          </ac:spMkLst>
        </pc:spChg>
        <pc:spChg chg="mod">
          <ac:chgData name="Rachel Abbey" userId="c3fd18b1-26b3-43d5-b4a8-036a3ff533cc" providerId="ADAL" clId="{AA0FD91A-1AE6-46DA-8062-0AE7E42E40A3}" dt="2025-07-14T10:10:35.897" v="60" actId="1076"/>
          <ac:spMkLst>
            <pc:docMk/>
            <pc:sldMk cId="596904128" sldId="1571"/>
            <ac:spMk id="33" creationId="{4F510209-453F-E75F-3563-64C4681F1D88}"/>
          </ac:spMkLst>
        </pc:spChg>
        <pc:spChg chg="mod">
          <ac:chgData name="Rachel Abbey" userId="c3fd18b1-26b3-43d5-b4a8-036a3ff533cc" providerId="ADAL" clId="{AA0FD91A-1AE6-46DA-8062-0AE7E42E40A3}" dt="2025-07-14T10:10:43.393" v="62" actId="14100"/>
          <ac:spMkLst>
            <pc:docMk/>
            <pc:sldMk cId="596904128" sldId="1571"/>
            <ac:spMk id="34" creationId="{52191022-EB5C-27C7-7A09-4A88295A4B0E}"/>
          </ac:spMkLst>
        </pc:spChg>
        <pc:spChg chg="mod">
          <ac:chgData name="Rachel Abbey" userId="c3fd18b1-26b3-43d5-b4a8-036a3ff533cc" providerId="ADAL" clId="{AA0FD91A-1AE6-46DA-8062-0AE7E42E40A3}" dt="2025-07-14T10:10:40.894" v="61" actId="14100"/>
          <ac:spMkLst>
            <pc:docMk/>
            <pc:sldMk cId="596904128" sldId="1571"/>
            <ac:spMk id="35" creationId="{58DD941D-0D65-6EDC-EBEE-F5CC97504775}"/>
          </ac:spMkLst>
        </pc:spChg>
      </pc:sldChg>
      <pc:sldChg chg="modSp mod">
        <pc:chgData name="Rachel Abbey" userId="c3fd18b1-26b3-43d5-b4a8-036a3ff533cc" providerId="ADAL" clId="{AA0FD91A-1AE6-46DA-8062-0AE7E42E40A3}" dt="2025-07-14T10:11:54.949" v="71" actId="27636"/>
        <pc:sldMkLst>
          <pc:docMk/>
          <pc:sldMk cId="3494959740" sldId="1572"/>
        </pc:sldMkLst>
        <pc:spChg chg="mod">
          <ac:chgData name="Rachel Abbey" userId="c3fd18b1-26b3-43d5-b4a8-036a3ff533cc" providerId="ADAL" clId="{AA0FD91A-1AE6-46DA-8062-0AE7E42E40A3}" dt="2025-07-14T10:11:54.949" v="71" actId="27636"/>
          <ac:spMkLst>
            <pc:docMk/>
            <pc:sldMk cId="3494959740" sldId="1572"/>
            <ac:spMk id="7" creationId="{314D2443-F01F-FC0B-91A9-50F2BF8F60B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9BDEE1-A755-4277-9935-3AE8BED48465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56F7076-CD73-4CB3-90B8-791BDD6C628C}" type="parTrans" cxnId="{96EA6806-EDB6-48F4-BBD9-E007703D9971}">
      <dgm:prSet/>
      <dgm:spPr/>
      <dgm:t>
        <a:bodyPr/>
        <a:lstStyle/>
        <a:p>
          <a:endParaRPr lang="en-GB"/>
        </a:p>
      </dgm:t>
    </dgm:pt>
    <dgm:pt modelId="{849B5A85-DB97-4A19-B98D-E3740669E671}">
      <dgm:prSet phldrT="[Text]" custT="1"/>
      <dgm:spPr>
        <a:solidFill>
          <a:srgbClr val="FBE5D6"/>
        </a:solidFill>
        <a:ln>
          <a:solidFill>
            <a:srgbClr val="FBE5D6"/>
          </a:solidFill>
        </a:ln>
      </dgm:spPr>
      <dgm:t>
        <a:bodyPr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E141D"/>
            </a:buClr>
            <a:buNone/>
          </a:pPr>
          <a:r>
            <a:rPr lang="cy" sz="2300" b="0" i="0" u="none" strike="noStrike" cap="none" baseline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Nunito"/>
              <a:ea typeface="Nunito"/>
              <a:cs typeface="Nunito"/>
            </a:rPr>
            <a:t>Cyn </a:t>
          </a:r>
          <a:br>
            <a:rPr sz="2300"/>
          </a:br>
          <a:r>
            <a:rPr lang="cy" sz="2300" b="0" i="0" u="none" strike="noStrike" cap="none" baseline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Nunito"/>
              <a:ea typeface="Nunito"/>
              <a:cs typeface="Nunito"/>
            </a:rPr>
            <a:t>1 Ebrill 2008 </a:t>
          </a:r>
          <a:endParaRPr lang="en-GB" sz="2300" b="0" i="0" u="none" strike="noStrike" kern="1200">
            <a:solidFill>
              <a:prstClr val="black"/>
            </a:solidFill>
            <a:effectLst/>
            <a:latin typeface="Nunito" pitchFamily="2" charset="0"/>
            <a:ea typeface="+mn-ea"/>
            <a:cs typeface="+mn-cs"/>
          </a:endParaRPr>
        </a:p>
      </dgm:t>
    </dgm:pt>
    <dgm:pt modelId="{C5FA2613-C757-4C86-869E-BF96F26F1042}" type="parTrans" cxnId="{6BA4249A-926E-4F3B-B607-6A7B71B20EA2}">
      <dgm:prSet/>
      <dgm:spPr/>
      <dgm:t>
        <a:bodyPr/>
        <a:lstStyle/>
        <a:p>
          <a:endParaRPr lang="en-GB"/>
        </a:p>
      </dgm:t>
    </dgm:pt>
    <dgm:pt modelId="{9DBEEAB2-B7C3-4107-968D-25C34C34E4E3}">
      <dgm:prSet phldrT="[Text]" custT="1"/>
      <dgm:spPr>
        <a:solidFill>
          <a:srgbClr val="E2F0D9"/>
        </a:solidFill>
        <a:ln>
          <a:solidFill>
            <a:srgbClr val="E2F0D9"/>
          </a:solidFill>
        </a:ln>
      </dgm:spPr>
      <dgm:t>
        <a:bodyPr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E141D"/>
            </a:buClr>
            <a:buNone/>
          </a:pPr>
          <a:r>
            <a:rPr lang="cy" sz="2300" b="0" i="0" u="none" strike="noStrike" cap="none" baseline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Nunito"/>
              <a:ea typeface="Nunito"/>
              <a:cs typeface="Nunito"/>
            </a:rPr>
            <a:t>Cyflog</a:t>
          </a:r>
          <a:br>
            <a:rPr sz="2300"/>
          </a:br>
          <a:r>
            <a:rPr lang="cy" sz="2300" b="0" i="0" u="none" strike="noStrike" cap="none" baseline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Nunito"/>
              <a:ea typeface="Nunito"/>
              <a:cs typeface="Nunito"/>
            </a:rPr>
            <a:t> terfynol</a:t>
          </a:r>
          <a:endParaRPr lang="en-GB" sz="2300" b="0" i="0" u="none" strike="noStrike" kern="1200">
            <a:solidFill>
              <a:prstClr val="black"/>
            </a:solidFill>
            <a:effectLst/>
            <a:latin typeface="Nunito" pitchFamily="2" charset="0"/>
            <a:ea typeface="+mn-ea"/>
            <a:cs typeface="+mn-cs"/>
          </a:endParaRPr>
        </a:p>
      </dgm:t>
    </dgm:pt>
    <dgm:pt modelId="{06D25288-A241-47FB-A2CB-1A1939DE4C67}" type="sibTrans" cxnId="{6BA4249A-926E-4F3B-B607-6A7B71B20EA2}">
      <dgm:prSet/>
      <dgm:spPr/>
      <dgm:t>
        <a:bodyPr/>
        <a:lstStyle/>
        <a:p>
          <a:endParaRPr lang="en-GB"/>
        </a:p>
      </dgm:t>
    </dgm:pt>
    <dgm:pt modelId="{3D7C3123-60EB-4B5F-B1E4-F1CDE8A1E32D}" type="parTrans" cxnId="{3129865C-E84E-471B-BBA3-00D6664A7093}">
      <dgm:prSet/>
      <dgm:spPr/>
      <dgm:t>
        <a:bodyPr/>
        <a:lstStyle/>
        <a:p>
          <a:endParaRPr lang="en-GB"/>
        </a:p>
      </dgm:t>
    </dgm:pt>
    <dgm:pt modelId="{58928A89-7C58-47DD-BD04-D620C92E3EFD}">
      <dgm:prSet phldrT="[Text]" custT="1"/>
      <dgm:spPr>
        <a:solidFill>
          <a:srgbClr val="8FB9BB">
            <a:alpha val="89804"/>
          </a:srgbClr>
        </a:solidFill>
        <a:ln>
          <a:solidFill>
            <a:srgbClr val="8FB9BB"/>
          </a:solidFill>
        </a:ln>
      </dgm:spPr>
      <dgm:t>
        <a:bodyPr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E141D"/>
            </a:buClr>
            <a:buFont typeface="Wingdings" panose="05000000000000000000" pitchFamily="2" charset="2"/>
            <a:buNone/>
          </a:pPr>
          <a:r>
            <a:rPr lang="cy" sz="2300" b="0" i="0" u="none" strike="noStrike" cap="none" baseline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Nunito"/>
              <a:ea typeface="Nunito"/>
              <a:cs typeface="Nunito"/>
            </a:rPr>
            <a:t>1/80</a:t>
          </a:r>
        </a:p>
      </dgm:t>
    </dgm:pt>
    <dgm:pt modelId="{1142013F-A8B2-4189-BD33-8965AFCA70FC}" type="sibTrans" cxnId="{3129865C-E84E-471B-BBA3-00D6664A7093}">
      <dgm:prSet/>
      <dgm:spPr/>
      <dgm:t>
        <a:bodyPr/>
        <a:lstStyle/>
        <a:p>
          <a:endParaRPr lang="en-GB"/>
        </a:p>
      </dgm:t>
    </dgm:pt>
    <dgm:pt modelId="{932BF306-8E40-4C45-B8D6-278732CF3FBA}" type="sibTrans" cxnId="{96EA6806-EDB6-48F4-BBD9-E007703D9971}">
      <dgm:prSet/>
      <dgm:spPr/>
      <dgm:t>
        <a:bodyPr/>
        <a:lstStyle/>
        <a:p>
          <a:endParaRPr lang="en-GB"/>
        </a:p>
      </dgm:t>
    </dgm:pt>
    <dgm:pt modelId="{E6F8AF06-4AD1-4568-BDC1-A5901C34BA73}" type="parTrans" cxnId="{496DCBAD-1EB3-46BE-BAF0-81C7825746ED}">
      <dgm:prSet/>
      <dgm:spPr/>
      <dgm:t>
        <a:bodyPr/>
        <a:lstStyle/>
        <a:p>
          <a:endParaRPr lang="en-GB"/>
        </a:p>
      </dgm:t>
    </dgm:pt>
    <dgm:pt modelId="{33CC457C-1590-4C15-AA03-9C51270B4A70}">
      <dgm:prSet phldrT="[Text]" custT="1"/>
      <dgm:spPr>
        <a:solidFill>
          <a:srgbClr val="FBE5D6"/>
        </a:solidFill>
        <a:ln>
          <a:solidFill>
            <a:srgbClr val="FBE5D6"/>
          </a:solidFill>
        </a:ln>
      </dgm:spPr>
      <dgm:t>
        <a:bodyPr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E141D"/>
            </a:buClr>
            <a:buNone/>
          </a:pPr>
          <a:r>
            <a:rPr lang="cy" sz="2300" b="0" i="0" u="none" strike="noStrike" cap="none" baseline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Nunito"/>
              <a:ea typeface="Nunito"/>
              <a:cs typeface="Nunito"/>
            </a:rPr>
            <a:t>1 Ebrill 2008 tan </a:t>
          </a:r>
          <a:br>
            <a:rPr sz="2300"/>
          </a:br>
          <a:r>
            <a:rPr lang="cy" sz="2300" b="0" i="0" u="none" strike="noStrike" cap="none" baseline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Nunito"/>
              <a:ea typeface="Nunito"/>
              <a:cs typeface="Nunito"/>
            </a:rPr>
            <a:t>31 Mawrth 2014 </a:t>
          </a:r>
          <a:endParaRPr lang="en-GB" sz="2300" b="0" i="0" u="none" strike="noStrike" kern="1200">
            <a:solidFill>
              <a:prstClr val="black"/>
            </a:solidFill>
            <a:effectLst/>
            <a:latin typeface="Nunito" pitchFamily="2" charset="0"/>
            <a:ea typeface="+mn-ea"/>
            <a:cs typeface="+mn-cs"/>
          </a:endParaRPr>
        </a:p>
      </dgm:t>
    </dgm:pt>
    <dgm:pt modelId="{F24E21CD-EF65-4CB3-811E-E40971FA989E}" type="parTrans" cxnId="{5B49EA9D-A78A-4D79-8FFB-87401AA340C5}">
      <dgm:prSet/>
      <dgm:spPr/>
      <dgm:t>
        <a:bodyPr/>
        <a:lstStyle/>
        <a:p>
          <a:endParaRPr lang="en-GB"/>
        </a:p>
      </dgm:t>
    </dgm:pt>
    <dgm:pt modelId="{D7F9A8A8-ED1C-4538-A9F8-978B076C9157}">
      <dgm:prSet phldrT="[Text]" custT="1"/>
      <dgm:spPr>
        <a:solidFill>
          <a:srgbClr val="E2F0D9"/>
        </a:solidFill>
        <a:ln>
          <a:solidFill>
            <a:srgbClr val="E2F0D9"/>
          </a:solidFill>
        </a:ln>
      </dgm:spPr>
      <dgm:t>
        <a:bodyPr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E141D"/>
            </a:buClr>
            <a:buNone/>
          </a:pPr>
          <a:r>
            <a:rPr lang="cy" sz="2300" b="0" i="0" u="none" strike="noStrike" cap="none" baseline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Nunito"/>
              <a:ea typeface="Nunito"/>
              <a:cs typeface="Nunito"/>
            </a:rPr>
            <a:t>Cyflog</a:t>
          </a:r>
          <a:br>
            <a:rPr sz="2300"/>
          </a:br>
          <a:r>
            <a:rPr lang="cy" sz="2300" b="0" i="0" u="none" strike="noStrike" cap="none" baseline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Nunito"/>
              <a:ea typeface="Nunito"/>
              <a:cs typeface="Nunito"/>
            </a:rPr>
            <a:t> terfynol</a:t>
          </a:r>
          <a:endParaRPr lang="en-GB" sz="2300" b="0" i="0" u="none" strike="noStrike" kern="1200">
            <a:solidFill>
              <a:prstClr val="black"/>
            </a:solidFill>
            <a:effectLst/>
            <a:latin typeface="Nunito" pitchFamily="2" charset="0"/>
            <a:ea typeface="+mn-ea"/>
            <a:cs typeface="+mn-cs"/>
          </a:endParaRPr>
        </a:p>
      </dgm:t>
    </dgm:pt>
    <dgm:pt modelId="{0E913DE9-485C-4F71-ACF1-80E661C8D2DC}" type="sibTrans" cxnId="{5B49EA9D-A78A-4D79-8FFB-87401AA340C5}">
      <dgm:prSet/>
      <dgm:spPr/>
      <dgm:t>
        <a:bodyPr/>
        <a:lstStyle/>
        <a:p>
          <a:endParaRPr lang="en-GB"/>
        </a:p>
      </dgm:t>
    </dgm:pt>
    <dgm:pt modelId="{3B776933-784F-4BB2-B346-8AAF6E840BD4}" type="parTrans" cxnId="{ABCCF091-AAD9-4AE8-8E0D-A16978E46BF7}">
      <dgm:prSet/>
      <dgm:spPr/>
      <dgm:t>
        <a:bodyPr/>
        <a:lstStyle/>
        <a:p>
          <a:endParaRPr lang="en-GB"/>
        </a:p>
      </dgm:t>
    </dgm:pt>
    <dgm:pt modelId="{5FD7A55F-08AB-4A61-85B2-403E14C5ACFF}">
      <dgm:prSet phldrT="[Text]" custT="1"/>
      <dgm:spPr>
        <a:solidFill>
          <a:srgbClr val="8FB9BB">
            <a:alpha val="89804"/>
          </a:srgbClr>
        </a:solidFill>
        <a:ln>
          <a:solidFill>
            <a:srgbClr val="8FB9BB"/>
          </a:solidFill>
        </a:ln>
      </dgm:spPr>
      <dgm:t>
        <a:bodyPr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E141D"/>
            </a:buClr>
            <a:buFont typeface="Wingdings" panose="05000000000000000000" pitchFamily="2" charset="2"/>
            <a:buNone/>
          </a:pPr>
          <a:r>
            <a:rPr lang="cy" sz="2300" b="0" i="0" u="none" strike="noStrike" cap="none" baseline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Nunito"/>
              <a:ea typeface="Nunito"/>
              <a:cs typeface="Nunito"/>
            </a:rPr>
            <a:t>1/60</a:t>
          </a:r>
          <a:endParaRPr lang="en-GB" sz="2300" b="0" i="0" u="none" strike="noStrike" kern="1200">
            <a:solidFill>
              <a:prstClr val="black"/>
            </a:solidFill>
            <a:effectLst/>
            <a:latin typeface="Nunito" pitchFamily="2" charset="0"/>
            <a:ea typeface="+mn-ea"/>
            <a:cs typeface="+mn-cs"/>
          </a:endParaRPr>
        </a:p>
      </dgm:t>
    </dgm:pt>
    <dgm:pt modelId="{317F447B-5108-4EB0-A576-E50E69675962}" type="sibTrans" cxnId="{ABCCF091-AAD9-4AE8-8E0D-A16978E46BF7}">
      <dgm:prSet/>
      <dgm:spPr/>
      <dgm:t>
        <a:bodyPr/>
        <a:lstStyle/>
        <a:p>
          <a:endParaRPr lang="en-GB"/>
        </a:p>
      </dgm:t>
    </dgm:pt>
    <dgm:pt modelId="{8DD7F055-33E8-4776-8BAF-A2349A67D3BB}" type="sibTrans" cxnId="{496DCBAD-1EB3-46BE-BAF0-81C7825746ED}">
      <dgm:prSet/>
      <dgm:spPr/>
      <dgm:t>
        <a:bodyPr/>
        <a:lstStyle/>
        <a:p>
          <a:endParaRPr lang="en-GB"/>
        </a:p>
      </dgm:t>
    </dgm:pt>
    <dgm:pt modelId="{AD50A7E5-0D14-4E54-8AB3-D30058E67D88}" type="parTrans" cxnId="{8F0FFD0E-836F-4B07-8EDA-CD9E32E6DA6B}">
      <dgm:prSet/>
      <dgm:spPr/>
      <dgm:t>
        <a:bodyPr/>
        <a:lstStyle/>
        <a:p>
          <a:endParaRPr lang="en-GB"/>
        </a:p>
      </dgm:t>
    </dgm:pt>
    <dgm:pt modelId="{2A44F7CB-8DF4-4753-871C-345EE3D12D4D}">
      <dgm:prSet phldrT="[Text]" custT="1"/>
      <dgm:spPr>
        <a:solidFill>
          <a:srgbClr val="FBE5D6"/>
        </a:solidFill>
        <a:ln>
          <a:solidFill>
            <a:srgbClr val="FBE5D6"/>
          </a:solidFill>
        </a:ln>
      </dgm:spPr>
      <dgm:t>
        <a:bodyPr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E141D"/>
            </a:buClr>
            <a:buNone/>
          </a:pPr>
          <a:r>
            <a:rPr lang="cy" sz="2300" b="0" i="0" u="none" strike="noStrike" cap="none" baseline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Nunito"/>
              <a:ea typeface="Nunito"/>
              <a:cs typeface="Nunito"/>
            </a:rPr>
            <a:t>O </a:t>
          </a:r>
          <a:br>
            <a:rPr sz="2300"/>
          </a:br>
          <a:r>
            <a:rPr lang="cy" sz="2300" b="0" i="0" u="none" strike="noStrike" cap="none" baseline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Nunito"/>
              <a:ea typeface="Nunito"/>
              <a:cs typeface="Nunito"/>
            </a:rPr>
            <a:t>1 Ebrill 2014 </a:t>
          </a:r>
          <a:endParaRPr lang="en-GB" sz="2300" b="0" i="0" u="none" strike="noStrike" kern="1200">
            <a:solidFill>
              <a:prstClr val="black"/>
            </a:solidFill>
            <a:effectLst/>
            <a:latin typeface="Nunito" pitchFamily="2" charset="0"/>
            <a:ea typeface="+mn-ea"/>
            <a:cs typeface="+mn-cs"/>
          </a:endParaRPr>
        </a:p>
      </dgm:t>
    </dgm:pt>
    <dgm:pt modelId="{A7F5E9F5-8E85-4212-B78E-5AE7F5167C3E}" type="parTrans" cxnId="{248ECAFA-C794-4426-8725-3408618F2BEA}">
      <dgm:prSet/>
      <dgm:spPr/>
      <dgm:t>
        <a:bodyPr/>
        <a:lstStyle/>
        <a:p>
          <a:endParaRPr lang="en-GB"/>
        </a:p>
      </dgm:t>
    </dgm:pt>
    <dgm:pt modelId="{6B2DB4D5-4093-4849-999E-B89DD0F32E4A}">
      <dgm:prSet phldrT="[Text]" custT="1"/>
      <dgm:spPr>
        <a:solidFill>
          <a:srgbClr val="E2F0D9"/>
        </a:solidFill>
        <a:ln>
          <a:solidFill>
            <a:srgbClr val="E2F0D9"/>
          </a:solidFill>
        </a:ln>
      </dgm:spPr>
      <dgm:t>
        <a:bodyPr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E141D"/>
            </a:buClr>
            <a:buNone/>
          </a:pPr>
          <a:r>
            <a:rPr lang="cy" sz="2300" b="0" i="0" u="none" strike="noStrike" cap="none" baseline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Nunito"/>
              <a:ea typeface="Nunito"/>
              <a:cs typeface="Nunito"/>
            </a:rPr>
            <a:t>Cynllun</a:t>
          </a:r>
          <a:br>
            <a:rPr sz="2300"/>
          </a:br>
          <a:r>
            <a:rPr lang="cy" sz="2300" b="0" i="0" u="none" strike="noStrike" cap="none" baseline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Nunito"/>
              <a:ea typeface="Nunito"/>
              <a:cs typeface="Nunito"/>
            </a:rPr>
            <a:t> CARE</a:t>
          </a:r>
        </a:p>
      </dgm:t>
    </dgm:pt>
    <dgm:pt modelId="{C019E34E-191D-40F1-B62E-27D180900562}" type="sibTrans" cxnId="{248ECAFA-C794-4426-8725-3408618F2BEA}">
      <dgm:prSet/>
      <dgm:spPr/>
      <dgm:t>
        <a:bodyPr/>
        <a:lstStyle/>
        <a:p>
          <a:endParaRPr lang="en-GB"/>
        </a:p>
      </dgm:t>
    </dgm:pt>
    <dgm:pt modelId="{B6AE0190-FB4B-436C-9E49-162A7872D1B5}" type="parTrans" cxnId="{92FBC950-3A06-4373-9A88-807385AA47E2}">
      <dgm:prSet/>
      <dgm:spPr/>
      <dgm:t>
        <a:bodyPr/>
        <a:lstStyle/>
        <a:p>
          <a:endParaRPr lang="en-GB"/>
        </a:p>
      </dgm:t>
    </dgm:pt>
    <dgm:pt modelId="{B4664E54-68FE-4559-BB44-A884267F21B5}">
      <dgm:prSet phldrT="[Text]" custT="1"/>
      <dgm:spPr>
        <a:solidFill>
          <a:srgbClr val="8FB9BB">
            <a:alpha val="89804"/>
          </a:srgbClr>
        </a:solidFill>
        <a:ln>
          <a:solidFill>
            <a:srgbClr val="8FB9BB"/>
          </a:solidFill>
        </a:ln>
      </dgm:spPr>
      <dgm:t>
        <a:bodyPr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E141D"/>
            </a:buClr>
            <a:buFont typeface="Wingdings" panose="05000000000000000000" pitchFamily="2" charset="2"/>
            <a:buNone/>
          </a:pPr>
          <a:r>
            <a:rPr lang="cy" sz="2300" b="0" i="0" u="none" strike="noStrike" cap="none" baseline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Nunito"/>
              <a:ea typeface="Nunito"/>
              <a:cs typeface="Nunito"/>
            </a:rPr>
            <a:t>1/49 neu 1/98</a:t>
          </a:r>
        </a:p>
      </dgm:t>
    </dgm:pt>
    <dgm:pt modelId="{5572A749-DBAB-44B2-ACD4-A42D9696C910}" type="sibTrans" cxnId="{92FBC950-3A06-4373-9A88-807385AA47E2}">
      <dgm:prSet/>
      <dgm:spPr/>
      <dgm:t>
        <a:bodyPr/>
        <a:lstStyle/>
        <a:p>
          <a:endParaRPr lang="en-GB"/>
        </a:p>
      </dgm:t>
    </dgm:pt>
    <dgm:pt modelId="{2CDFA4DE-EFD1-4FEC-A41C-2025466869C3}" type="sibTrans" cxnId="{8F0FFD0E-836F-4B07-8EDA-CD9E32E6DA6B}">
      <dgm:prSet/>
      <dgm:spPr/>
      <dgm:t>
        <a:bodyPr/>
        <a:lstStyle/>
        <a:p>
          <a:endParaRPr lang="en-GB"/>
        </a:p>
      </dgm:t>
    </dgm:pt>
    <dgm:pt modelId="{A9480810-397E-4193-BB0A-9E8BA718A4BA}" type="pres">
      <dgm:prSet presAssocID="{649BDEE1-A755-4277-9935-3AE8BED48465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08D07B19-1D86-4B04-A56F-480970E679EC}" type="pres">
      <dgm:prSet presAssocID="{849B5A85-DB97-4A19-B98D-E3740669E671}" presName="horFlow" presStyleCnt="0"/>
      <dgm:spPr/>
    </dgm:pt>
    <dgm:pt modelId="{DEB65781-B9DE-4671-8485-3D24AD7022AA}" type="pres">
      <dgm:prSet presAssocID="{849B5A85-DB97-4A19-B98D-E3740669E671}" presName="bigChev" presStyleLbl="node1" presStyleIdx="0" presStyleCnt="3" custScaleX="120236"/>
      <dgm:spPr/>
    </dgm:pt>
    <dgm:pt modelId="{147A8D6D-43D8-4B2F-BFD2-C00F8FD6341A}" type="pres">
      <dgm:prSet presAssocID="{C5FA2613-C757-4C86-869E-BF96F26F1042}" presName="parTrans" presStyleCnt="0"/>
      <dgm:spPr/>
    </dgm:pt>
    <dgm:pt modelId="{AE606E27-EE0D-43EE-94A9-026B4890669E}" type="pres">
      <dgm:prSet presAssocID="{9DBEEAB2-B7C3-4107-968D-25C34C34E4E3}" presName="node" presStyleLbl="alignAccFollowNode1" presStyleIdx="0" presStyleCnt="6" custScaleX="102138">
        <dgm:presLayoutVars>
          <dgm:bulletEnabled val="1"/>
        </dgm:presLayoutVars>
      </dgm:prSet>
      <dgm:spPr/>
    </dgm:pt>
    <dgm:pt modelId="{E5CB632C-23E7-4BAC-B67C-871CCB1BD868}" type="pres">
      <dgm:prSet presAssocID="{06D25288-A241-47FB-A2CB-1A1939DE4C67}" presName="sibTrans" presStyleCnt="0"/>
      <dgm:spPr/>
    </dgm:pt>
    <dgm:pt modelId="{B06300DC-EFAD-4E3D-9C80-6DC6002DDFD2}" type="pres">
      <dgm:prSet presAssocID="{58928A89-7C58-47DD-BD04-D620C92E3EFD}" presName="node" presStyleLbl="alignAccFollowNode1" presStyleIdx="1" presStyleCnt="6">
        <dgm:presLayoutVars>
          <dgm:bulletEnabled val="1"/>
        </dgm:presLayoutVars>
      </dgm:prSet>
      <dgm:spPr/>
    </dgm:pt>
    <dgm:pt modelId="{34186472-0DDB-4E26-8E1B-3CFB38873A39}" type="pres">
      <dgm:prSet presAssocID="{849B5A85-DB97-4A19-B98D-E3740669E671}" presName="vSp" presStyleCnt="0"/>
      <dgm:spPr/>
    </dgm:pt>
    <dgm:pt modelId="{14EC3AD9-7CC4-42DC-8FBC-098E98282FF4}" type="pres">
      <dgm:prSet presAssocID="{33CC457C-1590-4C15-AA03-9C51270B4A70}" presName="horFlow" presStyleCnt="0"/>
      <dgm:spPr/>
    </dgm:pt>
    <dgm:pt modelId="{7D71C342-FE10-4BFD-91CC-E68D9866F264}" type="pres">
      <dgm:prSet presAssocID="{33CC457C-1590-4C15-AA03-9C51270B4A70}" presName="bigChev" presStyleLbl="node1" presStyleIdx="1" presStyleCnt="3" custScaleX="121909"/>
      <dgm:spPr/>
    </dgm:pt>
    <dgm:pt modelId="{B6976553-FFCA-43D9-A330-E174F8EC5D9A}" type="pres">
      <dgm:prSet presAssocID="{F24E21CD-EF65-4CB3-811E-E40971FA989E}" presName="parTrans" presStyleCnt="0"/>
      <dgm:spPr/>
    </dgm:pt>
    <dgm:pt modelId="{55F53E96-D4C1-445C-A394-A8B66AC2D61F}" type="pres">
      <dgm:prSet presAssocID="{D7F9A8A8-ED1C-4538-A9F8-978B076C9157}" presName="node" presStyleLbl="alignAccFollowNode1" presStyleIdx="2" presStyleCnt="6" custScaleX="100689" custLinFactNeighborX="-1133" custLinFactNeighborY="-2849">
        <dgm:presLayoutVars>
          <dgm:bulletEnabled val="1"/>
        </dgm:presLayoutVars>
      </dgm:prSet>
      <dgm:spPr/>
    </dgm:pt>
    <dgm:pt modelId="{F2EC4631-0E1C-4F65-9F77-1C928CC62352}" type="pres">
      <dgm:prSet presAssocID="{0E913DE9-485C-4F71-ACF1-80E661C8D2DC}" presName="sibTrans" presStyleCnt="0"/>
      <dgm:spPr/>
    </dgm:pt>
    <dgm:pt modelId="{EA7980B9-2EBF-49EE-B96F-0F375C5FE2EF}" type="pres">
      <dgm:prSet presAssocID="{5FD7A55F-08AB-4A61-85B2-403E14C5ACFF}" presName="node" presStyleLbl="alignAccFollowNode1" presStyleIdx="3" presStyleCnt="6" custLinFactNeighborX="-12112" custLinFactNeighborY="-2850">
        <dgm:presLayoutVars>
          <dgm:bulletEnabled val="1"/>
        </dgm:presLayoutVars>
      </dgm:prSet>
      <dgm:spPr/>
    </dgm:pt>
    <dgm:pt modelId="{A86C7DBC-D1C3-4480-82FE-BBEDFEF4630F}" type="pres">
      <dgm:prSet presAssocID="{33CC457C-1590-4C15-AA03-9C51270B4A70}" presName="vSp" presStyleCnt="0"/>
      <dgm:spPr/>
    </dgm:pt>
    <dgm:pt modelId="{DB747133-7C29-473A-BB45-4860BA26A662}" type="pres">
      <dgm:prSet presAssocID="{2A44F7CB-8DF4-4753-871C-345EE3D12D4D}" presName="horFlow" presStyleCnt="0"/>
      <dgm:spPr/>
    </dgm:pt>
    <dgm:pt modelId="{925DEEBB-956E-4CFD-9EF5-8A10576656DD}" type="pres">
      <dgm:prSet presAssocID="{2A44F7CB-8DF4-4753-871C-345EE3D12D4D}" presName="bigChev" presStyleLbl="node1" presStyleIdx="2" presStyleCnt="3" custScaleX="119831"/>
      <dgm:spPr/>
    </dgm:pt>
    <dgm:pt modelId="{FF49C680-4A5B-41DA-AEB4-CE864B2A24B7}" type="pres">
      <dgm:prSet presAssocID="{A7F5E9F5-8E85-4212-B78E-5AE7F5167C3E}" presName="parTrans" presStyleCnt="0"/>
      <dgm:spPr/>
    </dgm:pt>
    <dgm:pt modelId="{8334D74F-2835-4FE0-8677-E17BD72A882C}" type="pres">
      <dgm:prSet presAssocID="{6B2DB4D5-4093-4849-999E-B89DD0F32E4A}" presName="node" presStyleLbl="alignAccFollowNode1" presStyleIdx="4" presStyleCnt="6" custScaleX="107001" custLinFactNeighborX="6573" custLinFactNeighborY="119">
        <dgm:presLayoutVars>
          <dgm:bulletEnabled val="1"/>
        </dgm:presLayoutVars>
      </dgm:prSet>
      <dgm:spPr/>
    </dgm:pt>
    <dgm:pt modelId="{D705BA2A-9A18-4861-94C4-94AFEAE3A170}" type="pres">
      <dgm:prSet presAssocID="{C019E34E-191D-40F1-B62E-27D180900562}" presName="sibTrans" presStyleCnt="0"/>
      <dgm:spPr/>
    </dgm:pt>
    <dgm:pt modelId="{32EF65E4-3DC0-435C-90BB-E00D3DE7406E}" type="pres">
      <dgm:prSet presAssocID="{B4664E54-68FE-4559-BB44-A884267F21B5}" presName="node" presStyleLbl="alignAccFollowNode1" presStyleIdx="5" presStyleCnt="6" custScaleX="93375">
        <dgm:presLayoutVars>
          <dgm:bulletEnabled val="1"/>
        </dgm:presLayoutVars>
      </dgm:prSet>
      <dgm:spPr/>
    </dgm:pt>
  </dgm:ptLst>
  <dgm:cxnLst>
    <dgm:cxn modelId="{96EA6806-EDB6-48F4-BBD9-E007703D9971}" srcId="{649BDEE1-A755-4277-9935-3AE8BED48465}" destId="{849B5A85-DB97-4A19-B98D-E3740669E671}" srcOrd="0" destOrd="0" parTransId="{D56F7076-CD73-4CB3-90B8-791BDD6C628C}" sibTransId="{932BF306-8E40-4C45-B8D6-278732CF3FBA}"/>
    <dgm:cxn modelId="{8F0FFD0E-836F-4B07-8EDA-CD9E32E6DA6B}" srcId="{649BDEE1-A755-4277-9935-3AE8BED48465}" destId="{2A44F7CB-8DF4-4753-871C-345EE3D12D4D}" srcOrd="2" destOrd="0" parTransId="{AD50A7E5-0D14-4E54-8AB3-D30058E67D88}" sibTransId="{2CDFA4DE-EFD1-4FEC-A41C-2025466869C3}"/>
    <dgm:cxn modelId="{EB013115-2775-4160-A70B-E8F57512F236}" type="presOf" srcId="{9DBEEAB2-B7C3-4107-968D-25C34C34E4E3}" destId="{AE606E27-EE0D-43EE-94A9-026B4890669E}" srcOrd="0" destOrd="0" presId="urn:microsoft.com/office/officeart/2005/8/layout/lProcess3"/>
    <dgm:cxn modelId="{24FE2019-3498-4AB7-BDDA-9811B6BD7FDD}" type="presOf" srcId="{849B5A85-DB97-4A19-B98D-E3740669E671}" destId="{DEB65781-B9DE-4671-8485-3D24AD7022AA}" srcOrd="0" destOrd="0" presId="urn:microsoft.com/office/officeart/2005/8/layout/lProcess3"/>
    <dgm:cxn modelId="{263F0A26-9E29-4968-AC08-1803B689DC38}" type="presOf" srcId="{6B2DB4D5-4093-4849-999E-B89DD0F32E4A}" destId="{8334D74F-2835-4FE0-8677-E17BD72A882C}" srcOrd="0" destOrd="0" presId="urn:microsoft.com/office/officeart/2005/8/layout/lProcess3"/>
    <dgm:cxn modelId="{424CA931-42AB-41D6-84BE-AE757E2E271B}" type="presOf" srcId="{649BDEE1-A755-4277-9935-3AE8BED48465}" destId="{A9480810-397E-4193-BB0A-9E8BA718A4BA}" srcOrd="0" destOrd="0" presId="urn:microsoft.com/office/officeart/2005/8/layout/lProcess3"/>
    <dgm:cxn modelId="{3129865C-E84E-471B-BBA3-00D6664A7093}" srcId="{849B5A85-DB97-4A19-B98D-E3740669E671}" destId="{58928A89-7C58-47DD-BD04-D620C92E3EFD}" srcOrd="1" destOrd="0" parTransId="{3D7C3123-60EB-4B5F-B1E4-F1CDE8A1E32D}" sibTransId="{1142013F-A8B2-4189-BD33-8965AFCA70FC}"/>
    <dgm:cxn modelId="{CD4D8B5D-4BDF-4092-B597-72290D91F0D4}" type="presOf" srcId="{33CC457C-1590-4C15-AA03-9C51270B4A70}" destId="{7D71C342-FE10-4BFD-91CC-E68D9866F264}" srcOrd="0" destOrd="0" presId="urn:microsoft.com/office/officeart/2005/8/layout/lProcess3"/>
    <dgm:cxn modelId="{92FBC950-3A06-4373-9A88-807385AA47E2}" srcId="{2A44F7CB-8DF4-4753-871C-345EE3D12D4D}" destId="{B4664E54-68FE-4559-BB44-A884267F21B5}" srcOrd="1" destOrd="0" parTransId="{B6AE0190-FB4B-436C-9E49-162A7872D1B5}" sibTransId="{5572A749-DBAB-44B2-ACD4-A42D9696C910}"/>
    <dgm:cxn modelId="{3F250681-89EC-489B-A15E-E2927E4ECCE5}" type="presOf" srcId="{2A44F7CB-8DF4-4753-871C-345EE3D12D4D}" destId="{925DEEBB-956E-4CFD-9EF5-8A10576656DD}" srcOrd="0" destOrd="0" presId="urn:microsoft.com/office/officeart/2005/8/layout/lProcess3"/>
    <dgm:cxn modelId="{C7E4E084-84BE-4B49-9DF1-5907C51E9D91}" type="presOf" srcId="{B4664E54-68FE-4559-BB44-A884267F21B5}" destId="{32EF65E4-3DC0-435C-90BB-E00D3DE7406E}" srcOrd="0" destOrd="0" presId="urn:microsoft.com/office/officeart/2005/8/layout/lProcess3"/>
    <dgm:cxn modelId="{ABCCF091-AAD9-4AE8-8E0D-A16978E46BF7}" srcId="{33CC457C-1590-4C15-AA03-9C51270B4A70}" destId="{5FD7A55F-08AB-4A61-85B2-403E14C5ACFF}" srcOrd="1" destOrd="0" parTransId="{3B776933-784F-4BB2-B346-8AAF6E840BD4}" sibTransId="{317F447B-5108-4EB0-A576-E50E69675962}"/>
    <dgm:cxn modelId="{6BA4249A-926E-4F3B-B607-6A7B71B20EA2}" srcId="{849B5A85-DB97-4A19-B98D-E3740669E671}" destId="{9DBEEAB2-B7C3-4107-968D-25C34C34E4E3}" srcOrd="0" destOrd="0" parTransId="{C5FA2613-C757-4C86-869E-BF96F26F1042}" sibTransId="{06D25288-A241-47FB-A2CB-1A1939DE4C67}"/>
    <dgm:cxn modelId="{5B49EA9D-A78A-4D79-8FFB-87401AA340C5}" srcId="{33CC457C-1590-4C15-AA03-9C51270B4A70}" destId="{D7F9A8A8-ED1C-4538-A9F8-978B076C9157}" srcOrd="0" destOrd="0" parTransId="{F24E21CD-EF65-4CB3-811E-E40971FA989E}" sibTransId="{0E913DE9-485C-4F71-ACF1-80E661C8D2DC}"/>
    <dgm:cxn modelId="{496DCBAD-1EB3-46BE-BAF0-81C7825746ED}" srcId="{649BDEE1-A755-4277-9935-3AE8BED48465}" destId="{33CC457C-1590-4C15-AA03-9C51270B4A70}" srcOrd="1" destOrd="0" parTransId="{E6F8AF06-4AD1-4568-BDC1-A5901C34BA73}" sibTransId="{8DD7F055-33E8-4776-8BAF-A2349A67D3BB}"/>
    <dgm:cxn modelId="{FB6362B8-8D43-4C89-BACB-7731B5E6ED94}" type="presOf" srcId="{58928A89-7C58-47DD-BD04-D620C92E3EFD}" destId="{B06300DC-EFAD-4E3D-9C80-6DC6002DDFD2}" srcOrd="0" destOrd="0" presId="urn:microsoft.com/office/officeart/2005/8/layout/lProcess3"/>
    <dgm:cxn modelId="{B912D2BE-597A-4929-BCB3-56E849246785}" type="presOf" srcId="{5FD7A55F-08AB-4A61-85B2-403E14C5ACFF}" destId="{EA7980B9-2EBF-49EE-B96F-0F375C5FE2EF}" srcOrd="0" destOrd="0" presId="urn:microsoft.com/office/officeart/2005/8/layout/lProcess3"/>
    <dgm:cxn modelId="{1765CFD0-390D-4421-ABB9-9387D5887A60}" type="presOf" srcId="{D7F9A8A8-ED1C-4538-A9F8-978B076C9157}" destId="{55F53E96-D4C1-445C-A394-A8B66AC2D61F}" srcOrd="0" destOrd="0" presId="urn:microsoft.com/office/officeart/2005/8/layout/lProcess3"/>
    <dgm:cxn modelId="{248ECAFA-C794-4426-8725-3408618F2BEA}" srcId="{2A44F7CB-8DF4-4753-871C-345EE3D12D4D}" destId="{6B2DB4D5-4093-4849-999E-B89DD0F32E4A}" srcOrd="0" destOrd="0" parTransId="{A7F5E9F5-8E85-4212-B78E-5AE7F5167C3E}" sibTransId="{C019E34E-191D-40F1-B62E-27D180900562}"/>
    <dgm:cxn modelId="{95739C51-D892-4720-943F-676AD0CEFF10}" type="presParOf" srcId="{A9480810-397E-4193-BB0A-9E8BA718A4BA}" destId="{08D07B19-1D86-4B04-A56F-480970E679EC}" srcOrd="0" destOrd="0" presId="urn:microsoft.com/office/officeart/2005/8/layout/lProcess3"/>
    <dgm:cxn modelId="{DE9B81D3-792C-4240-A750-0C0C02CD5BC9}" type="presParOf" srcId="{08D07B19-1D86-4B04-A56F-480970E679EC}" destId="{DEB65781-B9DE-4671-8485-3D24AD7022AA}" srcOrd="0" destOrd="0" presId="urn:microsoft.com/office/officeart/2005/8/layout/lProcess3"/>
    <dgm:cxn modelId="{4C46A391-0ED9-451E-AB6A-D1805C511868}" type="presParOf" srcId="{08D07B19-1D86-4B04-A56F-480970E679EC}" destId="{147A8D6D-43D8-4B2F-BFD2-C00F8FD6341A}" srcOrd="1" destOrd="0" presId="urn:microsoft.com/office/officeart/2005/8/layout/lProcess3"/>
    <dgm:cxn modelId="{C8E86F1B-75B1-4389-9EE8-9CE999DEBC04}" type="presParOf" srcId="{08D07B19-1D86-4B04-A56F-480970E679EC}" destId="{AE606E27-EE0D-43EE-94A9-026B4890669E}" srcOrd="2" destOrd="0" presId="urn:microsoft.com/office/officeart/2005/8/layout/lProcess3"/>
    <dgm:cxn modelId="{357F23D6-F688-450C-9E4F-FFCD2D3823D7}" type="presParOf" srcId="{08D07B19-1D86-4B04-A56F-480970E679EC}" destId="{E5CB632C-23E7-4BAC-B67C-871CCB1BD868}" srcOrd="3" destOrd="0" presId="urn:microsoft.com/office/officeart/2005/8/layout/lProcess3"/>
    <dgm:cxn modelId="{95C98F54-2CCC-469A-BE20-BFEFAB3130C6}" type="presParOf" srcId="{08D07B19-1D86-4B04-A56F-480970E679EC}" destId="{B06300DC-EFAD-4E3D-9C80-6DC6002DDFD2}" srcOrd="4" destOrd="0" presId="urn:microsoft.com/office/officeart/2005/8/layout/lProcess3"/>
    <dgm:cxn modelId="{B1A77972-8009-46F9-BE9A-DC8EC0248328}" type="presParOf" srcId="{A9480810-397E-4193-BB0A-9E8BA718A4BA}" destId="{34186472-0DDB-4E26-8E1B-3CFB38873A39}" srcOrd="1" destOrd="0" presId="urn:microsoft.com/office/officeart/2005/8/layout/lProcess3"/>
    <dgm:cxn modelId="{FF2CFABE-E84C-41BE-8134-2573042A4EC5}" type="presParOf" srcId="{A9480810-397E-4193-BB0A-9E8BA718A4BA}" destId="{14EC3AD9-7CC4-42DC-8FBC-098E98282FF4}" srcOrd="2" destOrd="0" presId="urn:microsoft.com/office/officeart/2005/8/layout/lProcess3"/>
    <dgm:cxn modelId="{0E34C86F-8512-452E-BBF1-73965B93B184}" type="presParOf" srcId="{14EC3AD9-7CC4-42DC-8FBC-098E98282FF4}" destId="{7D71C342-FE10-4BFD-91CC-E68D9866F264}" srcOrd="0" destOrd="0" presId="urn:microsoft.com/office/officeart/2005/8/layout/lProcess3"/>
    <dgm:cxn modelId="{8BEB51A4-29DC-4FD2-9E57-949EEDBD5B72}" type="presParOf" srcId="{14EC3AD9-7CC4-42DC-8FBC-098E98282FF4}" destId="{B6976553-FFCA-43D9-A330-E174F8EC5D9A}" srcOrd="1" destOrd="0" presId="urn:microsoft.com/office/officeart/2005/8/layout/lProcess3"/>
    <dgm:cxn modelId="{B93C7101-A1FC-4DA8-84F3-1291F1DB751E}" type="presParOf" srcId="{14EC3AD9-7CC4-42DC-8FBC-098E98282FF4}" destId="{55F53E96-D4C1-445C-A394-A8B66AC2D61F}" srcOrd="2" destOrd="0" presId="urn:microsoft.com/office/officeart/2005/8/layout/lProcess3"/>
    <dgm:cxn modelId="{33B843C2-D935-4025-9C16-1086FFAD4EAD}" type="presParOf" srcId="{14EC3AD9-7CC4-42DC-8FBC-098E98282FF4}" destId="{F2EC4631-0E1C-4F65-9F77-1C928CC62352}" srcOrd="3" destOrd="0" presId="urn:microsoft.com/office/officeart/2005/8/layout/lProcess3"/>
    <dgm:cxn modelId="{01AF1375-9921-4A0C-951F-346A705DF956}" type="presParOf" srcId="{14EC3AD9-7CC4-42DC-8FBC-098E98282FF4}" destId="{EA7980B9-2EBF-49EE-B96F-0F375C5FE2EF}" srcOrd="4" destOrd="0" presId="urn:microsoft.com/office/officeart/2005/8/layout/lProcess3"/>
    <dgm:cxn modelId="{A7FB41E9-9445-4DB0-AAD2-0194D309F130}" type="presParOf" srcId="{A9480810-397E-4193-BB0A-9E8BA718A4BA}" destId="{A86C7DBC-D1C3-4480-82FE-BBEDFEF4630F}" srcOrd="3" destOrd="0" presId="urn:microsoft.com/office/officeart/2005/8/layout/lProcess3"/>
    <dgm:cxn modelId="{5801A958-0236-448D-A4E3-472FD14C0D32}" type="presParOf" srcId="{A9480810-397E-4193-BB0A-9E8BA718A4BA}" destId="{DB747133-7C29-473A-BB45-4860BA26A662}" srcOrd="4" destOrd="0" presId="urn:microsoft.com/office/officeart/2005/8/layout/lProcess3"/>
    <dgm:cxn modelId="{BCA32CCF-7C54-4359-B0AA-E5223C0694F5}" type="presParOf" srcId="{DB747133-7C29-473A-BB45-4860BA26A662}" destId="{925DEEBB-956E-4CFD-9EF5-8A10576656DD}" srcOrd="0" destOrd="0" presId="urn:microsoft.com/office/officeart/2005/8/layout/lProcess3"/>
    <dgm:cxn modelId="{E4B8630C-07F1-41FE-9CE9-AE514215747B}" type="presParOf" srcId="{DB747133-7C29-473A-BB45-4860BA26A662}" destId="{FF49C680-4A5B-41DA-AEB4-CE864B2A24B7}" srcOrd="1" destOrd="0" presId="urn:microsoft.com/office/officeart/2005/8/layout/lProcess3"/>
    <dgm:cxn modelId="{1A7A776D-8432-449F-9A52-83C58D8EB82F}" type="presParOf" srcId="{DB747133-7C29-473A-BB45-4860BA26A662}" destId="{8334D74F-2835-4FE0-8677-E17BD72A882C}" srcOrd="2" destOrd="0" presId="urn:microsoft.com/office/officeart/2005/8/layout/lProcess3"/>
    <dgm:cxn modelId="{C506C2BB-4A81-4003-B31B-6D3F0E21CD27}" type="presParOf" srcId="{DB747133-7C29-473A-BB45-4860BA26A662}" destId="{D705BA2A-9A18-4861-94C4-94AFEAE3A170}" srcOrd="3" destOrd="0" presId="urn:microsoft.com/office/officeart/2005/8/layout/lProcess3"/>
    <dgm:cxn modelId="{7ED40AA7-246C-4550-A4E8-41CD34EE00CE}" type="presParOf" srcId="{DB747133-7C29-473A-BB45-4860BA26A662}" destId="{32EF65E4-3DC0-435C-90BB-E00D3DE7406E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65781-B9DE-4671-8485-3D24AD7022AA}">
      <dsp:nvSpPr>
        <dsp:cNvPr id="0" name=""/>
        <dsp:cNvSpPr/>
      </dsp:nvSpPr>
      <dsp:spPr>
        <a:xfrm>
          <a:off x="852" y="72369"/>
          <a:ext cx="3617502" cy="1203467"/>
        </a:xfrm>
        <a:prstGeom prst="chevron">
          <a:avLst/>
        </a:prstGeom>
        <a:solidFill>
          <a:srgbClr val="FBE5D6"/>
        </a:solidFill>
        <a:ln w="12700" cap="flat" cmpd="sng" algn="ctr">
          <a:solidFill>
            <a:srgbClr val="FBE5D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E141D"/>
            </a:buClr>
            <a:buNone/>
          </a:pPr>
          <a:r>
            <a:rPr lang="cy" sz="2300" b="0" i="0" u="none" strike="noStrike" cap="none" baseline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Nunito"/>
              <a:ea typeface="Nunito"/>
              <a:cs typeface="Nunito"/>
            </a:rPr>
            <a:t>Cyn </a:t>
          </a:r>
          <a:br>
            <a:rPr sz="2300"/>
          </a:br>
          <a:r>
            <a:rPr lang="cy" sz="2300" b="0" i="0" u="none" strike="noStrike" cap="none" baseline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Nunito"/>
              <a:ea typeface="Nunito"/>
              <a:cs typeface="Nunito"/>
            </a:rPr>
            <a:t>1 Ebrill 2008 </a:t>
          </a:r>
          <a:endParaRPr lang="en-GB" sz="2300" b="0" i="0" u="none" strike="noStrike" kern="1200">
            <a:solidFill>
              <a:prstClr val="black"/>
            </a:solidFill>
            <a:effectLst/>
            <a:latin typeface="Nunito" pitchFamily="2" charset="0"/>
            <a:ea typeface="+mn-ea"/>
            <a:cs typeface="+mn-cs"/>
          </a:endParaRPr>
        </a:p>
      </dsp:txBody>
      <dsp:txXfrm>
        <a:off x="602586" y="72369"/>
        <a:ext cx="2414035" cy="1203467"/>
      </dsp:txXfrm>
    </dsp:sp>
    <dsp:sp modelId="{AE606E27-EE0D-43EE-94A9-026B4890669E}">
      <dsp:nvSpPr>
        <dsp:cNvPr id="0" name=""/>
        <dsp:cNvSpPr/>
      </dsp:nvSpPr>
      <dsp:spPr>
        <a:xfrm>
          <a:off x="3227227" y="174663"/>
          <a:ext cx="2550584" cy="998877"/>
        </a:xfrm>
        <a:prstGeom prst="chevron">
          <a:avLst/>
        </a:prstGeom>
        <a:solidFill>
          <a:srgbClr val="E2F0D9"/>
        </a:solidFill>
        <a:ln w="12700" cap="flat" cmpd="sng" algn="ctr">
          <a:solidFill>
            <a:srgbClr val="E2F0D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E141D"/>
            </a:buClr>
            <a:buNone/>
          </a:pPr>
          <a:r>
            <a:rPr lang="cy" sz="2300" b="0" i="0" u="none" strike="noStrike" cap="none" baseline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Nunito"/>
              <a:ea typeface="Nunito"/>
              <a:cs typeface="Nunito"/>
            </a:rPr>
            <a:t>Cyflog</a:t>
          </a:r>
          <a:br>
            <a:rPr sz="2300"/>
          </a:br>
          <a:r>
            <a:rPr lang="cy" sz="2300" b="0" i="0" u="none" strike="noStrike" cap="none" baseline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Nunito"/>
              <a:ea typeface="Nunito"/>
              <a:cs typeface="Nunito"/>
            </a:rPr>
            <a:t> terfynol</a:t>
          </a:r>
          <a:endParaRPr lang="en-GB" sz="2300" b="0" i="0" u="none" strike="noStrike" kern="1200">
            <a:solidFill>
              <a:prstClr val="black"/>
            </a:solidFill>
            <a:effectLst/>
            <a:latin typeface="Nunito" pitchFamily="2" charset="0"/>
            <a:ea typeface="+mn-ea"/>
            <a:cs typeface="+mn-cs"/>
          </a:endParaRPr>
        </a:p>
      </dsp:txBody>
      <dsp:txXfrm>
        <a:off x="3726666" y="174663"/>
        <a:ext cx="1551707" cy="998877"/>
      </dsp:txXfrm>
    </dsp:sp>
    <dsp:sp modelId="{B06300DC-EFAD-4E3D-9C80-6DC6002DDFD2}">
      <dsp:nvSpPr>
        <dsp:cNvPr id="0" name=""/>
        <dsp:cNvSpPr/>
      </dsp:nvSpPr>
      <dsp:spPr>
        <a:xfrm>
          <a:off x="5428205" y="174663"/>
          <a:ext cx="2497194" cy="998877"/>
        </a:xfrm>
        <a:prstGeom prst="chevron">
          <a:avLst/>
        </a:prstGeom>
        <a:solidFill>
          <a:srgbClr val="8FB9BB">
            <a:alpha val="89804"/>
          </a:srgbClr>
        </a:solidFill>
        <a:ln w="12700" cap="flat" cmpd="sng" algn="ctr">
          <a:solidFill>
            <a:srgbClr val="8FB9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E141D"/>
            </a:buClr>
            <a:buFont typeface="Wingdings" panose="05000000000000000000" pitchFamily="2" charset="2"/>
            <a:buNone/>
          </a:pPr>
          <a:r>
            <a:rPr lang="cy" sz="2300" b="0" i="0" u="none" strike="noStrike" kern="1200" cap="none" baseline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Nunito"/>
              <a:ea typeface="Nunito"/>
              <a:cs typeface="Nunito"/>
            </a:rPr>
            <a:t>1/80</a:t>
          </a:r>
        </a:p>
      </dsp:txBody>
      <dsp:txXfrm>
        <a:off x="5927644" y="174663"/>
        <a:ext cx="1498317" cy="998877"/>
      </dsp:txXfrm>
    </dsp:sp>
    <dsp:sp modelId="{7D71C342-FE10-4BFD-91CC-E68D9866F264}">
      <dsp:nvSpPr>
        <dsp:cNvPr id="0" name=""/>
        <dsp:cNvSpPr/>
      </dsp:nvSpPr>
      <dsp:spPr>
        <a:xfrm>
          <a:off x="852" y="1444321"/>
          <a:ext cx="3667837" cy="1203467"/>
        </a:xfrm>
        <a:prstGeom prst="chevron">
          <a:avLst/>
        </a:prstGeom>
        <a:solidFill>
          <a:srgbClr val="FBE5D6"/>
        </a:solidFill>
        <a:ln w="12700" cap="flat" cmpd="sng" algn="ctr">
          <a:solidFill>
            <a:srgbClr val="FBE5D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E141D"/>
            </a:buClr>
            <a:buNone/>
          </a:pPr>
          <a:r>
            <a:rPr lang="cy" sz="2300" b="0" i="0" u="none" strike="noStrike" cap="none" baseline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Nunito"/>
              <a:ea typeface="Nunito"/>
              <a:cs typeface="Nunito"/>
            </a:rPr>
            <a:t>1 Ebrill 2008 tan </a:t>
          </a:r>
          <a:br>
            <a:rPr sz="2300"/>
          </a:br>
          <a:r>
            <a:rPr lang="cy" sz="2300" b="0" i="0" u="none" strike="noStrike" cap="none" baseline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Nunito"/>
              <a:ea typeface="Nunito"/>
              <a:cs typeface="Nunito"/>
            </a:rPr>
            <a:t>31 Mawrth 2014 </a:t>
          </a:r>
          <a:endParaRPr lang="en-GB" sz="2300" b="0" i="0" u="none" strike="noStrike" kern="1200">
            <a:solidFill>
              <a:prstClr val="black"/>
            </a:solidFill>
            <a:effectLst/>
            <a:latin typeface="Nunito" pitchFamily="2" charset="0"/>
            <a:ea typeface="+mn-ea"/>
            <a:cs typeface="+mn-cs"/>
          </a:endParaRPr>
        </a:p>
      </dsp:txBody>
      <dsp:txXfrm>
        <a:off x="602586" y="1444321"/>
        <a:ext cx="2464370" cy="1203467"/>
      </dsp:txXfrm>
    </dsp:sp>
    <dsp:sp modelId="{55F53E96-D4C1-445C-A394-A8B66AC2D61F}">
      <dsp:nvSpPr>
        <dsp:cNvPr id="0" name=""/>
        <dsp:cNvSpPr/>
      </dsp:nvSpPr>
      <dsp:spPr>
        <a:xfrm>
          <a:off x="3273601" y="1518158"/>
          <a:ext cx="2514400" cy="998877"/>
        </a:xfrm>
        <a:prstGeom prst="chevron">
          <a:avLst/>
        </a:prstGeom>
        <a:solidFill>
          <a:srgbClr val="E2F0D9"/>
        </a:solidFill>
        <a:ln w="12700" cap="flat" cmpd="sng" algn="ctr">
          <a:solidFill>
            <a:srgbClr val="E2F0D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E141D"/>
            </a:buClr>
            <a:buNone/>
          </a:pPr>
          <a:r>
            <a:rPr lang="cy" sz="2300" b="0" i="0" u="none" strike="noStrike" cap="none" baseline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Nunito"/>
              <a:ea typeface="Nunito"/>
              <a:cs typeface="Nunito"/>
            </a:rPr>
            <a:t>Cyflog</a:t>
          </a:r>
          <a:br>
            <a:rPr sz="2300"/>
          </a:br>
          <a:r>
            <a:rPr lang="cy" sz="2300" b="0" i="0" u="none" strike="noStrike" cap="none" baseline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Nunito"/>
              <a:ea typeface="Nunito"/>
              <a:cs typeface="Nunito"/>
            </a:rPr>
            <a:t> terfynol</a:t>
          </a:r>
          <a:endParaRPr lang="en-GB" sz="2300" b="0" i="0" u="none" strike="noStrike" kern="1200">
            <a:solidFill>
              <a:prstClr val="black"/>
            </a:solidFill>
            <a:effectLst/>
            <a:latin typeface="Nunito" pitchFamily="2" charset="0"/>
            <a:ea typeface="+mn-ea"/>
            <a:cs typeface="+mn-cs"/>
          </a:endParaRPr>
        </a:p>
      </dsp:txBody>
      <dsp:txXfrm>
        <a:off x="3773040" y="1518158"/>
        <a:ext cx="1515523" cy="998877"/>
      </dsp:txXfrm>
    </dsp:sp>
    <dsp:sp modelId="{EA7980B9-2EBF-49EE-B96F-0F375C5FE2EF}">
      <dsp:nvSpPr>
        <dsp:cNvPr id="0" name=""/>
        <dsp:cNvSpPr/>
      </dsp:nvSpPr>
      <dsp:spPr>
        <a:xfrm>
          <a:off x="5400011" y="1518148"/>
          <a:ext cx="2497194" cy="998877"/>
        </a:xfrm>
        <a:prstGeom prst="chevron">
          <a:avLst/>
        </a:prstGeom>
        <a:solidFill>
          <a:srgbClr val="8FB9BB">
            <a:alpha val="89804"/>
          </a:srgbClr>
        </a:solidFill>
        <a:ln w="12700" cap="flat" cmpd="sng" algn="ctr">
          <a:solidFill>
            <a:srgbClr val="8FB9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E141D"/>
            </a:buClr>
            <a:buFont typeface="Wingdings" panose="05000000000000000000" pitchFamily="2" charset="2"/>
            <a:buNone/>
          </a:pPr>
          <a:r>
            <a:rPr lang="cy" sz="2300" b="0" i="0" u="none" strike="noStrike" cap="none" baseline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Nunito"/>
              <a:ea typeface="Nunito"/>
              <a:cs typeface="Nunito"/>
            </a:rPr>
            <a:t>1/60</a:t>
          </a:r>
          <a:endParaRPr lang="en-GB" sz="2300" b="0" i="0" u="none" strike="noStrike" kern="1200">
            <a:solidFill>
              <a:prstClr val="black"/>
            </a:solidFill>
            <a:effectLst/>
            <a:latin typeface="Nunito" pitchFamily="2" charset="0"/>
            <a:ea typeface="+mn-ea"/>
            <a:cs typeface="+mn-cs"/>
          </a:endParaRPr>
        </a:p>
      </dsp:txBody>
      <dsp:txXfrm>
        <a:off x="5899450" y="1518148"/>
        <a:ext cx="1498317" cy="998877"/>
      </dsp:txXfrm>
    </dsp:sp>
    <dsp:sp modelId="{925DEEBB-956E-4CFD-9EF5-8A10576656DD}">
      <dsp:nvSpPr>
        <dsp:cNvPr id="0" name=""/>
        <dsp:cNvSpPr/>
      </dsp:nvSpPr>
      <dsp:spPr>
        <a:xfrm>
          <a:off x="852" y="2816274"/>
          <a:ext cx="3605317" cy="1203467"/>
        </a:xfrm>
        <a:prstGeom prst="chevron">
          <a:avLst/>
        </a:prstGeom>
        <a:solidFill>
          <a:srgbClr val="FBE5D6"/>
        </a:solidFill>
        <a:ln w="12700" cap="flat" cmpd="sng" algn="ctr">
          <a:solidFill>
            <a:srgbClr val="FBE5D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E141D"/>
            </a:buClr>
            <a:buNone/>
          </a:pPr>
          <a:r>
            <a:rPr lang="cy" sz="2300" b="0" i="0" u="none" strike="noStrike" cap="none" baseline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Nunito"/>
              <a:ea typeface="Nunito"/>
              <a:cs typeface="Nunito"/>
            </a:rPr>
            <a:t>O </a:t>
          </a:r>
          <a:br>
            <a:rPr sz="2300"/>
          </a:br>
          <a:r>
            <a:rPr lang="cy" sz="2300" b="0" i="0" u="none" strike="noStrike" cap="none" baseline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Nunito"/>
              <a:ea typeface="Nunito"/>
              <a:cs typeface="Nunito"/>
            </a:rPr>
            <a:t>1 Ebrill 2014 </a:t>
          </a:r>
          <a:endParaRPr lang="en-GB" sz="2300" b="0" i="0" u="none" strike="noStrike" kern="1200">
            <a:solidFill>
              <a:prstClr val="black"/>
            </a:solidFill>
            <a:effectLst/>
            <a:latin typeface="Nunito" pitchFamily="2" charset="0"/>
            <a:ea typeface="+mn-ea"/>
            <a:cs typeface="+mn-cs"/>
          </a:endParaRPr>
        </a:p>
      </dsp:txBody>
      <dsp:txXfrm>
        <a:off x="602586" y="2816274"/>
        <a:ext cx="2401850" cy="1203467"/>
      </dsp:txXfrm>
    </dsp:sp>
    <dsp:sp modelId="{8334D74F-2835-4FE0-8677-E17BD72A882C}">
      <dsp:nvSpPr>
        <dsp:cNvPr id="0" name=""/>
        <dsp:cNvSpPr/>
      </dsp:nvSpPr>
      <dsp:spPr>
        <a:xfrm>
          <a:off x="3238022" y="2919757"/>
          <a:ext cx="2672023" cy="998877"/>
        </a:xfrm>
        <a:prstGeom prst="chevron">
          <a:avLst/>
        </a:prstGeom>
        <a:solidFill>
          <a:srgbClr val="E2F0D9"/>
        </a:solidFill>
        <a:ln w="12700" cap="flat" cmpd="sng" algn="ctr">
          <a:solidFill>
            <a:srgbClr val="E2F0D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E141D"/>
            </a:buClr>
            <a:buNone/>
          </a:pPr>
          <a:r>
            <a:rPr lang="cy" sz="2300" b="0" i="0" u="none" strike="noStrike" kern="1200" cap="none" baseline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Nunito"/>
              <a:ea typeface="Nunito"/>
              <a:cs typeface="Nunito"/>
            </a:rPr>
            <a:t>Cynllun</a:t>
          </a:r>
          <a:br>
            <a:rPr sz="2300" kern="1200"/>
          </a:br>
          <a:r>
            <a:rPr lang="cy" sz="2300" b="0" i="0" u="none" strike="noStrike" kern="1200" cap="none" baseline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Nunito"/>
              <a:ea typeface="Nunito"/>
              <a:cs typeface="Nunito"/>
            </a:rPr>
            <a:t> CARE</a:t>
          </a:r>
        </a:p>
      </dsp:txBody>
      <dsp:txXfrm>
        <a:off x="3737461" y="2919757"/>
        <a:ext cx="1673146" cy="998877"/>
      </dsp:txXfrm>
    </dsp:sp>
    <dsp:sp modelId="{32EF65E4-3DC0-435C-90BB-E00D3DE7406E}">
      <dsp:nvSpPr>
        <dsp:cNvPr id="0" name=""/>
        <dsp:cNvSpPr/>
      </dsp:nvSpPr>
      <dsp:spPr>
        <a:xfrm>
          <a:off x="5537458" y="2918569"/>
          <a:ext cx="2331755" cy="998877"/>
        </a:xfrm>
        <a:prstGeom prst="chevron">
          <a:avLst/>
        </a:prstGeom>
        <a:solidFill>
          <a:srgbClr val="8FB9BB">
            <a:alpha val="89804"/>
          </a:srgbClr>
        </a:solidFill>
        <a:ln w="12700" cap="flat" cmpd="sng" algn="ctr">
          <a:solidFill>
            <a:srgbClr val="8FB9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E141D"/>
            </a:buClr>
            <a:buFont typeface="Wingdings" panose="05000000000000000000" pitchFamily="2" charset="2"/>
            <a:buNone/>
          </a:pPr>
          <a:r>
            <a:rPr lang="cy" sz="2300" b="0" i="0" u="none" strike="noStrike" kern="1200" cap="none" baseline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Nunito"/>
              <a:ea typeface="Nunito"/>
              <a:cs typeface="Nunito"/>
            </a:rPr>
            <a:t>1/49 neu 1/98</a:t>
          </a:r>
        </a:p>
      </dsp:txBody>
      <dsp:txXfrm>
        <a:off x="6036897" y="2918569"/>
        <a:ext cx="1332878" cy="998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72BA6-D572-4376-955E-9932B25B7675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0DC62-F792-419E-9599-454A67565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453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629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731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275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b="0" baseline="0" dirty="0">
              <a:cs typeface="Geneva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135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71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212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16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511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400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77159-BD9F-C2B9-5A1D-7530F1851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452ED1-6403-FC3D-C809-20335CDE2D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3D3218-94E0-2C79-612A-3129F2A5C9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04BD2E-565F-6EA6-B10B-434A8D52FA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2800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238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9447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6580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8429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2239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6529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4175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5409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0029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1844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9513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[Funds should customise this slide to include the links most useful to members and what they can use them for]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231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347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511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0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219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705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8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518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DDBD-CE6C-4170-8016-5F012B3A3424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97E5-BADB-422D-9CC6-911AB6538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68851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DDBD-CE6C-4170-8016-5F012B3A3424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97E5-BADB-422D-9CC6-911AB6538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78077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DDBD-CE6C-4170-8016-5F012B3A3424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97E5-BADB-422D-9CC6-911AB6538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7471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DDBD-CE6C-4170-8016-5F012B3A3424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97E5-BADB-422D-9CC6-911AB6538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38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DDBD-CE6C-4170-8016-5F012B3A3424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97E5-BADB-422D-9CC6-911AB6538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52261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DDBD-CE6C-4170-8016-5F012B3A3424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97E5-BADB-422D-9CC6-911AB6538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82714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DDBD-CE6C-4170-8016-5F012B3A3424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97E5-BADB-422D-9CC6-911AB6538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68347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DDBD-CE6C-4170-8016-5F012B3A3424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97E5-BADB-422D-9CC6-911AB6538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12242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DDBD-CE6C-4170-8016-5F012B3A3424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97E5-BADB-422D-9CC6-911AB6538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72243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DDBD-CE6C-4170-8016-5F012B3A3424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97E5-BADB-422D-9CC6-911AB6538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53307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DDBD-CE6C-4170-8016-5F012B3A3424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97E5-BADB-422D-9CC6-911AB6538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32083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EDDBD-CE6C-4170-8016-5F012B3A3424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D97E5-BADB-422D-9CC6-911AB653809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888522-E438-B522-CA7B-3F1F107C1C9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919163" cy="3048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cy" sz="1000" b="0" i="0" u="none" strike="noStrike" cap="none" baseline="0">
                <a:solidFill>
                  <a:srgbClr val="000000">
                    <a:alpha val="50196"/>
                  </a:srgbClr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LPF DATA CYHOEDDUS</a:t>
            </a:r>
          </a:p>
        </p:txBody>
      </p:sp>
    </p:spTree>
    <p:extLst>
      <p:ext uri="{BB962C8B-B14F-4D97-AF65-F5344CB8AC3E}">
        <p14:creationId xmlns:p14="http://schemas.microsoft.com/office/powerpoint/2010/main" val="4210856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gpsmember.org/help-and-support/tools-and-calculators/buy-extra-pension-calculator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player.vimeo.com/video/869214049?app_id=12296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jTHmLTC553s?feature=oembed" TargetMode="External"/><Relationship Id="rId6" Type="http://schemas.openxmlformats.org/officeDocument/2006/relationships/image" Target="../media/image20.jpeg"/><Relationship Id="rId5" Type="http://schemas.openxmlformats.org/officeDocument/2006/relationships/hyperlink" Target="https://www.fca.org.uk/consumers/warning-list-unauthorised-firms" TargetMode="External"/><Relationship Id="rId4" Type="http://schemas.openxmlformats.org/officeDocument/2006/relationships/hyperlink" Target="https://register.fca.org.uk/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://www.lgpsmember.org/help-and-support/tools-and-calculators/lump-sum-calculator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Relationship Id="rId9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gpsmember.org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1A90437-D9E7-3FD3-50B5-260430B49DA4}"/>
              </a:ext>
            </a:extLst>
          </p:cNvPr>
          <p:cNvSpPr txBox="1"/>
          <p:nvPr/>
        </p:nvSpPr>
        <p:spPr>
          <a:xfrm>
            <a:off x="6591300" y="850900"/>
            <a:ext cx="1624914" cy="19938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F5A0E1-BBB6-0708-B0AC-E3DFABD0AE95}"/>
              </a:ext>
            </a:extLst>
          </p:cNvPr>
          <p:cNvSpPr txBox="1"/>
          <p:nvPr/>
        </p:nvSpPr>
        <p:spPr>
          <a:xfrm>
            <a:off x="3543300" y="4559959"/>
            <a:ext cx="416103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" sz="1800" b="0" i="0" u="none" strike="noStrike" cap="none" baseline="0" dirty="0">
                <a:solidFill>
                  <a:srgbClr val="000000"/>
                </a:solidFill>
                <a:effectLst/>
                <a:highlight>
                  <a:srgbClr val="FFFF00"/>
                </a:highlight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Manylion y gronfa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73AAA0-FCB0-FAF1-3D56-6381209EF108}"/>
              </a:ext>
            </a:extLst>
          </p:cNvPr>
          <p:cNvSpPr/>
          <p:nvPr/>
        </p:nvSpPr>
        <p:spPr>
          <a:xfrm>
            <a:off x="33336" y="47055"/>
            <a:ext cx="1056161" cy="439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3C32AD-8ADE-1D91-2488-F3D2581DC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359" y="91989"/>
            <a:ext cx="1905266" cy="12479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D4E7696-9390-3289-082A-4DF9AD722E88}"/>
              </a:ext>
            </a:extLst>
          </p:cNvPr>
          <p:cNvSpPr txBox="1"/>
          <p:nvPr/>
        </p:nvSpPr>
        <p:spPr>
          <a:xfrm>
            <a:off x="3543300" y="2537186"/>
            <a:ext cx="6096000" cy="2103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" sz="4800" b="1" i="0" u="none" strike="noStrike" cap="none" baseline="0" dirty="0">
                <a:solidFill>
                  <a:srgbClr val="4F7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GothamNarrow-Book"/>
                <a:ea typeface="GothamNarrow-Book"/>
                <a:cs typeface="GothamNarrow-Book"/>
              </a:rPr>
              <a:t>WYTHNOS YMWYBYDDIAETH</a:t>
            </a:r>
            <a:endParaRPr lang="en-GB" sz="4800" b="1" i="0" u="none" strike="noStrike" baseline="0" dirty="0">
              <a:solidFill>
                <a:srgbClr val="4F7040"/>
              </a:solidFill>
              <a:latin typeface="GothamNarrow-Book"/>
            </a:endParaRPr>
          </a:p>
          <a:p>
            <a:r>
              <a:rPr lang="cy" sz="3600" b="0" i="0" u="none" strike="noStrike" cap="none" baseline="0" dirty="0">
                <a:solidFill>
                  <a:srgbClr val="B94F3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GothamNarrow-Book"/>
                <a:ea typeface="GothamNarrow-Book"/>
                <a:cs typeface="GothamNarrow-Book"/>
              </a:rPr>
              <a:t>15 - 19 MEDI 2025</a:t>
            </a:r>
            <a:endParaRPr lang="en-GB" sz="3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32F3DC-2D31-9C99-3FDC-A3C78D7A2CCF}"/>
              </a:ext>
            </a:extLst>
          </p:cNvPr>
          <p:cNvSpPr txBox="1"/>
          <p:nvPr/>
        </p:nvSpPr>
        <p:spPr>
          <a:xfrm>
            <a:off x="431800" y="957324"/>
            <a:ext cx="8378825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" sz="13500" b="1" i="0" u="none" strike="noStrike" cap="none" baseline="0" dirty="0">
                <a:solidFill>
                  <a:srgbClr val="ED7D3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GothamNarrow-Bold"/>
                <a:ea typeface="GothamNarrow-Bold"/>
                <a:cs typeface="GothamNarrow-Bold"/>
              </a:rPr>
              <a:t>PENSIWN</a:t>
            </a:r>
            <a:r>
              <a:rPr lang="cy" sz="13500" b="0" i="0" u="none" strike="noStrike" cap="none" baseline="0" dirty="0">
                <a:solidFill>
                  <a:srgbClr val="ED7D3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GothamNarrow-Bold"/>
                <a:ea typeface="GothamNarrow-Bold"/>
                <a:cs typeface="GothamNarrow-Bold"/>
              </a:rPr>
              <a:t> </a:t>
            </a:r>
            <a:endParaRPr lang="en-GB" sz="13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6B0322-B8F9-A013-A924-DF9B19936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2671893"/>
            <a:ext cx="2459520" cy="141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8205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66001D1-B3B4-4E6E-4AAA-A11B4CBE2221}"/>
              </a:ext>
            </a:extLst>
          </p:cNvPr>
          <p:cNvSpPr txBox="1"/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" sz="1200" b="0" i="0" u="none" strike="noStrike" cap="none" baseline="0">
                <a:solidFill>
                  <a:srgbClr val="4F7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Wythnos ymwybyddiaeth pensiwn 2025</a:t>
            </a:r>
            <a:endParaRPr lang="en-US" sz="1200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Death condolences.eps">
            <a:extLst>
              <a:ext uri="{FF2B5EF4-FFF2-40B4-BE49-F238E27FC236}">
                <a16:creationId xmlns:a16="http://schemas.microsoft.com/office/drawing/2014/main" id="{902CBCFB-B3E5-32C2-67BD-EF22785DA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99" y="1591729"/>
            <a:ext cx="2247779" cy="2247779"/>
          </a:xfrm>
          <a:prstGeom prst="rect">
            <a:avLst/>
          </a:prstGeom>
        </p:spPr>
      </p:pic>
      <p:pic>
        <p:nvPicPr>
          <p:cNvPr id="10" name="Picture 9" descr="Family.eps">
            <a:extLst>
              <a:ext uri="{FF2B5EF4-FFF2-40B4-BE49-F238E27FC236}">
                <a16:creationId xmlns:a16="http://schemas.microsoft.com/office/drawing/2014/main" id="{1DF8C95C-1EE0-545E-AA15-9354105B4D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981" y="1591729"/>
            <a:ext cx="2247780" cy="2247780"/>
          </a:xfrm>
          <a:prstGeom prst="rect">
            <a:avLst/>
          </a:prstGeom>
        </p:spPr>
      </p:pic>
      <p:pic>
        <p:nvPicPr>
          <p:cNvPr id="11" name="Picture 10" descr="Health logo.eps">
            <a:extLst>
              <a:ext uri="{FF2B5EF4-FFF2-40B4-BE49-F238E27FC236}">
                <a16:creationId xmlns:a16="http://schemas.microsoft.com/office/drawing/2014/main" id="{D6315ED1-D0CF-0744-0142-6E430B2CAE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964" y="1503896"/>
            <a:ext cx="2335612" cy="233561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9EEACE4-3359-914B-0678-D96DA483BD4F}"/>
              </a:ext>
            </a:extLst>
          </p:cNvPr>
          <p:cNvSpPr txBox="1"/>
          <p:nvPr/>
        </p:nvSpPr>
        <p:spPr>
          <a:xfrm>
            <a:off x="356237" y="697264"/>
            <a:ext cx="8529950" cy="579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" sz="3200" b="1" i="0" u="none" strike="noStrike" cap="none" baseline="0">
                <a:solidFill>
                  <a:srgbClr val="ED7D3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Diogelwch i chi a’ch teulu </a:t>
            </a:r>
            <a:endParaRPr lang="en-GB" sz="3200" b="1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1F854A-6FA8-8815-B993-8C3CAA4189B5}"/>
              </a:ext>
            </a:extLst>
          </p:cNvPr>
          <p:cNvSpPr txBox="1"/>
          <p:nvPr/>
        </p:nvSpPr>
        <p:spPr>
          <a:xfrm>
            <a:off x="913231" y="4258275"/>
            <a:ext cx="2396414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y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Grant marwolaeth o deirgwaith eich cyflog </a:t>
            </a:r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962171-A88F-DD04-A78B-B17DDFB96001}"/>
              </a:ext>
            </a:extLst>
          </p:cNvPr>
          <p:cNvSpPr txBox="1"/>
          <p:nvPr/>
        </p:nvSpPr>
        <p:spPr>
          <a:xfrm>
            <a:off x="3539436" y="4285652"/>
            <a:ext cx="2321719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y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Diogelwch i’ch teulu </a:t>
            </a:r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BB0D18-044F-88F1-0BA5-DB193ABF9256}"/>
              </a:ext>
            </a:extLst>
          </p:cNvPr>
          <p:cNvSpPr txBox="1"/>
          <p:nvPr/>
        </p:nvSpPr>
        <p:spPr>
          <a:xfrm>
            <a:off x="6024964" y="4253350"/>
            <a:ext cx="2565293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y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Ymddeol ar sail afiechyd</a:t>
            </a: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87CFFC-7D59-8CA8-0125-8DB25392A676}"/>
              </a:ext>
            </a:extLst>
          </p:cNvPr>
          <p:cNvSpPr/>
          <p:nvPr/>
        </p:nvSpPr>
        <p:spPr>
          <a:xfrm>
            <a:off x="33337" y="53233"/>
            <a:ext cx="1035522" cy="224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9BCB79-492D-5442-E6E1-B1FE333EFE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7246" y="5358202"/>
            <a:ext cx="2361519" cy="52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9579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456E1-BFB7-6D54-1ED3-88247AA8D06C}"/>
              </a:ext>
            </a:extLst>
          </p:cNvPr>
          <p:cNvSpPr txBox="1"/>
          <p:nvPr/>
        </p:nvSpPr>
        <p:spPr>
          <a:xfrm>
            <a:off x="345688" y="604197"/>
            <a:ext cx="8529950" cy="579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" sz="3200" b="1" i="0" u="none" strike="noStrike" cap="none" baseline="0">
                <a:solidFill>
                  <a:srgbClr val="ED7D3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Faint mae'n ei gostio?</a:t>
            </a:r>
            <a:endParaRPr lang="en-GB" sz="3200" b="1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68EDE44-CDC6-5F40-DDCF-A79D4F8C0494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15" y="2593675"/>
            <a:ext cx="3330594" cy="1876391"/>
          </a:xfrm>
          <a:prstGeom prst="roundRect">
            <a:avLst>
              <a:gd name="adj" fmla="val 5060"/>
            </a:avLst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16EAD-44C9-1543-6572-72888EB85D32}"/>
              </a:ext>
            </a:extLst>
          </p:cNvPr>
          <p:cNvSpPr txBox="1"/>
          <p:nvPr/>
        </p:nvSpPr>
        <p:spPr>
          <a:xfrm>
            <a:off x="345688" y="1399467"/>
            <a:ext cx="879831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95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y" sz="1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Mae Sam yn derbyn £30,000 y flwyddyn o gyflog, felly mae ganddynt gyfradd cyfrannu o 6.5%.  Y gost fisol ar gyfer Sam fyddai £162.50, ond gyda gostyngiad yn y dreth y gost net yw </a:t>
            </a:r>
            <a:r>
              <a:rPr lang="cy" sz="18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£130.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5ECFD8F-1412-6877-2C44-383C74A75A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8899215"/>
              </p:ext>
            </p:extLst>
          </p:nvPr>
        </p:nvGraphicFramePr>
        <p:xfrm>
          <a:off x="431799" y="2335802"/>
          <a:ext cx="3992574" cy="3442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3952">
                  <a:extLst>
                    <a:ext uri="{9D8B030D-6E8A-4147-A177-3AD203B41FA5}">
                      <a16:colId xmlns:a16="http://schemas.microsoft.com/office/drawing/2014/main" val="2763470734"/>
                    </a:ext>
                  </a:extLst>
                </a:gridCol>
                <a:gridCol w="1748622">
                  <a:extLst>
                    <a:ext uri="{9D8B030D-6E8A-4147-A177-3AD203B41FA5}">
                      <a16:colId xmlns:a16="http://schemas.microsoft.com/office/drawing/2014/main" val="697083295"/>
                    </a:ext>
                  </a:extLst>
                </a:gridCol>
              </a:tblGrid>
              <a:tr h="416572">
                <a:tc>
                  <a:txBody>
                    <a:bodyPr/>
                    <a:lstStyle/>
                    <a:p>
                      <a:r>
                        <a:rPr lang="cy" sz="14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Cyflog pensiynadwy</a:t>
                      </a:r>
                      <a:endParaRPr lang="en-US" sz="1400"/>
                    </a:p>
                  </a:txBody>
                  <a:tcPr anchor="ctr">
                    <a:solidFill>
                      <a:srgbClr val="4F7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" sz="14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Cyfradd y cyfraniad </a:t>
                      </a:r>
                      <a:endParaRPr lang="en-US" sz="1400"/>
                    </a:p>
                  </a:txBody>
                  <a:tcPr anchor="ctr">
                    <a:solidFill>
                      <a:srgbClr val="4F7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011480"/>
                  </a:ext>
                </a:extLst>
              </a:tr>
              <a:tr h="324972">
                <a:tc>
                  <a:txBody>
                    <a:bodyPr/>
                    <a:lstStyle/>
                    <a:p>
                      <a:r>
                        <a:rPr lang="cy" sz="14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Hyd at £17,800</a:t>
                      </a:r>
                      <a:endParaRPr lang="en-US" sz="1400"/>
                    </a:p>
                  </a:txBody>
                  <a:tcPr marL="72000" marR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" sz="14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5.5%</a:t>
                      </a:r>
                      <a:endParaRPr lang="en-US" sz="140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172880"/>
                  </a:ext>
                </a:extLst>
              </a:tr>
              <a:tr h="324972">
                <a:tc>
                  <a:txBody>
                    <a:bodyPr/>
                    <a:lstStyle/>
                    <a:p>
                      <a:r>
                        <a:rPr lang="cy" sz="14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£17,801 - £28,000</a:t>
                      </a:r>
                      <a:endParaRPr lang="en-US" sz="1400"/>
                    </a:p>
                  </a:txBody>
                  <a:tcPr marL="72000" marR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" sz="14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5.8%</a:t>
                      </a:r>
                      <a:endParaRPr lang="en-US" sz="140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3485"/>
                  </a:ext>
                </a:extLst>
              </a:tr>
              <a:tr h="324972">
                <a:tc>
                  <a:txBody>
                    <a:bodyPr/>
                    <a:lstStyle/>
                    <a:p>
                      <a:r>
                        <a:rPr lang="cy" sz="14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£28,001 - £45,600</a:t>
                      </a:r>
                      <a:endParaRPr lang="en-US" sz="1400"/>
                    </a:p>
                  </a:txBody>
                  <a:tcPr marL="72000" marR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" sz="14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6.5%</a:t>
                      </a:r>
                      <a:endParaRPr lang="en-US" sz="140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88328"/>
                  </a:ext>
                </a:extLst>
              </a:tr>
              <a:tr h="324972">
                <a:tc>
                  <a:txBody>
                    <a:bodyPr/>
                    <a:lstStyle/>
                    <a:p>
                      <a:r>
                        <a:rPr lang="cy" sz="14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£45,601 - £57,700</a:t>
                      </a:r>
                      <a:endParaRPr lang="en-US" sz="1400"/>
                    </a:p>
                  </a:txBody>
                  <a:tcPr marL="72000" marR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" sz="14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6.8%</a:t>
                      </a:r>
                      <a:endParaRPr lang="en-US" sz="140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413890"/>
                  </a:ext>
                </a:extLst>
              </a:tr>
              <a:tr h="324972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" sz="14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£57,701 - £81,000</a:t>
                      </a:r>
                      <a:endParaRPr lang="en-US" sz="1400"/>
                    </a:p>
                  </a:txBody>
                  <a:tcPr marL="72000" marR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" sz="14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8.5%</a:t>
                      </a:r>
                      <a:endParaRPr lang="en-US" sz="140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972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" sz="14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£81,001 – £114,800</a:t>
                      </a:r>
                      <a:endParaRPr lang="en-US" sz="1400"/>
                    </a:p>
                  </a:txBody>
                  <a:tcPr marL="72000" marR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" sz="14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9.9%</a:t>
                      </a:r>
                      <a:endParaRPr lang="en-US" sz="140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972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" sz="14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£114,801 - £135,300</a:t>
                      </a:r>
                      <a:endParaRPr lang="en-US" sz="1400"/>
                    </a:p>
                  </a:txBody>
                  <a:tcPr marL="72000" marR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" sz="14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10.5%</a:t>
                      </a:r>
                      <a:endParaRPr lang="en-US" sz="140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972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" sz="14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£135,301 - £203,000</a:t>
                      </a:r>
                      <a:endParaRPr lang="en-US" sz="1400"/>
                    </a:p>
                  </a:txBody>
                  <a:tcPr marL="72000" marR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" sz="14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11.4%</a:t>
                      </a:r>
                      <a:endParaRPr lang="en-US" sz="140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972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" sz="14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£203,001 neu fwy </a:t>
                      </a:r>
                      <a:endParaRPr lang="en-US" sz="1400"/>
                    </a:p>
                  </a:txBody>
                  <a:tcPr marL="72000" marR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" sz="14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12.5%</a:t>
                      </a:r>
                      <a:endParaRPr lang="en-US" sz="140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C519737-A37C-001C-2D0D-501EC9D94200}"/>
              </a:ext>
            </a:extLst>
          </p:cNvPr>
          <p:cNvSpPr txBox="1"/>
          <p:nvPr/>
        </p:nvSpPr>
        <p:spPr>
          <a:xfrm>
            <a:off x="4719628" y="4450441"/>
            <a:ext cx="4070368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y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Mae eich cyflogwr hefyd yn cyfrannu at eich pensiwn </a:t>
            </a:r>
            <a:endParaRPr lang="en-GB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E782EEBB-6C45-A15B-724A-94A73E8895B4}"/>
              </a:ext>
            </a:extLst>
          </p:cNvPr>
          <p:cNvSpPr txBox="1"/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" sz="1200" b="0" i="0" u="none" strike="noStrike" cap="none" baseline="0">
                <a:solidFill>
                  <a:srgbClr val="4F7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Wythnos ymwybyddiaeth pensiwn 2025</a:t>
            </a:r>
            <a:endParaRPr lang="en-US" sz="1200">
              <a:solidFill>
                <a:srgbClr val="4F704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015122-1BFE-1B2E-2C18-A79983CCA248}"/>
              </a:ext>
            </a:extLst>
          </p:cNvPr>
          <p:cNvSpPr/>
          <p:nvPr/>
        </p:nvSpPr>
        <p:spPr>
          <a:xfrm>
            <a:off x="33337" y="47055"/>
            <a:ext cx="1035522" cy="224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2598CC-CE06-35EC-C162-71320F234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246" y="5358202"/>
            <a:ext cx="2361519" cy="52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6634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88E95F1-996E-1913-E751-CBD2C8369937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217" y="2220369"/>
            <a:ext cx="2813179" cy="1876391"/>
          </a:xfrm>
          <a:prstGeom prst="roundRect">
            <a:avLst>
              <a:gd name="adj" fmla="val 4724"/>
            </a:avLst>
          </a:prstGeom>
          <a:noFill/>
          <a:ln>
            <a:noFill/>
          </a:ln>
        </p:spPr>
      </p:pic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3F5D9FC2-26FB-DCBB-0D09-A29A48C3A5AF}"/>
              </a:ext>
            </a:extLst>
          </p:cNvPr>
          <p:cNvSpPr txBox="1"/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" sz="1200" b="0" i="0" u="none" strike="noStrike" cap="none" baseline="0">
                <a:solidFill>
                  <a:srgbClr val="4F7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Wythnos ymwybyddiaeth pensiwn 2025</a:t>
            </a:r>
            <a:endParaRPr lang="en-US" sz="1200">
              <a:solidFill>
                <a:srgbClr val="4F704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F5CFC5-B9AF-656A-BC4D-BE8917598B61}"/>
              </a:ext>
            </a:extLst>
          </p:cNvPr>
          <p:cNvSpPr txBox="1"/>
          <p:nvPr/>
        </p:nvSpPr>
        <p:spPr>
          <a:xfrm>
            <a:off x="356237" y="697264"/>
            <a:ext cx="8529950" cy="579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" sz="3200" b="1" i="0" u="none" strike="noStrike" cap="none" baseline="0">
                <a:solidFill>
                  <a:srgbClr val="ED7D3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Wyddoch chi….</a:t>
            </a:r>
            <a:endParaRPr lang="en-GB" sz="3200" b="1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89F64A-52CF-0A8A-D503-71AFB3C0066A}"/>
              </a:ext>
            </a:extLst>
          </p:cNvPr>
          <p:cNvSpPr txBox="1"/>
          <p:nvPr/>
        </p:nvSpPr>
        <p:spPr>
          <a:xfrm>
            <a:off x="5743879" y="4551664"/>
            <a:ext cx="298569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y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Cyflog Howard £24,500 </a:t>
            </a:r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510209-453F-E75F-3563-64C4681F1D88}"/>
              </a:ext>
            </a:extLst>
          </p:cNvPr>
          <p:cNvSpPr txBox="1"/>
          <p:nvPr/>
        </p:nvSpPr>
        <p:spPr>
          <a:xfrm>
            <a:off x="236430" y="2264735"/>
            <a:ext cx="1756764" cy="93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" sz="1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Cyfradd cyfraniad y brif adran</a:t>
            </a:r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2191022-EB5C-27C7-7A09-4A88295A4B0E}"/>
              </a:ext>
            </a:extLst>
          </p:cNvPr>
          <p:cNvSpPr txBox="1"/>
          <p:nvPr/>
        </p:nvSpPr>
        <p:spPr>
          <a:xfrm>
            <a:off x="236430" y="3368359"/>
            <a:ext cx="1756764" cy="93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" sz="1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Pensiwn blynyddol wedi’i gronni </a:t>
            </a:r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8DD941D-0D65-6EDC-EBEE-F5CC97504775}"/>
              </a:ext>
            </a:extLst>
          </p:cNvPr>
          <p:cNvSpPr txBox="1"/>
          <p:nvPr/>
        </p:nvSpPr>
        <p:spPr>
          <a:xfrm>
            <a:off x="286534" y="4472542"/>
            <a:ext cx="1756764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" sz="1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Cyfandaliad marw yn y swydd </a:t>
            </a:r>
            <a:endParaRPr lang="en-GB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7B7A78-5764-ABD7-A124-60B317D6C480}"/>
              </a:ext>
            </a:extLst>
          </p:cNvPr>
          <p:cNvSpPr txBox="1"/>
          <p:nvPr/>
        </p:nvSpPr>
        <p:spPr>
          <a:xfrm>
            <a:off x="398704" y="1412212"/>
            <a:ext cx="861969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" sz="1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… mewn cyfnodau o galedi ariannol, bod modd ymuno ag adran 50/50 y cynllun? 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115E90-266B-85A7-4236-9F5C42129E84}"/>
              </a:ext>
            </a:extLst>
          </p:cNvPr>
          <p:cNvSpPr txBox="1"/>
          <p:nvPr/>
        </p:nvSpPr>
        <p:spPr>
          <a:xfrm>
            <a:off x="1993194" y="2300932"/>
            <a:ext cx="3600000" cy="936000"/>
          </a:xfrm>
          <a:prstGeom prst="rect">
            <a:avLst/>
          </a:prstGeom>
          <a:solidFill>
            <a:srgbClr val="FBE5D6"/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cy" sz="1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5.8%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36213F-85FF-B415-B108-B59A15C93CED}"/>
              </a:ext>
            </a:extLst>
          </p:cNvPr>
          <p:cNvSpPr txBox="1"/>
          <p:nvPr/>
        </p:nvSpPr>
        <p:spPr>
          <a:xfrm>
            <a:off x="1993194" y="3378116"/>
            <a:ext cx="3600000" cy="936000"/>
          </a:xfrm>
          <a:prstGeom prst="rect">
            <a:avLst/>
          </a:prstGeom>
          <a:solidFill>
            <a:srgbClr val="E2F0D9"/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cy" sz="1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£500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D5D980-1F17-0A70-7AB7-016649C4FE66}"/>
              </a:ext>
            </a:extLst>
          </p:cNvPr>
          <p:cNvSpPr txBox="1"/>
          <p:nvPr/>
        </p:nvSpPr>
        <p:spPr>
          <a:xfrm>
            <a:off x="1993194" y="4483221"/>
            <a:ext cx="3600000" cy="936000"/>
          </a:xfrm>
          <a:prstGeom prst="rect">
            <a:avLst/>
          </a:prstGeom>
          <a:solidFill>
            <a:srgbClr val="8FB9BB"/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cy" sz="1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£73,500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E36546-3C38-1168-EF5E-13306F877477}"/>
              </a:ext>
            </a:extLst>
          </p:cNvPr>
          <p:cNvSpPr/>
          <p:nvPr/>
        </p:nvSpPr>
        <p:spPr>
          <a:xfrm>
            <a:off x="33337" y="47055"/>
            <a:ext cx="1035522" cy="224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7FA13D-C61C-20D0-D911-E3E580FD44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246" y="5358202"/>
            <a:ext cx="2361519" cy="52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3396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88E95F1-996E-1913-E751-CBD2C8369937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217" y="2220369"/>
            <a:ext cx="2813179" cy="1876391"/>
          </a:xfrm>
          <a:prstGeom prst="roundRect">
            <a:avLst>
              <a:gd name="adj" fmla="val 4724"/>
            </a:avLst>
          </a:prstGeom>
          <a:noFill/>
          <a:ln>
            <a:noFill/>
          </a:ln>
        </p:spPr>
      </p:pic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3F5D9FC2-26FB-DCBB-0D09-A29A48C3A5AF}"/>
              </a:ext>
            </a:extLst>
          </p:cNvPr>
          <p:cNvSpPr txBox="1"/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" sz="1200" b="0" i="0" u="none" strike="noStrike" cap="none" baseline="0">
                <a:solidFill>
                  <a:srgbClr val="4F7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Wythnos ymwybyddiaeth pensiwn 2025</a:t>
            </a:r>
            <a:endParaRPr lang="en-US" sz="1200">
              <a:solidFill>
                <a:srgbClr val="4F704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F5CFC5-B9AF-656A-BC4D-BE8917598B61}"/>
              </a:ext>
            </a:extLst>
          </p:cNvPr>
          <p:cNvSpPr txBox="1"/>
          <p:nvPr/>
        </p:nvSpPr>
        <p:spPr>
          <a:xfrm>
            <a:off x="356237" y="697264"/>
            <a:ext cx="8529950" cy="579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" sz="3200" b="1" i="0" u="none" strike="noStrike" cap="none" baseline="0">
                <a:solidFill>
                  <a:srgbClr val="ED7D3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Wyddoch chi….</a:t>
            </a:r>
            <a:endParaRPr lang="en-GB" sz="3200" b="1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89F64A-52CF-0A8A-D503-71AFB3C0066A}"/>
              </a:ext>
            </a:extLst>
          </p:cNvPr>
          <p:cNvSpPr txBox="1"/>
          <p:nvPr/>
        </p:nvSpPr>
        <p:spPr>
          <a:xfrm>
            <a:off x="5743879" y="4551664"/>
            <a:ext cx="298569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y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Cyflog Howard £24,500 </a:t>
            </a:r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510209-453F-E75F-3563-64C4681F1D88}"/>
              </a:ext>
            </a:extLst>
          </p:cNvPr>
          <p:cNvSpPr txBox="1"/>
          <p:nvPr/>
        </p:nvSpPr>
        <p:spPr>
          <a:xfrm>
            <a:off x="356237" y="2220369"/>
            <a:ext cx="1756764" cy="93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" sz="1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Cyfradd cyfraniad 50/50 </a:t>
            </a:r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2191022-EB5C-27C7-7A09-4A88295A4B0E}"/>
              </a:ext>
            </a:extLst>
          </p:cNvPr>
          <p:cNvSpPr txBox="1"/>
          <p:nvPr/>
        </p:nvSpPr>
        <p:spPr>
          <a:xfrm>
            <a:off x="356237" y="3259226"/>
            <a:ext cx="1756764" cy="93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" sz="1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Pensiwn blynyddol wedi’i gronni </a:t>
            </a:r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8DD941D-0D65-6EDC-EBEE-F5CC97504775}"/>
              </a:ext>
            </a:extLst>
          </p:cNvPr>
          <p:cNvSpPr txBox="1"/>
          <p:nvPr/>
        </p:nvSpPr>
        <p:spPr>
          <a:xfrm>
            <a:off x="356237" y="4315538"/>
            <a:ext cx="1756764" cy="93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" sz="1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Cyfandaliad marw yn y swydd </a:t>
            </a:r>
            <a:endParaRPr lang="en-GB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7B7A78-5764-ABD7-A124-60B317D6C480}"/>
              </a:ext>
            </a:extLst>
          </p:cNvPr>
          <p:cNvSpPr txBox="1"/>
          <p:nvPr/>
        </p:nvSpPr>
        <p:spPr>
          <a:xfrm>
            <a:off x="398704" y="1412212"/>
            <a:ext cx="861969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" sz="1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… mewn cyfnodau o galedi ariannol, bod modd ymuno ag adran 50/50 y cynllun? 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115E90-266B-85A7-4236-9F5C42129E84}"/>
              </a:ext>
            </a:extLst>
          </p:cNvPr>
          <p:cNvSpPr txBox="1"/>
          <p:nvPr/>
        </p:nvSpPr>
        <p:spPr>
          <a:xfrm>
            <a:off x="2004305" y="2220369"/>
            <a:ext cx="1800000" cy="936000"/>
          </a:xfrm>
          <a:prstGeom prst="rect">
            <a:avLst/>
          </a:prstGeom>
          <a:solidFill>
            <a:srgbClr val="FBE5D6"/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cy" sz="1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2.9%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36213F-85FF-B415-B108-B59A15C93CED}"/>
              </a:ext>
            </a:extLst>
          </p:cNvPr>
          <p:cNvSpPr txBox="1"/>
          <p:nvPr/>
        </p:nvSpPr>
        <p:spPr>
          <a:xfrm>
            <a:off x="2004305" y="3259226"/>
            <a:ext cx="1800000" cy="936000"/>
          </a:xfrm>
          <a:prstGeom prst="rect">
            <a:avLst/>
          </a:prstGeom>
          <a:solidFill>
            <a:srgbClr val="E2F0D9"/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cy" sz="1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£250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D5D980-1F17-0A70-7AB7-016649C4FE66}"/>
              </a:ext>
            </a:extLst>
          </p:cNvPr>
          <p:cNvSpPr txBox="1"/>
          <p:nvPr/>
        </p:nvSpPr>
        <p:spPr>
          <a:xfrm>
            <a:off x="2004305" y="4306003"/>
            <a:ext cx="3600000" cy="936000"/>
          </a:xfrm>
          <a:prstGeom prst="rect">
            <a:avLst/>
          </a:prstGeom>
          <a:solidFill>
            <a:srgbClr val="8FB9BB"/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cy" sz="1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£73,500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23E1B1C7-2762-6E14-B3EA-5C164B1BB84B}"/>
              </a:ext>
            </a:extLst>
          </p:cNvPr>
          <p:cNvSpPr/>
          <p:nvPr/>
        </p:nvSpPr>
        <p:spPr>
          <a:xfrm rot="16200000">
            <a:off x="3843773" y="2462080"/>
            <a:ext cx="353130" cy="230623"/>
          </a:xfrm>
          <a:prstGeom prst="triangle">
            <a:avLst/>
          </a:prstGeom>
          <a:solidFill>
            <a:srgbClr val="FBE5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437DDC-04F1-8FC2-BB2B-ECC2B0D931DD}"/>
              </a:ext>
            </a:extLst>
          </p:cNvPr>
          <p:cNvCxnSpPr/>
          <p:nvPr/>
        </p:nvCxnSpPr>
        <p:spPr>
          <a:xfrm>
            <a:off x="4068210" y="2598490"/>
            <a:ext cx="1357999" cy="0"/>
          </a:xfrm>
          <a:prstGeom prst="line">
            <a:avLst/>
          </a:prstGeom>
          <a:ln w="57150" cap="rnd" cmpd="sng">
            <a:solidFill>
              <a:srgbClr val="FBE5D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DBF24C39-3BBD-7B95-7290-12CC8BF3680D}"/>
              </a:ext>
            </a:extLst>
          </p:cNvPr>
          <p:cNvSpPr/>
          <p:nvPr/>
        </p:nvSpPr>
        <p:spPr>
          <a:xfrm rot="16200000">
            <a:off x="3826326" y="3510104"/>
            <a:ext cx="353130" cy="230623"/>
          </a:xfrm>
          <a:prstGeom prst="triangle">
            <a:avLst/>
          </a:prstGeom>
          <a:solidFill>
            <a:srgbClr val="E2F0D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8B83F1-517D-4B09-DAA4-70EF10067641}"/>
              </a:ext>
            </a:extLst>
          </p:cNvPr>
          <p:cNvCxnSpPr/>
          <p:nvPr/>
        </p:nvCxnSpPr>
        <p:spPr>
          <a:xfrm flipV="1">
            <a:off x="4068210" y="3638024"/>
            <a:ext cx="1357999" cy="8412"/>
          </a:xfrm>
          <a:prstGeom prst="line">
            <a:avLst/>
          </a:prstGeom>
          <a:ln w="57150" cap="rnd" cmpd="sng">
            <a:solidFill>
              <a:srgbClr val="E2F0D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68C2407-9825-6F9E-E24D-43BF2B557413}"/>
              </a:ext>
            </a:extLst>
          </p:cNvPr>
          <p:cNvSpPr/>
          <p:nvPr/>
        </p:nvSpPr>
        <p:spPr>
          <a:xfrm>
            <a:off x="33337" y="47055"/>
            <a:ext cx="1035522" cy="224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5DF2FD4-7AEF-63C8-F87C-4D81422D2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246" y="5358202"/>
            <a:ext cx="2361519" cy="52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04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6D901307-DC1B-F575-BCA1-1F3E9354CFEB}"/>
              </a:ext>
            </a:extLst>
          </p:cNvPr>
          <p:cNvSpPr txBox="1"/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" sz="1200" b="0" i="0" u="none" strike="noStrike" cap="none" baseline="0">
                <a:solidFill>
                  <a:srgbClr val="4F7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Wythnos ymwybyddiaeth pensiwn 2025</a:t>
            </a:r>
            <a:endParaRPr lang="en-US" sz="1200">
              <a:solidFill>
                <a:srgbClr val="4F704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05ECFB-B488-9AE8-3CE1-FF9EB8E3FEC1}"/>
              </a:ext>
            </a:extLst>
          </p:cNvPr>
          <p:cNvSpPr txBox="1"/>
          <p:nvPr/>
        </p:nvSpPr>
        <p:spPr>
          <a:xfrm>
            <a:off x="431800" y="695573"/>
            <a:ext cx="85299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" sz="3000" b="1" i="0" u="none" strike="noStrike" cap="none" baseline="0" dirty="0">
                <a:solidFill>
                  <a:srgbClr val="ED7D3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Ystyried talu symiau ychwanegol? </a:t>
            </a:r>
            <a:endParaRPr lang="en-GB" sz="3000" b="1" dirty="0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120A628-802A-9F00-BAFD-1DA794CE4D22}"/>
              </a:ext>
            </a:extLst>
          </p:cNvPr>
          <p:cNvSpPr/>
          <p:nvPr/>
        </p:nvSpPr>
        <p:spPr>
          <a:xfrm>
            <a:off x="411740" y="1741282"/>
            <a:ext cx="3677041" cy="3747339"/>
          </a:xfrm>
          <a:prstGeom prst="roundRect">
            <a:avLst/>
          </a:prstGeom>
          <a:solidFill>
            <a:srgbClr val="FBE5D6"/>
          </a:solidFill>
          <a:ln>
            <a:solidFill>
              <a:srgbClr val="FBE5D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Clr>
                <a:srgbClr val="CE141D"/>
              </a:buClr>
            </a:pPr>
            <a:endParaRPr lang="cy-GB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DD703DE-0B33-146A-73C6-5A49979D4201}"/>
              </a:ext>
            </a:extLst>
          </p:cNvPr>
          <p:cNvSpPr/>
          <p:nvPr/>
        </p:nvSpPr>
        <p:spPr>
          <a:xfrm>
            <a:off x="5055220" y="1741282"/>
            <a:ext cx="3677041" cy="3685399"/>
          </a:xfrm>
          <a:prstGeom prst="roundRect">
            <a:avLst/>
          </a:prstGeom>
          <a:solidFill>
            <a:srgbClr val="E2F0D9"/>
          </a:solidFill>
          <a:ln>
            <a:solidFill>
              <a:srgbClr val="E2F0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Clr>
                <a:srgbClr val="CE141D"/>
              </a:buClr>
            </a:pPr>
            <a:endParaRPr lang="cy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5EFCE35-10E2-D993-091D-DA43BF19C02D}"/>
              </a:ext>
            </a:extLst>
          </p:cNvPr>
          <p:cNvSpPr/>
          <p:nvPr/>
        </p:nvSpPr>
        <p:spPr>
          <a:xfrm>
            <a:off x="704627" y="1373116"/>
            <a:ext cx="2823044" cy="862243"/>
          </a:xfrm>
          <a:prstGeom prst="roundRect">
            <a:avLst/>
          </a:prstGeom>
          <a:solidFill>
            <a:schemeClr val="bg1"/>
          </a:solidFill>
          <a:ln>
            <a:solidFill>
              <a:srgbClr val="FBE5D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y" sz="20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Cyfraniadau Pensiwn Ychwanegol (CPY)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4BC78D0-9A4F-64BB-2B40-755A9015E098}"/>
              </a:ext>
            </a:extLst>
          </p:cNvPr>
          <p:cNvSpPr/>
          <p:nvPr/>
        </p:nvSpPr>
        <p:spPr>
          <a:xfrm>
            <a:off x="5360677" y="1332590"/>
            <a:ext cx="3091266" cy="862243"/>
          </a:xfrm>
          <a:prstGeom prst="roundRect">
            <a:avLst/>
          </a:prstGeom>
          <a:solidFill>
            <a:schemeClr val="bg1"/>
          </a:solidFill>
          <a:ln>
            <a:solidFill>
              <a:srgbClr val="E2F0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y" sz="2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Cyfraniadau Gwirfoddol Ychwanegol (CGY)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529E8C-28A6-5CD9-62D6-584F4A33B662}"/>
              </a:ext>
            </a:extLst>
          </p:cNvPr>
          <p:cNvSpPr txBox="1"/>
          <p:nvPr/>
        </p:nvSpPr>
        <p:spPr>
          <a:xfrm>
            <a:off x="5202019" y="2292166"/>
            <a:ext cx="3530241" cy="3175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500" dirty="0">
              <a:latin typeface="Nunito" pitchFamily="2" charset="0"/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y" sz="17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Mae CGY yn cael eu tynnu o’ch cyflog a’u trosglwyddo i’ch cyfrif personol gyda [</a:t>
            </a:r>
            <a:r>
              <a:rPr lang="cy" sz="1700" b="0" i="0" u="none" strike="noStrike" cap="none" baseline="0" dirty="0">
                <a:solidFill>
                  <a:srgbClr val="000000"/>
                </a:solidFill>
                <a:effectLst/>
                <a:highlight>
                  <a:srgbClr val="FFFF00"/>
                </a:highlight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Darparwr Cyfraniadau Gwirfoddol Ychwanegol</a:t>
            </a:r>
            <a:r>
              <a:rPr lang="cy" sz="17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]</a:t>
            </a:r>
            <a:endParaRPr lang="en-GB" sz="1700" dirty="0">
              <a:latin typeface="Nuni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" sz="17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Defnyddiwch CGY i brynu pensiwn blynyddol ychwanegol gan y CPLlL neu ddarparwr arall, neu dderbyn hyd at 100% o’r CGY fel cyfandaliad di-dreth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845917-36D3-28C7-85A5-D37BA8840CA9}"/>
              </a:ext>
            </a:extLst>
          </p:cNvPr>
          <p:cNvSpPr txBox="1"/>
          <p:nvPr/>
        </p:nvSpPr>
        <p:spPr>
          <a:xfrm>
            <a:off x="533400" y="2237563"/>
            <a:ext cx="381486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500" dirty="0">
              <a:latin typeface="Nunito" pitchFamily="2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y" sz="17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Mae CPY yn gyfraniadau ychwanegol i brynu pensiwn blynyddol ychwanegol  </a:t>
            </a:r>
            <a:endParaRPr lang="en-GB" sz="1700" dirty="0">
              <a:latin typeface="Nunito" pitchFamily="2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y" sz="17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Mae CPY yn cael eu tynnu’n uniongyrchol o’ch cyflog </a:t>
            </a:r>
            <a:endParaRPr lang="en-GB" sz="1700" dirty="0">
              <a:latin typeface="Nunito" pitchFamily="2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y" sz="17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Mae pob pensiwn ychwanegol yn cael ei dalu gyda’ch pensiwn CPLlL  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y" sz="17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Cyfrifiannell Cyfraniadau Pensiwn Ychwanegol </a:t>
            </a:r>
            <a:endParaRPr lang="en-GB" sz="1700" dirty="0">
              <a:latin typeface="Nunito" pitchFamily="2" charset="0"/>
              <a:hlinkClick r:id="rId3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A77D7A-7129-B2FE-8BEE-BAE27E624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8884" y="5358141"/>
            <a:ext cx="1296336" cy="12907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B9DDBE-E54A-CEBB-E308-95C434181020}"/>
              </a:ext>
            </a:extLst>
          </p:cNvPr>
          <p:cNvSpPr txBox="1"/>
          <p:nvPr/>
        </p:nvSpPr>
        <p:spPr>
          <a:xfrm>
            <a:off x="789646" y="5200766"/>
            <a:ext cx="2591333" cy="716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500" dirty="0">
              <a:latin typeface="Nunito" pitchFamily="2" charset="0"/>
            </a:endParaRPr>
          </a:p>
          <a:p>
            <a:pPr>
              <a:spcAft>
                <a:spcPts val="600"/>
              </a:spcAft>
            </a:pPr>
            <a:r>
              <a:rPr lang="cy" sz="12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  <a:hlinkClick r:id="rId3" history="0"/>
              </a:rPr>
              <a:t>www.lgpsmember.org/help-and-support/tools-and-calculators/buy-extra-pension-calculator/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D9B698-8000-F53A-2C8F-04B40F6B1F33}"/>
              </a:ext>
            </a:extLst>
          </p:cNvPr>
          <p:cNvSpPr/>
          <p:nvPr/>
        </p:nvSpPr>
        <p:spPr>
          <a:xfrm>
            <a:off x="33337" y="47055"/>
            <a:ext cx="1035522" cy="224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B514A6-9085-5330-0A35-095B7D9650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5706" y="5325462"/>
            <a:ext cx="2277921" cy="50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5852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724DCC5-70CB-FFEF-D8BC-BC06F55892F8}"/>
              </a:ext>
            </a:extLst>
          </p:cNvPr>
          <p:cNvSpPr/>
          <p:nvPr/>
        </p:nvSpPr>
        <p:spPr>
          <a:xfrm>
            <a:off x="5197590" y="1156698"/>
            <a:ext cx="3677041" cy="4139149"/>
          </a:xfrm>
          <a:prstGeom prst="roundRect">
            <a:avLst/>
          </a:prstGeom>
          <a:solidFill>
            <a:srgbClr val="E2F0D9"/>
          </a:solidFill>
          <a:ln>
            <a:solidFill>
              <a:srgbClr val="E2F0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Clr>
                <a:srgbClr val="CE141D"/>
              </a:buClr>
            </a:pPr>
            <a:endParaRPr lang="cy-GB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5EE7DDB-7777-4320-8A8B-2158CC0D8821}"/>
              </a:ext>
            </a:extLst>
          </p:cNvPr>
          <p:cNvSpPr/>
          <p:nvPr/>
        </p:nvSpPr>
        <p:spPr>
          <a:xfrm>
            <a:off x="259104" y="1156698"/>
            <a:ext cx="3677041" cy="4149080"/>
          </a:xfrm>
          <a:prstGeom prst="roundRect">
            <a:avLst/>
          </a:prstGeom>
          <a:solidFill>
            <a:srgbClr val="FBE5D6"/>
          </a:solidFill>
          <a:ln>
            <a:solidFill>
              <a:srgbClr val="FBE5D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Clr>
                <a:srgbClr val="CE141D"/>
              </a:buClr>
            </a:pPr>
            <a:endParaRPr lang="cy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6D901307-DC1B-F575-BCA1-1F3E9354CFEB}"/>
              </a:ext>
            </a:extLst>
          </p:cNvPr>
          <p:cNvSpPr txBox="1"/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" sz="1200" b="0" i="0" u="none" strike="noStrike" cap="none" baseline="0">
                <a:solidFill>
                  <a:srgbClr val="4F7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Wythnos ymwybyddiaeth pensiwn 2025</a:t>
            </a:r>
            <a:endParaRPr lang="en-US" sz="1200">
              <a:solidFill>
                <a:srgbClr val="4F704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1840CF-8980-7451-70D8-D8F8CA90F1E6}"/>
              </a:ext>
            </a:extLst>
          </p:cNvPr>
          <p:cNvSpPr txBox="1"/>
          <p:nvPr/>
        </p:nvSpPr>
        <p:spPr>
          <a:xfrm>
            <a:off x="411616" y="1807450"/>
            <a:ext cx="3409962" cy="3792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cy" sz="1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Talu’n fisol neu wneud cyfandaliad untro </a:t>
            </a:r>
          </a:p>
          <a:p>
            <a:pPr marL="285750" indent="-285750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cy" sz="1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Mae’r costau’n dibynnu ar faint o bensiwn ychwanegol yr ydych am ei brynu, eich oedran a sut yr ydych am rannu’r taliadau </a:t>
            </a:r>
          </a:p>
          <a:p>
            <a:pPr marL="285750" indent="-285750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cy" sz="1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Cynyddu / gostwng yn unol â chwyddiant </a:t>
            </a:r>
          </a:p>
          <a:p>
            <a:pPr marL="285750" indent="-285750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cy" sz="1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Dim cyfleoedd buddsoddi</a:t>
            </a:r>
          </a:p>
          <a:p>
            <a:pPr marL="285750" indent="-285750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cy" sz="1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Dim dewis i brynu pensiwn neu fuddion ychwanegol ar gyfer goroeswyr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5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0B7F650-E59E-5FD0-0A92-3BB23277325F}"/>
              </a:ext>
            </a:extLst>
          </p:cNvPr>
          <p:cNvSpPr txBox="1"/>
          <p:nvPr/>
        </p:nvSpPr>
        <p:spPr>
          <a:xfrm>
            <a:off x="5304536" y="1732833"/>
            <a:ext cx="3409962" cy="3611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cy" sz="16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Mae modd i chi benderfynu faint i’w dalu </a:t>
            </a:r>
          </a:p>
          <a:p>
            <a:pPr marL="285750" indent="-285750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cy" sz="16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Mae modd newid y swm ar unrhyw adeg </a:t>
            </a:r>
          </a:p>
          <a:p>
            <a:pPr marL="285750" indent="-285750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cy" sz="16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Mae modd i chi benderfynu ble i fuddsoddi eich arian - adolygu eich dewisiadau’n rheolaidd </a:t>
            </a:r>
          </a:p>
          <a:p>
            <a:pPr marL="285750" indent="-285750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cy" sz="16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Bydd CGY yn cynyddu / gostwng yn unol â pherfformiad buddsoddiad </a:t>
            </a:r>
          </a:p>
          <a:p>
            <a:pPr marL="285750" indent="-285750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cy" sz="16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Dewis i gynyddu pensiwn goroeswr neu yswiriant bywyd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0F5B9B2-335D-FE5D-73AD-F4AD9A249C6C}"/>
              </a:ext>
            </a:extLst>
          </p:cNvPr>
          <p:cNvGrpSpPr/>
          <p:nvPr/>
        </p:nvGrpSpPr>
        <p:grpSpPr>
          <a:xfrm>
            <a:off x="3993213" y="1960508"/>
            <a:ext cx="1127776" cy="988133"/>
            <a:chOff x="4017416" y="2197078"/>
            <a:chExt cx="1127776" cy="988133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A56D755-9634-2C56-CD49-148CE88E70C7}"/>
                </a:ext>
              </a:extLst>
            </p:cNvPr>
            <p:cNvSpPr/>
            <p:nvPr/>
          </p:nvSpPr>
          <p:spPr>
            <a:xfrm>
              <a:off x="4017416" y="2197078"/>
              <a:ext cx="1127776" cy="988133"/>
            </a:xfrm>
            <a:prstGeom prst="ellipse">
              <a:avLst/>
            </a:prstGeom>
            <a:solidFill>
              <a:srgbClr val="0B5E74"/>
            </a:solidFill>
            <a:ln>
              <a:solidFill>
                <a:srgbClr val="0B5E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Graphic 13" descr="Money with solid fill">
              <a:extLst>
                <a:ext uri="{FF2B5EF4-FFF2-40B4-BE49-F238E27FC236}">
                  <a16:creationId xmlns:a16="http://schemas.microsoft.com/office/drawing/2014/main" id="{046DD9C2-E2DD-3337-FB6F-1DB30439C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15521" y="2307242"/>
              <a:ext cx="512956" cy="512956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6C8F033-B254-1902-23A1-C72192B9077C}"/>
                </a:ext>
              </a:extLst>
            </p:cNvPr>
            <p:cNvSpPr txBox="1"/>
            <p:nvPr/>
          </p:nvSpPr>
          <p:spPr>
            <a:xfrm>
              <a:off x="4224932" y="2757604"/>
              <a:ext cx="675616" cy="365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y" sz="1800" b="0" i="0" u="none" strike="noStrike" cap="none" baseline="0">
                  <a:solidFill>
                    <a:srgbClr val="FFFFFF"/>
                  </a:solidFill>
                  <a:effectLst/>
                  <a:uFill>
                    <a:solidFill>
                      <a:prstClr val="black">
                        <a:alpha val="0"/>
                      </a:prstClr>
                    </a:solidFill>
                  </a:uFill>
                  <a:latin typeface="Calibri"/>
                  <a:ea typeface="Calibri"/>
                  <a:cs typeface="Calibri"/>
                </a:rPr>
                <a:t>Cost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EBE5128-395A-6C73-21E8-4F637A492617}"/>
              </a:ext>
            </a:extLst>
          </p:cNvPr>
          <p:cNvGrpSpPr/>
          <p:nvPr/>
        </p:nvGrpSpPr>
        <p:grpSpPr>
          <a:xfrm>
            <a:off x="3950730" y="4218191"/>
            <a:ext cx="1208559" cy="988133"/>
            <a:chOff x="3968850" y="4787463"/>
            <a:chExt cx="1208559" cy="98813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B5CBF5E-6565-E34E-CBDA-B416335F714E}"/>
                </a:ext>
              </a:extLst>
            </p:cNvPr>
            <p:cNvSpPr/>
            <p:nvPr/>
          </p:nvSpPr>
          <p:spPr>
            <a:xfrm>
              <a:off x="4005250" y="4787463"/>
              <a:ext cx="1127776" cy="988133"/>
            </a:xfrm>
            <a:prstGeom prst="ellipse">
              <a:avLst/>
            </a:prstGeom>
            <a:solidFill>
              <a:srgbClr val="0B5E74"/>
            </a:solidFill>
            <a:ln>
              <a:solidFill>
                <a:srgbClr val="0B5E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Graphic 11" descr="Home1 with solid fill">
              <a:extLst>
                <a:ext uri="{FF2B5EF4-FFF2-40B4-BE49-F238E27FC236}">
                  <a16:creationId xmlns:a16="http://schemas.microsoft.com/office/drawing/2014/main" id="{894300BC-F467-A40A-B490-7409EFEB1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303987" y="4913276"/>
              <a:ext cx="530302" cy="530302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641EE3D-6284-2357-75CE-1A1EADAFE4A8}"/>
                </a:ext>
              </a:extLst>
            </p:cNvPr>
            <p:cNvSpPr txBox="1"/>
            <p:nvPr/>
          </p:nvSpPr>
          <p:spPr>
            <a:xfrm>
              <a:off x="3968850" y="5281529"/>
              <a:ext cx="12085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y" sz="1800" b="0" i="0" u="none" strike="noStrike" cap="none" baseline="0" dirty="0">
                  <a:solidFill>
                    <a:srgbClr val="FFFFFF"/>
                  </a:solidFill>
                  <a:effectLst/>
                  <a:uFill>
                    <a:solidFill>
                      <a:prstClr val="black">
                        <a:alpha val="0"/>
                      </a:prstClr>
                    </a:solidFill>
                  </a:uFill>
                  <a:latin typeface="Calibri"/>
                  <a:ea typeface="Calibri"/>
                  <a:cs typeface="Calibri"/>
                </a:rPr>
                <a:t>Goroeswyr 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DBDEA42-AA04-235B-17C6-47ECF7757D45}"/>
              </a:ext>
            </a:extLst>
          </p:cNvPr>
          <p:cNvGrpSpPr/>
          <p:nvPr/>
        </p:nvGrpSpPr>
        <p:grpSpPr>
          <a:xfrm>
            <a:off x="4008111" y="3116415"/>
            <a:ext cx="1127776" cy="988133"/>
            <a:chOff x="4005250" y="3608845"/>
            <a:chExt cx="1127776" cy="98813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B605B5D-D9A7-D871-1EE6-3022B3075C1B}"/>
                </a:ext>
              </a:extLst>
            </p:cNvPr>
            <p:cNvSpPr/>
            <p:nvPr/>
          </p:nvSpPr>
          <p:spPr>
            <a:xfrm>
              <a:off x="4005250" y="3608845"/>
              <a:ext cx="1127776" cy="988133"/>
            </a:xfrm>
            <a:prstGeom prst="ellipse">
              <a:avLst/>
            </a:prstGeom>
            <a:solidFill>
              <a:srgbClr val="0B5E74"/>
            </a:solidFill>
            <a:ln>
              <a:solidFill>
                <a:srgbClr val="0B5E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50101DC-7639-B2D4-6D9C-344DFB405F60}"/>
                </a:ext>
              </a:extLst>
            </p:cNvPr>
            <p:cNvSpPr txBox="1"/>
            <p:nvPr/>
          </p:nvSpPr>
          <p:spPr>
            <a:xfrm>
              <a:off x="4075735" y="4096238"/>
              <a:ext cx="992528" cy="365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y" sz="1800" b="0" i="0" u="none" strike="noStrike" cap="none" baseline="0">
                  <a:solidFill>
                    <a:srgbClr val="FFFFFF"/>
                  </a:solidFill>
                  <a:effectLst/>
                  <a:uFill>
                    <a:solidFill>
                      <a:prstClr val="black">
                        <a:alpha val="0"/>
                      </a:prstClr>
                    </a:solidFill>
                  </a:uFill>
                  <a:latin typeface="Calibri"/>
                  <a:ea typeface="Calibri"/>
                  <a:cs typeface="Calibri"/>
                </a:rPr>
                <a:t>Twf</a:t>
              </a:r>
            </a:p>
          </p:txBody>
        </p:sp>
        <p:pic>
          <p:nvPicPr>
            <p:cNvPr id="49" name="Graphic 48" descr="Bar graph with upward trend with solid fill">
              <a:extLst>
                <a:ext uri="{FF2B5EF4-FFF2-40B4-BE49-F238E27FC236}">
                  <a16:creationId xmlns:a16="http://schemas.microsoft.com/office/drawing/2014/main" id="{30713B69-8B4A-C96D-5106-EC3D3AB6D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320174" y="3728881"/>
              <a:ext cx="494346" cy="494346"/>
            </a:xfrm>
            <a:prstGeom prst="rect">
              <a:avLst/>
            </a:prstGeom>
          </p:spPr>
        </p:pic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1C8337D-2AE1-F5EA-DDCA-EF4AD614396F}"/>
              </a:ext>
            </a:extLst>
          </p:cNvPr>
          <p:cNvSpPr/>
          <p:nvPr/>
        </p:nvSpPr>
        <p:spPr>
          <a:xfrm>
            <a:off x="585318" y="756144"/>
            <a:ext cx="2823044" cy="862243"/>
          </a:xfrm>
          <a:prstGeom prst="roundRect">
            <a:avLst/>
          </a:prstGeom>
          <a:solidFill>
            <a:schemeClr val="bg1"/>
          </a:solidFill>
          <a:ln>
            <a:solidFill>
              <a:srgbClr val="FBE5D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y" sz="20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Cyfraniadau Pensiwn Ychwanegol (CPY)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9E677B8-C6FA-DC07-1368-01F105E8F36E}"/>
              </a:ext>
            </a:extLst>
          </p:cNvPr>
          <p:cNvSpPr/>
          <p:nvPr/>
        </p:nvSpPr>
        <p:spPr>
          <a:xfrm>
            <a:off x="5572099" y="756144"/>
            <a:ext cx="2823044" cy="862243"/>
          </a:xfrm>
          <a:prstGeom prst="roundRect">
            <a:avLst/>
          </a:prstGeom>
          <a:solidFill>
            <a:schemeClr val="bg1"/>
          </a:solidFill>
          <a:ln>
            <a:solidFill>
              <a:srgbClr val="E2F0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" sz="20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Cyfraniadau Gwirfoddol Ychwanegol (CGY)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205787-5150-7A64-91B5-48B8D5C01C3D}"/>
              </a:ext>
            </a:extLst>
          </p:cNvPr>
          <p:cNvSpPr/>
          <p:nvPr/>
        </p:nvSpPr>
        <p:spPr>
          <a:xfrm>
            <a:off x="33337" y="47055"/>
            <a:ext cx="1035522" cy="224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39D930-A204-C021-A56F-3307A9F4F2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47246" y="5358202"/>
            <a:ext cx="2361519" cy="52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5343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8D1D43E-2DD1-ABB9-89FC-0238F366A693}"/>
              </a:ext>
            </a:extLst>
          </p:cNvPr>
          <p:cNvSpPr txBox="1"/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" sz="1200" b="0" i="0" u="none" strike="noStrike" cap="none" baseline="0">
                <a:solidFill>
                  <a:srgbClr val="4F7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Wythnos ymwybyddiaeth pensiwn 2025</a:t>
            </a:r>
            <a:endParaRPr lang="en-US" sz="1200">
              <a:solidFill>
                <a:srgbClr val="4F704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7B41FE-FACE-1FB6-2850-3A9380AAB13A}"/>
              </a:ext>
            </a:extLst>
          </p:cNvPr>
          <p:cNvSpPr txBox="1"/>
          <p:nvPr/>
        </p:nvSpPr>
        <p:spPr>
          <a:xfrm>
            <a:off x="431800" y="695573"/>
            <a:ext cx="8529950" cy="579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" sz="3200" b="1" i="0" u="none" strike="noStrike" cap="none" baseline="0">
                <a:solidFill>
                  <a:srgbClr val="ED7D3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Datrysiad McCloud</a:t>
            </a:r>
            <a:endParaRPr lang="en-GB" sz="3200" b="1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5" name="Online Media 5" title="Pensions made simple: The McCloud Remedy">
            <a:hlinkClick r:id="" action="ppaction://media"/>
            <a:extLst>
              <a:ext uri="{FF2B5EF4-FFF2-40B4-BE49-F238E27FC236}">
                <a16:creationId xmlns:a16="http://schemas.microsoft.com/office/drawing/2014/main" id="{9D3553CE-E902-97E1-282C-C1E68597016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91675" y="1690602"/>
            <a:ext cx="5410200" cy="304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FD5BACE-6F4A-B2CB-1B19-EDCB2FC9C742}"/>
              </a:ext>
            </a:extLst>
          </p:cNvPr>
          <p:cNvSpPr/>
          <p:nvPr/>
        </p:nvSpPr>
        <p:spPr>
          <a:xfrm>
            <a:off x="33337" y="47055"/>
            <a:ext cx="1035522" cy="224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AC0269-D62E-519F-1347-593A838B74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250" y="4701274"/>
            <a:ext cx="2043915" cy="19912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AF654D-D625-2424-D0E6-253469CB7E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7246" y="5358202"/>
            <a:ext cx="2361519" cy="52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19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2708C27B-C1B1-A21C-0533-C14E2C026001}"/>
              </a:ext>
            </a:extLst>
          </p:cNvPr>
          <p:cNvSpPr/>
          <p:nvPr/>
        </p:nvSpPr>
        <p:spPr>
          <a:xfrm>
            <a:off x="4649123" y="3304526"/>
            <a:ext cx="4058313" cy="1833960"/>
          </a:xfrm>
          <a:prstGeom prst="roundRect">
            <a:avLst>
              <a:gd name="adj" fmla="val 6408"/>
            </a:avLst>
          </a:prstGeom>
          <a:solidFill>
            <a:srgbClr val="E2F0D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1950"/>
              </a:lnSpc>
            </a:pPr>
            <a:endParaRPr lang="en-GB">
              <a:latin typeface="Nunito" pitchFamily="2" charset="0"/>
              <a:cs typeface="Calibri" panose="020F0502020204030204" pitchFamily="34" charset="0"/>
            </a:endParaRPr>
          </a:p>
          <a:p>
            <a:pPr algn="r">
              <a:lnSpc>
                <a:spcPts val="1950"/>
              </a:lnSpc>
            </a:pPr>
            <a:endParaRPr lang="en-GB">
              <a:latin typeface="Nunito" pitchFamily="2" charset="0"/>
              <a:cs typeface="Calibri" panose="020F0502020204030204" pitchFamily="34" charset="0"/>
            </a:endParaRPr>
          </a:p>
          <a:p>
            <a:pPr algn="r">
              <a:lnSpc>
                <a:spcPts val="1950"/>
              </a:lnSpc>
            </a:pPr>
            <a:endParaRPr lang="en-GB">
              <a:latin typeface="Nunito" pitchFamily="2" charset="0"/>
              <a:cs typeface="Calibri" panose="020F0502020204030204" pitchFamily="34" charset="0"/>
            </a:endParaRPr>
          </a:p>
          <a:p>
            <a:pPr algn="r">
              <a:lnSpc>
                <a:spcPts val="1950"/>
              </a:lnSpc>
            </a:pPr>
            <a:endParaRPr lang="en-GB">
              <a:latin typeface="Nunito" pitchFamily="2" charset="0"/>
              <a:cs typeface="Calibri" panose="020F0502020204030204" pitchFamily="34" charset="0"/>
            </a:endParaRPr>
          </a:p>
          <a:p>
            <a:pPr algn="r">
              <a:lnSpc>
                <a:spcPts val="1950"/>
              </a:lnSpc>
            </a:pPr>
            <a:r>
              <a:rPr lang="cy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Derbyn ad-daliad o’ch </a:t>
            </a:r>
          </a:p>
          <a:p>
            <a:pPr algn="r">
              <a:lnSpc>
                <a:spcPts val="1950"/>
              </a:lnSpc>
            </a:pPr>
            <a:r>
              <a:rPr lang="cy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cyfraniadau</a:t>
            </a:r>
            <a:endParaRPr lang="en-US">
              <a:solidFill>
                <a:schemeClr val="tx1"/>
              </a:solidFill>
              <a:latin typeface="Nunito" pitchFamily="2" charset="0"/>
            </a:endParaRPr>
          </a:p>
        </p:txBody>
      </p:sp>
      <p:sp>
        <p:nvSpPr>
          <p:cNvPr id="11" name="Rounded Rectangle 16">
            <a:extLst>
              <a:ext uri="{FF2B5EF4-FFF2-40B4-BE49-F238E27FC236}">
                <a16:creationId xmlns:a16="http://schemas.microsoft.com/office/drawing/2014/main" id="{D318DFE8-6447-B531-B1BD-D4823887A47B}"/>
              </a:ext>
            </a:extLst>
          </p:cNvPr>
          <p:cNvSpPr/>
          <p:nvPr/>
        </p:nvSpPr>
        <p:spPr>
          <a:xfrm>
            <a:off x="4649124" y="1381536"/>
            <a:ext cx="4058313" cy="1833960"/>
          </a:xfrm>
          <a:prstGeom prst="roundRect">
            <a:avLst>
              <a:gd name="adj" fmla="val 6408"/>
            </a:avLst>
          </a:prstGeom>
          <a:solidFill>
            <a:srgbClr val="6CB3A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1950"/>
              </a:lnSpc>
            </a:pPr>
            <a:r>
              <a:rPr lang="cy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Trosglwyddo eich buddion i  </a:t>
            </a:r>
          </a:p>
          <a:p>
            <a:pPr algn="r">
              <a:lnSpc>
                <a:spcPts val="1950"/>
              </a:lnSpc>
            </a:pPr>
            <a:r>
              <a:rPr lang="cy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drefniant pensiwn arall  </a:t>
            </a:r>
          </a:p>
          <a:p>
            <a:pPr algn="r">
              <a:lnSpc>
                <a:spcPts val="1950"/>
              </a:lnSpc>
            </a:pPr>
            <a:r>
              <a:rPr lang="cy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 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9" name="Rounded Rectangle 20">
            <a:extLst>
              <a:ext uri="{FF2B5EF4-FFF2-40B4-BE49-F238E27FC236}">
                <a16:creationId xmlns:a16="http://schemas.microsoft.com/office/drawing/2014/main" id="{20B4E348-A7F7-4D29-3184-BA4EDCD7BFE9}"/>
              </a:ext>
            </a:extLst>
          </p:cNvPr>
          <p:cNvSpPr/>
          <p:nvPr/>
        </p:nvSpPr>
        <p:spPr>
          <a:xfrm>
            <a:off x="439705" y="3304526"/>
            <a:ext cx="4058313" cy="1833960"/>
          </a:xfrm>
          <a:prstGeom prst="roundRect">
            <a:avLst>
              <a:gd name="adj" fmla="val 6408"/>
            </a:avLst>
          </a:prstGeom>
          <a:solidFill>
            <a:srgbClr val="FBE5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950"/>
              </a:lnSpc>
            </a:pPr>
            <a:endParaRPr lang="en-US">
              <a:latin typeface="Nunito" pitchFamily="2" charset="0"/>
            </a:endParaRPr>
          </a:p>
          <a:p>
            <a:pPr>
              <a:lnSpc>
                <a:spcPts val="1950"/>
              </a:lnSpc>
            </a:pPr>
            <a:endParaRPr lang="en-US">
              <a:latin typeface="Nunito" pitchFamily="2" charset="0"/>
            </a:endParaRPr>
          </a:p>
          <a:p>
            <a:pPr>
              <a:lnSpc>
                <a:spcPts val="1950"/>
              </a:lnSpc>
            </a:pPr>
            <a:endParaRPr lang="en-US">
              <a:latin typeface="Nunito" pitchFamily="2" charset="0"/>
            </a:endParaRPr>
          </a:p>
          <a:p>
            <a:pPr>
              <a:lnSpc>
                <a:spcPts val="1950"/>
              </a:lnSpc>
            </a:pPr>
            <a:r>
              <a:rPr lang="cy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Cyfuno eich buddion pensiwn  </a:t>
            </a:r>
          </a:p>
          <a:p>
            <a:pPr>
              <a:lnSpc>
                <a:spcPts val="1950"/>
              </a:lnSpc>
            </a:pPr>
            <a:r>
              <a:rPr lang="cy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gyda  </a:t>
            </a:r>
          </a:p>
          <a:p>
            <a:pPr>
              <a:lnSpc>
                <a:spcPts val="1950"/>
              </a:lnSpc>
            </a:pPr>
            <a:r>
              <a:rPr lang="cy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chyfrif pensiwn newydd CPLlL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FDBB97BE-CA79-E1EB-ECBF-63B30A8F8B79}"/>
              </a:ext>
            </a:extLst>
          </p:cNvPr>
          <p:cNvSpPr txBox="1"/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" sz="1200" b="0" i="0" u="none" strike="noStrike" cap="none" baseline="0">
                <a:solidFill>
                  <a:srgbClr val="4F7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Wythnos ymwybyddiaeth pensiwn 2025</a:t>
            </a:r>
            <a:endParaRPr lang="en-US" sz="1200">
              <a:solidFill>
                <a:srgbClr val="4F704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5E583C-454B-C7D6-B910-311FC7F4E0CF}"/>
              </a:ext>
            </a:extLst>
          </p:cNvPr>
          <p:cNvSpPr txBox="1"/>
          <p:nvPr/>
        </p:nvSpPr>
        <p:spPr>
          <a:xfrm>
            <a:off x="214009" y="784688"/>
            <a:ext cx="88966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" sz="3200" b="1" i="0" u="none" strike="noStrike" cap="none" baseline="0" dirty="0">
                <a:solidFill>
                  <a:srgbClr val="ED7D3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Gadael y Cynllun Pensiwn Llywodraeth Leol</a:t>
            </a:r>
            <a:endParaRPr lang="en-GB" sz="3200" b="1" dirty="0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900424D9-501F-977E-D485-48C8678327C5}"/>
              </a:ext>
            </a:extLst>
          </p:cNvPr>
          <p:cNvSpPr/>
          <p:nvPr/>
        </p:nvSpPr>
        <p:spPr>
          <a:xfrm>
            <a:off x="436563" y="1381536"/>
            <a:ext cx="4058313" cy="1833960"/>
          </a:xfrm>
          <a:prstGeom prst="roundRect">
            <a:avLst>
              <a:gd name="adj" fmla="val 6408"/>
            </a:avLst>
          </a:prstGeom>
          <a:solidFill>
            <a:srgbClr val="8FB9B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950"/>
              </a:lnSpc>
            </a:pPr>
            <a:r>
              <a:rPr lang="cy" sz="1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Gadael eich pensiwn yn y CPLlL  </a:t>
            </a:r>
          </a:p>
          <a:p>
            <a:pPr>
              <a:lnSpc>
                <a:spcPts val="1950"/>
              </a:lnSpc>
            </a:pPr>
            <a:r>
              <a:rPr lang="cy" sz="1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nes y byddwch yn penderfynu ei gymryd  </a:t>
            </a:r>
          </a:p>
          <a:p>
            <a:pPr>
              <a:lnSpc>
                <a:spcPts val="1950"/>
              </a:lnSpc>
            </a:pPr>
            <a:endParaRPr lang="en-US" dirty="0">
              <a:latin typeface="Nunito" pitchFamily="2" charset="0"/>
            </a:endParaRPr>
          </a:p>
          <a:p>
            <a:pPr>
              <a:lnSpc>
                <a:spcPts val="1950"/>
              </a:lnSpc>
            </a:pPr>
            <a:endParaRPr lang="en-US" dirty="0">
              <a:latin typeface="Nunito" pitchFamily="2" charset="0"/>
            </a:endParaRPr>
          </a:p>
          <a:p>
            <a:pPr>
              <a:lnSpc>
                <a:spcPts val="1950"/>
              </a:lnSpc>
            </a:pPr>
            <a:endParaRPr lang="en-US" dirty="0">
              <a:latin typeface="Nunito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6B4657ED-DB55-4C36-F99C-3E1A93EA62F7}"/>
              </a:ext>
            </a:extLst>
          </p:cNvPr>
          <p:cNvSpPr txBox="1"/>
          <p:nvPr/>
        </p:nvSpPr>
        <p:spPr>
          <a:xfrm>
            <a:off x="3364731" y="3270089"/>
            <a:ext cx="2414535" cy="8968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sz="33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ts val="3000"/>
              </a:lnSpc>
            </a:pPr>
            <a:endParaRPr lang="en-US" sz="3600">
              <a:solidFill>
                <a:schemeClr val="bg1"/>
              </a:solidFill>
            </a:endParaRPr>
          </a:p>
        </p:txBody>
      </p:sp>
      <p:pic>
        <p:nvPicPr>
          <p:cNvPr id="16" name="Picture 15" descr="A person looking at a computer screen&#10;&#10;Description automatically generated">
            <a:extLst>
              <a:ext uri="{FF2B5EF4-FFF2-40B4-BE49-F238E27FC236}">
                <a16:creationId xmlns:a16="http://schemas.microsoft.com/office/drawing/2014/main" id="{2D702860-1214-36B5-E21B-F4250212D1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616" y="2205772"/>
            <a:ext cx="3417651" cy="1951479"/>
          </a:xfrm>
          <a:prstGeom prst="roundRect">
            <a:avLst>
              <a:gd name="adj" fmla="val 6973"/>
            </a:avLst>
          </a:prstGeom>
          <a:ln w="12700"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5D8AB7-F40A-21C8-3144-01D8BE719007}"/>
              </a:ext>
            </a:extLst>
          </p:cNvPr>
          <p:cNvSpPr/>
          <p:nvPr/>
        </p:nvSpPr>
        <p:spPr>
          <a:xfrm>
            <a:off x="33337" y="47055"/>
            <a:ext cx="1035522" cy="224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069037-D50E-F4CB-9D5C-2EB4F362D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246" y="5358202"/>
            <a:ext cx="2361519" cy="52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070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9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E0406F7-3BC0-EC7B-0EEC-F9B987DF0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02C2E788-4F03-56F5-DD4A-3302FC69CF10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DBABDF-7EAC-ABCB-C4F1-A9C1C6889467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CC565907-BA77-63D6-62C0-6406BBB5475F}"/>
              </a:ext>
            </a:extLst>
          </p:cNvPr>
          <p:cNvSpPr txBox="1"/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" sz="1200" b="0" i="0" u="none" strike="noStrike" cap="none" baseline="0">
                <a:solidFill>
                  <a:srgbClr val="4F7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Wythnos ymwybyddiaeth pensiwn 2025</a:t>
            </a:r>
            <a:endParaRPr lang="en-US" sz="1200">
              <a:solidFill>
                <a:srgbClr val="4F704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1EC2FC-8DCA-8F11-0C54-59C5FD682492}"/>
              </a:ext>
            </a:extLst>
          </p:cNvPr>
          <p:cNvSpPr txBox="1"/>
          <p:nvPr/>
        </p:nvSpPr>
        <p:spPr>
          <a:xfrm>
            <a:off x="431800" y="695573"/>
            <a:ext cx="8529950" cy="579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" sz="3200" b="1" i="0" u="none" strike="noStrike" cap="none" baseline="0">
                <a:solidFill>
                  <a:srgbClr val="ED7D3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Paratowch, ond byddwch yn ymwybodol….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14D2443-F01F-FC0B-91A9-50F2BF8F60BE}"/>
              </a:ext>
            </a:extLst>
          </p:cNvPr>
          <p:cNvSpPr txBox="1"/>
          <p:nvPr/>
        </p:nvSpPr>
        <p:spPr>
          <a:xfrm>
            <a:off x="431800" y="1394895"/>
            <a:ext cx="3635375" cy="42868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cy" sz="18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Byddwch yn wyliadwrus o sgamiau pensiwn.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y" sz="1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Gwrthodwch unrhyw gynigion annisgwyl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y" sz="1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Mae galwadau niwsans ynglŷn â phensiynau yn anghyfreithlon.</a:t>
            </a:r>
          </a:p>
          <a:p>
            <a:pPr lvl="1" algn="l"/>
            <a:endParaRPr lang="cy-GB" sz="1800" dirty="0">
              <a:latin typeface="Nunito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y" sz="1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Gwiriwch â phwy yr ydych chi’n siarad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y" sz="1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  <a:hlinkClick r:id="rId4" history="0"/>
              </a:rPr>
              <a:t>Cofrestr Gwasanaethau Ariannol</a:t>
            </a:r>
            <a:endParaRPr lang="cy-GB" sz="1800" dirty="0">
              <a:latin typeface="Nunito" pitchFamily="2" charset="0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y" sz="1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Yr Awdurdod Ymddygiad Ariannol: 0800 111 6768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y" sz="1800" i="0" u="sng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  <a:hlinkClick r:id="rId5" history="0"/>
              </a:rPr>
              <a:t>Rhestr Rhybudd FCA</a:t>
            </a:r>
            <a:endParaRPr lang="cy-GB" sz="1800" u="sng" dirty="0">
              <a:latin typeface="Nunito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y" sz="1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Peidiwch â chael eich brysio na’ch rhoi dan bwysau </a:t>
            </a:r>
            <a:endParaRPr lang="cy-GB" sz="2000" dirty="0">
              <a:latin typeface="Nunito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y" sz="17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Ceisiwch wybodaeth neu gyngor diduedd</a:t>
            </a:r>
          </a:p>
          <a:p>
            <a:pPr marL="0" indent="0" algn="l">
              <a:buNone/>
            </a:pPr>
            <a:endParaRPr lang="en-GB" dirty="0"/>
          </a:p>
          <a:p>
            <a:pPr lvl="1">
              <a:buClr>
                <a:srgbClr val="CE141D"/>
              </a:buClr>
            </a:pPr>
            <a:endParaRPr lang="cy-GB" sz="2400" dirty="0"/>
          </a:p>
          <a:p>
            <a:pPr lvl="1">
              <a:buClr>
                <a:srgbClr val="CE141D"/>
              </a:buClr>
            </a:pPr>
            <a:endParaRPr lang="cy-GB" dirty="0"/>
          </a:p>
          <a:p>
            <a:pPr lvl="1">
              <a:buClr>
                <a:srgbClr val="CE141D"/>
              </a:buClr>
            </a:pPr>
            <a:endParaRPr lang="en-GB" dirty="0"/>
          </a:p>
        </p:txBody>
      </p:sp>
      <p:pic>
        <p:nvPicPr>
          <p:cNvPr id="2" name="Online Media 1" title="Pauline warns pension savers to be scam aware (6min)">
            <a:hlinkClick r:id="" action="ppaction://media"/>
            <a:extLst>
              <a:ext uri="{FF2B5EF4-FFF2-40B4-BE49-F238E27FC236}">
                <a16:creationId xmlns:a16="http://schemas.microsoft.com/office/drawing/2014/main" id="{29972D70-A9B4-1750-1DE0-BB479610AA9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313550" y="1835043"/>
            <a:ext cx="4572000" cy="25812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8CBF37-00D9-E19A-8F29-C1376FC1EF8C}"/>
              </a:ext>
            </a:extLst>
          </p:cNvPr>
          <p:cNvSpPr/>
          <p:nvPr/>
        </p:nvSpPr>
        <p:spPr>
          <a:xfrm>
            <a:off x="33337" y="47055"/>
            <a:ext cx="1035522" cy="224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389C6D-E88B-A3AF-9194-1392D8A72C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7246" y="5358202"/>
            <a:ext cx="2361519" cy="52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597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8D1D43E-2DD1-ABB9-89FC-0238F366A693}"/>
              </a:ext>
            </a:extLst>
          </p:cNvPr>
          <p:cNvSpPr txBox="1"/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" sz="1200" b="0" i="0" u="none" strike="noStrike" cap="none" baseline="0">
                <a:solidFill>
                  <a:srgbClr val="4F7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Wythnos ymwybyddiaeth pensiwn 2025</a:t>
            </a:r>
            <a:endParaRPr lang="en-US" sz="1200">
              <a:solidFill>
                <a:srgbClr val="4F704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7B41FE-FACE-1FB6-2850-3A9380AAB13A}"/>
              </a:ext>
            </a:extLst>
          </p:cNvPr>
          <p:cNvSpPr txBox="1"/>
          <p:nvPr/>
        </p:nvSpPr>
        <p:spPr>
          <a:xfrm>
            <a:off x="431800" y="695573"/>
            <a:ext cx="8529950" cy="579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" sz="3200" b="1" i="0" u="none" strike="noStrike" cap="none" baseline="0">
                <a:solidFill>
                  <a:srgbClr val="ED7D3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Ystyried ymddeol? </a:t>
            </a:r>
            <a:endParaRPr lang="en-GB" sz="3200" b="1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9C8F1DB-19E4-B928-5DFE-9CEE6EB40BF1}"/>
              </a:ext>
            </a:extLst>
          </p:cNvPr>
          <p:cNvSpPr/>
          <p:nvPr/>
        </p:nvSpPr>
        <p:spPr>
          <a:xfrm>
            <a:off x="498060" y="1575226"/>
            <a:ext cx="2693074" cy="3707974"/>
          </a:xfrm>
          <a:prstGeom prst="roundRect">
            <a:avLst/>
          </a:prstGeom>
          <a:solidFill>
            <a:srgbClr val="FBE5D6"/>
          </a:solidFill>
          <a:ln>
            <a:solidFill>
              <a:srgbClr val="FBE5D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Clr>
                <a:srgbClr val="CE141D"/>
              </a:buClr>
            </a:pPr>
            <a:endParaRPr lang="cy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A67C285-78BD-2732-1425-B993DA0A66DB}"/>
              </a:ext>
            </a:extLst>
          </p:cNvPr>
          <p:cNvSpPr/>
          <p:nvPr/>
        </p:nvSpPr>
        <p:spPr>
          <a:xfrm>
            <a:off x="6071496" y="1563150"/>
            <a:ext cx="2693074" cy="3720050"/>
          </a:xfrm>
          <a:prstGeom prst="roundRect">
            <a:avLst/>
          </a:prstGeom>
          <a:solidFill>
            <a:srgbClr val="8FB9BB"/>
          </a:solidFill>
          <a:ln>
            <a:solidFill>
              <a:srgbClr val="8FB9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CE141D"/>
              </a:buClr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EF37B33-0977-E652-4435-9EC77A5D07F2}"/>
              </a:ext>
            </a:extLst>
          </p:cNvPr>
          <p:cNvSpPr/>
          <p:nvPr/>
        </p:nvSpPr>
        <p:spPr>
          <a:xfrm>
            <a:off x="3271526" y="1538460"/>
            <a:ext cx="2693074" cy="3744740"/>
          </a:xfrm>
          <a:prstGeom prst="roundRect">
            <a:avLst/>
          </a:prstGeom>
          <a:solidFill>
            <a:srgbClr val="E2F0D9"/>
          </a:solidFill>
          <a:ln>
            <a:solidFill>
              <a:srgbClr val="E2F0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71C7F26-2A28-53DC-ABF6-7A1FC13E387E}"/>
              </a:ext>
            </a:extLst>
          </p:cNvPr>
          <p:cNvSpPr/>
          <p:nvPr/>
        </p:nvSpPr>
        <p:spPr>
          <a:xfrm>
            <a:off x="710095" y="1280568"/>
            <a:ext cx="2169845" cy="862243"/>
          </a:xfrm>
          <a:prstGeom prst="roundRect">
            <a:avLst/>
          </a:prstGeom>
          <a:solidFill>
            <a:schemeClr val="bg1"/>
          </a:solidFill>
          <a:ln>
            <a:solidFill>
              <a:srgbClr val="FBE5D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y" sz="20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Oedran</a:t>
            </a:r>
          </a:p>
          <a:p>
            <a:pPr lvl="0" algn="ctr"/>
            <a:r>
              <a:rPr lang="cy" sz="20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Pensiwn Arferol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D889073-B939-9882-BD1F-06B714477A11}"/>
              </a:ext>
            </a:extLst>
          </p:cNvPr>
          <p:cNvSpPr/>
          <p:nvPr/>
        </p:nvSpPr>
        <p:spPr>
          <a:xfrm>
            <a:off x="3496812" y="1280348"/>
            <a:ext cx="2169845" cy="862243"/>
          </a:xfrm>
          <a:prstGeom prst="roundRect">
            <a:avLst/>
          </a:prstGeom>
          <a:solidFill>
            <a:schemeClr val="bg1"/>
          </a:solidFill>
          <a:ln>
            <a:solidFill>
              <a:srgbClr val="E2F0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y" sz="20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Ymddeoliad Cynnar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1ACC622-24E2-91D0-20E8-00745E729434}"/>
              </a:ext>
            </a:extLst>
          </p:cNvPr>
          <p:cNvSpPr/>
          <p:nvPr/>
        </p:nvSpPr>
        <p:spPr>
          <a:xfrm>
            <a:off x="6296782" y="1280348"/>
            <a:ext cx="2169845" cy="862243"/>
          </a:xfrm>
          <a:prstGeom prst="roundRect">
            <a:avLst/>
          </a:prstGeom>
          <a:solidFill>
            <a:schemeClr val="bg1"/>
          </a:solidFill>
          <a:ln>
            <a:solidFill>
              <a:srgbClr val="8FB9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000" b="1">
              <a:solidFill>
                <a:srgbClr val="08282D"/>
              </a:solidFill>
              <a:latin typeface="Nunito" pitchFamily="2" charset="0"/>
            </a:endParaRPr>
          </a:p>
          <a:p>
            <a:pPr lvl="0" algn="ctr"/>
            <a:r>
              <a:rPr lang="cy" sz="20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Ymddeol yn hwyr</a:t>
            </a:r>
            <a:br>
              <a:rPr sz="2000"/>
            </a:br>
            <a:endParaRPr lang="en-GB" sz="2000" b="1">
              <a:solidFill>
                <a:schemeClr val="tx1"/>
              </a:solidFill>
              <a:latin typeface="Nunito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1673B1-A63E-9A5E-1272-1FA39AE3B14F}"/>
              </a:ext>
            </a:extLst>
          </p:cNvPr>
          <p:cNvSpPr txBox="1"/>
          <p:nvPr/>
        </p:nvSpPr>
        <p:spPr>
          <a:xfrm>
            <a:off x="431800" y="2105782"/>
            <a:ext cx="2799092" cy="1539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500">
              <a:latin typeface="Nunito" pitchFamily="2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y" sz="1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Oedran Pensiwn y Wladwriaeth (neu 65 os yn ddiweddarach)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" sz="1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Nid oes angen caniatâd cyflogwr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A0CC76-E295-7E7D-633D-01A27B141AB5}"/>
              </a:ext>
            </a:extLst>
          </p:cNvPr>
          <p:cNvSpPr txBox="1"/>
          <p:nvPr/>
        </p:nvSpPr>
        <p:spPr>
          <a:xfrm>
            <a:off x="6071496" y="2116896"/>
            <a:ext cx="2693074" cy="266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500">
              <a:latin typeface="Nunito" pitchFamily="2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y" sz="1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Ddim hwyrach na  75 oed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y" sz="1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Pensiwn yn cynyddu os ydych yn ei gymryd ar ôl yr Oedran Pensiwn Arferol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" sz="1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Nid oes angen caniatâd cyflogwr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>
              <a:latin typeface="Nunito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2A55EF-3605-8E28-1768-80F8E424E7DD}"/>
              </a:ext>
            </a:extLst>
          </p:cNvPr>
          <p:cNvSpPr txBox="1"/>
          <p:nvPr/>
        </p:nvSpPr>
        <p:spPr>
          <a:xfrm>
            <a:off x="3191134" y="2081594"/>
            <a:ext cx="2773465" cy="2819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500">
              <a:latin typeface="Nunito" pitchFamily="2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y" sz="1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Rhwng 55 oed a’r Oedran Pensiwn Arferol </a:t>
            </a:r>
            <a:endParaRPr lang="en-GB" sz="1400">
              <a:latin typeface="Nunito" pitchFamily="2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y" sz="1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Isafswm o 57 oed o </a:t>
            </a:r>
            <a:br>
              <a:rPr sz="1600"/>
            </a:br>
            <a:r>
              <a:rPr lang="cy" sz="1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6 Ebrill 2028  </a:t>
            </a:r>
            <a:endParaRPr lang="en-GB" sz="1400">
              <a:latin typeface="Nunito" pitchFamily="2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y" sz="1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Pensiwn yn lleihau wrth ei gymryd yn gynt na’r oedran ymddeol arferol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" sz="1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Nid oes angen caniatâd cyflogwr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575759-0626-E4BF-EE50-A6896BDA10D3}"/>
              </a:ext>
            </a:extLst>
          </p:cNvPr>
          <p:cNvSpPr/>
          <p:nvPr/>
        </p:nvSpPr>
        <p:spPr>
          <a:xfrm>
            <a:off x="33337" y="47055"/>
            <a:ext cx="1035522" cy="224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01EBC5A-CAA2-5684-689B-DEFB68473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246" y="5358202"/>
            <a:ext cx="2361519" cy="52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5977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197629C4-2041-1040-8A0A-64DFB8481196}"/>
              </a:ext>
            </a:extLst>
          </p:cNvPr>
          <p:cNvSpPr txBox="1"/>
          <p:nvPr/>
        </p:nvSpPr>
        <p:spPr>
          <a:xfrm>
            <a:off x="356238" y="304783"/>
            <a:ext cx="6904178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" sz="1200" b="0" i="0" u="none" strike="noStrike" cap="none" baseline="0" dirty="0">
                <a:solidFill>
                  <a:srgbClr val="4F7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Wythnos ymwybyddiaeth pensiwn 2025</a:t>
            </a:r>
            <a:endParaRPr lang="en-US" sz="1200" dirty="0">
              <a:solidFill>
                <a:srgbClr val="4F704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EB707C-5C74-5D27-005E-59BBB592B182}"/>
              </a:ext>
            </a:extLst>
          </p:cNvPr>
          <p:cNvSpPr txBox="1"/>
          <p:nvPr/>
        </p:nvSpPr>
        <p:spPr>
          <a:xfrm>
            <a:off x="356237" y="734853"/>
            <a:ext cx="8529950" cy="579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" sz="3200" b="1" i="0" u="none" strike="noStrike" cap="none" baseline="0" dirty="0">
                <a:solidFill>
                  <a:srgbClr val="ED7D3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Rhaglen</a:t>
            </a:r>
            <a:endParaRPr lang="en-GB" sz="3200" b="1" dirty="0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0638FB-9263-E6F1-A55E-9CE2CE2BDB31}"/>
              </a:ext>
            </a:extLst>
          </p:cNvPr>
          <p:cNvSpPr txBox="1"/>
          <p:nvPr/>
        </p:nvSpPr>
        <p:spPr>
          <a:xfrm>
            <a:off x="431801" y="1579074"/>
            <a:ext cx="4524022" cy="562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cy" sz="1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Beth yw’r Cynllun Pensiwn Llywodraeth Leol?</a:t>
            </a:r>
            <a:endParaRPr lang="en-GB" dirty="0">
              <a:latin typeface="Nunito" pitchFamily="2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cy" sz="1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Diogelwch i chi a’ch teulu </a:t>
            </a:r>
            <a:endParaRPr lang="en-GB" dirty="0">
              <a:latin typeface="Nunito" pitchFamily="2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cy" sz="1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Faint mae'n ei gostio?</a:t>
            </a:r>
          </a:p>
          <a:p>
            <a:pPr marL="285750" indent="-2857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cy" sz="1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Ystyried talu symiau ychwanegol? </a:t>
            </a:r>
            <a:endParaRPr lang="en-GB" sz="1800" dirty="0">
              <a:effectLst/>
              <a:latin typeface="Nunito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cy" sz="1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Cyfrifo eich pensiwn </a:t>
            </a:r>
          </a:p>
          <a:p>
            <a:pPr marL="285750" indent="-2857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cy" sz="1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Ystyried ymddeol? </a:t>
            </a:r>
          </a:p>
          <a:p>
            <a:pPr marL="285750" indent="-2857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cy" sz="1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Beth yw’r Datganiad Buddion Blynyddol? </a:t>
            </a:r>
          </a:p>
          <a:p>
            <a:pPr marL="285750" indent="-2857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cy" sz="1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Dolenni defnyddiol</a:t>
            </a:r>
            <a:endParaRPr lang="en-GB" sz="1800" dirty="0">
              <a:latin typeface="Franklin Gothic Medium" panose="020B06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1" dirty="0">
              <a:solidFill>
                <a:schemeClr val="accent2"/>
              </a:solidFill>
              <a:latin typeface="Franklin Gothic Medium" panose="020B06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1" dirty="0">
              <a:latin typeface="Nunito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1" dirty="0">
              <a:latin typeface="Nunito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latin typeface="Nunito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1" dirty="0">
              <a:latin typeface="Franklin Gothic Medium" panose="020B0603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5D6895-4925-A0E7-FFE2-89080523B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845" y="1199207"/>
            <a:ext cx="2778898" cy="41516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9583FC-7307-6C28-6830-D9E7372D42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246" y="5358202"/>
            <a:ext cx="2361519" cy="52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8759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8D1D43E-2DD1-ABB9-89FC-0238F366A693}"/>
              </a:ext>
            </a:extLst>
          </p:cNvPr>
          <p:cNvSpPr txBox="1"/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" sz="1200" b="0" i="0" u="none" strike="noStrike" cap="none" baseline="0">
                <a:solidFill>
                  <a:srgbClr val="4F7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Wythnos ymwybyddiaeth pensiwn 2025</a:t>
            </a:r>
            <a:endParaRPr lang="en-US" sz="1200">
              <a:solidFill>
                <a:srgbClr val="4F7040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5446B0F-8505-0A55-1E24-DFEF872324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6442455"/>
              </p:ext>
            </p:extLst>
          </p:nvPr>
        </p:nvGraphicFramePr>
        <p:xfrm>
          <a:off x="394433" y="1274693"/>
          <a:ext cx="5791718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434">
                  <a:extLst>
                    <a:ext uri="{9D8B030D-6E8A-4147-A177-3AD203B41FA5}">
                      <a16:colId xmlns:a16="http://schemas.microsoft.com/office/drawing/2014/main" val="2763470734"/>
                    </a:ext>
                  </a:extLst>
                </a:gridCol>
                <a:gridCol w="2302881">
                  <a:extLst>
                    <a:ext uri="{9D8B030D-6E8A-4147-A177-3AD203B41FA5}">
                      <a16:colId xmlns:a16="http://schemas.microsoft.com/office/drawing/2014/main" val="697083295"/>
                    </a:ext>
                  </a:extLst>
                </a:gridCol>
                <a:gridCol w="1914403">
                  <a:extLst>
                    <a:ext uri="{9D8B030D-6E8A-4147-A177-3AD203B41FA5}">
                      <a16:colId xmlns:a16="http://schemas.microsoft.com/office/drawing/2014/main" val="2466493605"/>
                    </a:ext>
                  </a:extLst>
                </a:gridCol>
              </a:tblGrid>
              <a:tr h="462904">
                <a:tc>
                  <a:txBody>
                    <a:bodyPr/>
                    <a:lstStyle/>
                    <a:p>
                      <a:pPr algn="ctr"/>
                      <a:r>
                        <a:rPr lang="cy" sz="14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Sawl blwyddyn yn gynt?</a:t>
                      </a:r>
                      <a:endParaRPr lang="en-US" sz="1400">
                        <a:latin typeface="Nunito" pitchFamily="2" charset="0"/>
                      </a:endParaRPr>
                    </a:p>
                  </a:txBody>
                  <a:tcPr>
                    <a:solidFill>
                      <a:srgbClr val="4F7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" sz="14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Gostyngiad yn y pensiwn blynyddol</a:t>
                      </a:r>
                      <a:endParaRPr lang="en-US" sz="1400">
                        <a:latin typeface="Nunito" pitchFamily="2" charset="0"/>
                      </a:endParaRPr>
                    </a:p>
                  </a:txBody>
                  <a:tcPr>
                    <a:solidFill>
                      <a:srgbClr val="4F7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" sz="14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Gostyngiad yn y cyfandaliad awtomatig</a:t>
                      </a:r>
                    </a:p>
                  </a:txBody>
                  <a:tcPr>
                    <a:solidFill>
                      <a:srgbClr val="4F7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011480"/>
                  </a:ext>
                </a:extLst>
              </a:tr>
              <a:tr h="245067">
                <a:tc>
                  <a:txBody>
                    <a:bodyPr/>
                    <a:lstStyle/>
                    <a:p>
                      <a:pPr algn="ctr"/>
                      <a:r>
                        <a:rPr lang="cy" sz="1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0</a:t>
                      </a:r>
                      <a:endParaRPr lang="en-US" sz="1200">
                        <a:latin typeface="Nunito" pitchFamily="2" charset="0"/>
                      </a:endParaRPr>
                    </a:p>
                  </a:txBody>
                  <a:tcPr marL="72000" marR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" sz="1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0%</a:t>
                      </a:r>
                      <a:endParaRPr lang="en-GB" sz="120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" sz="1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0%</a:t>
                      </a:r>
                      <a:endParaRPr lang="en-GB" sz="120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172880"/>
                  </a:ext>
                </a:extLst>
              </a:tr>
              <a:tr h="245067">
                <a:tc>
                  <a:txBody>
                    <a:bodyPr/>
                    <a:lstStyle/>
                    <a:p>
                      <a:pPr algn="ctr"/>
                      <a:r>
                        <a:rPr lang="cy" sz="1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1</a:t>
                      </a:r>
                      <a:endParaRPr lang="en-US" sz="1200">
                        <a:latin typeface="Nunito" pitchFamily="2" charset="0"/>
                      </a:endParaRPr>
                    </a:p>
                  </a:txBody>
                  <a:tcPr marL="72000" marR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" sz="1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4.9%</a:t>
                      </a:r>
                      <a:endParaRPr lang="en-GB" sz="120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" sz="1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1.7%</a:t>
                      </a:r>
                      <a:endParaRPr lang="en-GB" sz="120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3485"/>
                  </a:ext>
                </a:extLst>
              </a:tr>
              <a:tr h="245067">
                <a:tc>
                  <a:txBody>
                    <a:bodyPr/>
                    <a:lstStyle/>
                    <a:p>
                      <a:pPr algn="ctr"/>
                      <a:r>
                        <a:rPr lang="cy" sz="1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2</a:t>
                      </a:r>
                      <a:endParaRPr lang="en-US" sz="1200">
                        <a:latin typeface="Nunito" pitchFamily="2" charset="0"/>
                      </a:endParaRPr>
                    </a:p>
                  </a:txBody>
                  <a:tcPr marL="72000" marR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" sz="1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9.3%</a:t>
                      </a:r>
                      <a:endParaRPr lang="en-GB" sz="120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" sz="1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3.3%</a:t>
                      </a:r>
                      <a:endParaRPr lang="en-GB" sz="120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88328"/>
                  </a:ext>
                </a:extLst>
              </a:tr>
              <a:tr h="245067">
                <a:tc>
                  <a:txBody>
                    <a:bodyPr/>
                    <a:lstStyle/>
                    <a:p>
                      <a:pPr algn="ctr"/>
                      <a:r>
                        <a:rPr lang="cy" sz="1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3</a:t>
                      </a:r>
                      <a:endParaRPr lang="en-US" sz="1200">
                        <a:latin typeface="Nunito" pitchFamily="2" charset="0"/>
                      </a:endParaRPr>
                    </a:p>
                  </a:txBody>
                  <a:tcPr marL="72000" marR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" sz="1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13.5%</a:t>
                      </a:r>
                      <a:endParaRPr lang="en-GB" sz="120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" sz="1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4.9%</a:t>
                      </a:r>
                      <a:endParaRPr lang="en-GB" sz="120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413890"/>
                  </a:ext>
                </a:extLst>
              </a:tr>
              <a:tr h="245067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" sz="1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4</a:t>
                      </a:r>
                      <a:endParaRPr lang="en-US" sz="1200">
                        <a:latin typeface="Nunito" pitchFamily="2" charset="0"/>
                      </a:endParaRPr>
                    </a:p>
                  </a:txBody>
                  <a:tcPr marL="72000" marR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" sz="1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17.4%</a:t>
                      </a:r>
                      <a:endParaRPr lang="en-GB" sz="120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" sz="1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6.5%</a:t>
                      </a:r>
                      <a:endParaRPr lang="en-GB" sz="120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067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" sz="1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5</a:t>
                      </a:r>
                    </a:p>
                  </a:txBody>
                  <a:tcPr marL="72000" marR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" sz="1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20.9%</a:t>
                      </a:r>
                      <a:endParaRPr lang="en-GB" sz="120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" sz="1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8.1%</a:t>
                      </a:r>
                      <a:endParaRPr lang="en-GB" sz="120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067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" sz="1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6</a:t>
                      </a:r>
                      <a:endParaRPr lang="en-US" sz="1200">
                        <a:latin typeface="Nunito" pitchFamily="2" charset="0"/>
                      </a:endParaRPr>
                    </a:p>
                  </a:txBody>
                  <a:tcPr marL="72000" marR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" sz="1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24.3%</a:t>
                      </a:r>
                      <a:endParaRPr lang="en-GB" sz="120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" sz="1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9.6%</a:t>
                      </a:r>
                      <a:endParaRPr lang="en-GB" sz="120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5067">
                <a:tc>
                  <a:txBody>
                    <a:bodyPr/>
                    <a:lstStyle/>
                    <a:p>
                      <a:pPr algn="ctr"/>
                      <a:r>
                        <a:rPr lang="cy" sz="1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7</a:t>
                      </a:r>
                      <a:endParaRPr lang="en-US" sz="1200">
                        <a:latin typeface="Nunito" pitchFamily="2" charset="0"/>
                      </a:endParaRPr>
                    </a:p>
                  </a:txBody>
                  <a:tcPr marL="72000" marR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" sz="1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27.4%</a:t>
                      </a:r>
                      <a:endParaRPr lang="en-GB" sz="120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" sz="1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11.1%</a:t>
                      </a:r>
                      <a:endParaRPr lang="en-GB" sz="120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5067">
                <a:tc>
                  <a:txBody>
                    <a:bodyPr/>
                    <a:lstStyle/>
                    <a:p>
                      <a:pPr algn="ctr"/>
                      <a:r>
                        <a:rPr lang="cy" sz="1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8</a:t>
                      </a:r>
                      <a:endParaRPr lang="en-US" sz="1200">
                        <a:latin typeface="Nunito" pitchFamily="2" charset="0"/>
                      </a:endParaRPr>
                    </a:p>
                  </a:txBody>
                  <a:tcPr marL="72000" marR="0" anchor="ctr"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" sz="1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30.3%</a:t>
                      </a:r>
                      <a:endParaRPr lang="en-GB" sz="120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" sz="1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12.6%</a:t>
                      </a:r>
                      <a:endParaRPr lang="en-GB" sz="120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622530"/>
                  </a:ext>
                </a:extLst>
              </a:tr>
              <a:tr h="245067">
                <a:tc>
                  <a:txBody>
                    <a:bodyPr/>
                    <a:lstStyle/>
                    <a:p>
                      <a:pPr algn="ctr"/>
                      <a:r>
                        <a:rPr lang="cy" sz="1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9</a:t>
                      </a:r>
                      <a:endParaRPr lang="en-US" sz="1200">
                        <a:latin typeface="Nunito" pitchFamily="2" charset="0"/>
                      </a:endParaRPr>
                    </a:p>
                  </a:txBody>
                  <a:tcPr marL="72000" marR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" sz="1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33.0%</a:t>
                      </a:r>
                      <a:endParaRPr lang="en-GB" sz="120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" sz="1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14.1%</a:t>
                      </a:r>
                      <a:endParaRPr lang="en-GB" sz="120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094057"/>
                  </a:ext>
                </a:extLst>
              </a:tr>
              <a:tr h="245067">
                <a:tc>
                  <a:txBody>
                    <a:bodyPr/>
                    <a:lstStyle/>
                    <a:p>
                      <a:pPr algn="ctr"/>
                      <a:r>
                        <a:rPr lang="cy" sz="1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10</a:t>
                      </a:r>
                      <a:endParaRPr lang="en-US" sz="1200">
                        <a:latin typeface="Nunito" pitchFamily="2" charset="0"/>
                      </a:endParaRPr>
                    </a:p>
                  </a:txBody>
                  <a:tcPr marL="72000" marR="0" anchor="ctr"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" sz="1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35.6%</a:t>
                      </a:r>
                      <a:endParaRPr lang="en-GB" sz="120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" sz="1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15.5%</a:t>
                      </a:r>
                      <a:endParaRPr lang="en-GB" sz="120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906525"/>
                  </a:ext>
                </a:extLst>
              </a:tr>
              <a:tr h="245067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" sz="1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11</a:t>
                      </a:r>
                    </a:p>
                  </a:txBody>
                  <a:tcPr marL="72000" marR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" sz="1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39.5%</a:t>
                      </a:r>
                      <a:endParaRPr lang="en-GB" sz="120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" sz="1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Amherthnasol</a:t>
                      </a:r>
                      <a:endParaRPr lang="en-GB" sz="120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71270"/>
                  </a:ext>
                </a:extLst>
              </a:tr>
              <a:tr h="245067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" sz="1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12</a:t>
                      </a:r>
                    </a:p>
                  </a:txBody>
                  <a:tcPr marL="72000" marR="0" anchor="ctr"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" sz="1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41.8%</a:t>
                      </a:r>
                      <a:endParaRPr lang="en-GB" sz="120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" sz="1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Amherthnasol</a:t>
                      </a:r>
                      <a:endParaRPr lang="en-GB" sz="120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147138"/>
                  </a:ext>
                </a:extLst>
              </a:tr>
              <a:tr h="245067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" sz="1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13</a:t>
                      </a:r>
                      <a:endParaRPr lang="en-US" sz="1200">
                        <a:latin typeface="Nunito" pitchFamily="2" charset="0"/>
                      </a:endParaRPr>
                    </a:p>
                  </a:txBody>
                  <a:tcPr marL="72000" marR="0"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" sz="1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43.9%</a:t>
                      </a:r>
                      <a:endParaRPr lang="en-GB" sz="120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" sz="12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Amherthnasol</a:t>
                      </a:r>
                      <a:endParaRPr lang="en-GB" sz="1200" dirty="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C37F3CF-C321-9E20-5DBC-2DEBB7B8DDF6}"/>
              </a:ext>
            </a:extLst>
          </p:cNvPr>
          <p:cNvSpPr/>
          <p:nvPr/>
        </p:nvSpPr>
        <p:spPr>
          <a:xfrm>
            <a:off x="6384925" y="1274694"/>
            <a:ext cx="2117631" cy="2593272"/>
          </a:xfrm>
          <a:prstGeom prst="roundRect">
            <a:avLst/>
          </a:prstGeom>
          <a:solidFill>
            <a:srgbClr val="8FB9BB"/>
          </a:solidFill>
          <a:ln>
            <a:solidFill>
              <a:srgbClr val="8FB9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buClr>
                <a:srgbClr val="CE141D"/>
              </a:buClr>
            </a:pPr>
            <a:r>
              <a:rPr lang="cy" sz="145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Mae Rheol 85 yn diogelu buddion a gronnwyd cyn 01/04/2008 os wnaethoch chi ymuno â’r CPLlL cyn 01/10/2006 - gostyngiadau is yn berthnasol.  </a:t>
            </a:r>
            <a:r>
              <a:rPr lang="cy" sz="1450" b="0" i="0" u="none" strike="noStrike" cap="none" baseline="0" dirty="0">
                <a:solidFill>
                  <a:srgbClr val="000000"/>
                </a:solidFill>
                <a:effectLst/>
                <a:highlight>
                  <a:srgbClr val="FFFF00"/>
                </a:highlight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Cysylltwch â’ch cronfa</a:t>
            </a:r>
            <a:r>
              <a:rPr lang="cy" sz="145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 am fwy o fanylion.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FA08E8E-FC0C-58B8-2C84-25AA12F6FC9A}"/>
              </a:ext>
            </a:extLst>
          </p:cNvPr>
          <p:cNvSpPr/>
          <p:nvPr/>
        </p:nvSpPr>
        <p:spPr>
          <a:xfrm>
            <a:off x="6384925" y="4310743"/>
            <a:ext cx="2117631" cy="974410"/>
          </a:xfrm>
          <a:prstGeom prst="roundRect">
            <a:avLst/>
          </a:prstGeom>
          <a:solidFill>
            <a:srgbClr val="8FB9BB"/>
          </a:solidFill>
          <a:ln>
            <a:solidFill>
              <a:srgbClr val="8FB9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ct val="0"/>
              </a:spcBef>
              <a:buClr>
                <a:srgbClr val="CE141D"/>
              </a:buClr>
              <a:buNone/>
            </a:pPr>
            <a:r>
              <a:rPr lang="cy" sz="155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Mae ffactorau gostwng yn cael eu hadolygu’n rheolaidd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056A3D-7231-DA5A-E464-DD31D5FA6296}"/>
              </a:ext>
            </a:extLst>
          </p:cNvPr>
          <p:cNvSpPr txBox="1"/>
          <p:nvPr/>
        </p:nvSpPr>
        <p:spPr>
          <a:xfrm>
            <a:off x="431800" y="695573"/>
            <a:ext cx="8529950" cy="579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" sz="3200" b="1" i="0" u="none" strike="noStrike" cap="none" baseline="0">
                <a:solidFill>
                  <a:srgbClr val="ED7D3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Taliad Cynnar </a:t>
            </a:r>
            <a:endParaRPr lang="en-GB" sz="3200" b="1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68FCF5-6696-7CD8-3B96-1CB2A4199BFA}"/>
              </a:ext>
            </a:extLst>
          </p:cNvPr>
          <p:cNvSpPr/>
          <p:nvPr/>
        </p:nvSpPr>
        <p:spPr>
          <a:xfrm>
            <a:off x="33337" y="47055"/>
            <a:ext cx="1035522" cy="224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D9906A-2080-2FD4-43E8-C80A36AE2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246" y="5358202"/>
            <a:ext cx="2361519" cy="52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3643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8D1D43E-2DD1-ABB9-89FC-0238F366A693}"/>
              </a:ext>
            </a:extLst>
          </p:cNvPr>
          <p:cNvSpPr txBox="1"/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" sz="1200" b="0" i="0" u="none" strike="noStrike" cap="none" baseline="0">
                <a:solidFill>
                  <a:srgbClr val="4F7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Wythnos ymwybyddiaeth pensiwn 2025</a:t>
            </a:r>
            <a:endParaRPr lang="en-US" sz="1200">
              <a:solidFill>
                <a:srgbClr val="4F7040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86C959D-F0FA-FA67-A6D8-B420EAEE250A}"/>
              </a:ext>
            </a:extLst>
          </p:cNvPr>
          <p:cNvSpPr txBox="1"/>
          <p:nvPr/>
        </p:nvSpPr>
        <p:spPr>
          <a:xfrm>
            <a:off x="33337" y="1337204"/>
            <a:ext cx="8529950" cy="3729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y-GB" sz="2000" b="1" dirty="0">
              <a:latin typeface="Nunito" pitchFamily="2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y" sz="2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Polisi cyflogwr a chaniatâd yn ofynnol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y-GB" sz="2200" dirty="0">
              <a:latin typeface="Nunito" pitchFamily="2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y" sz="2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Lleihau oriau neu raddfa’r swydd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y-GB" sz="2200" dirty="0">
              <a:latin typeface="Nunito" pitchFamily="2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y" sz="2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Buddion pensiwn yn lleihau os ydynt yn cael eu cymryd cyn yr Oedran Pensiwn Arferol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y-GB" sz="2200" dirty="0">
              <a:latin typeface="Nunito" pitchFamily="2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y" sz="2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Bydd Rheol 85 yn cael ei ystyried (os ydych wedi’ch diogelu ac yn iau na 65 oed)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y-GB" sz="2200" dirty="0">
              <a:latin typeface="Nunito" pitchFamily="2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y" sz="2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Cymryd rhywfaint o’ch pensiwn neu’r pensiwn cyfan sydd eisoes wedi’i gronni a pharhau i gronni ail bensiwn ar y cyflog / oriau is </a:t>
            </a:r>
          </a:p>
          <a:p>
            <a:pPr lvl="1">
              <a:buClr>
                <a:srgbClr val="CE141D"/>
              </a:buClr>
            </a:pPr>
            <a:endParaRPr lang="cy-GB" sz="2400" dirty="0"/>
          </a:p>
          <a:p>
            <a:pPr lvl="1">
              <a:buClr>
                <a:srgbClr val="CE141D"/>
              </a:buClr>
            </a:pPr>
            <a:endParaRPr lang="cy-GB" dirty="0"/>
          </a:p>
          <a:p>
            <a:pPr lvl="1">
              <a:buClr>
                <a:srgbClr val="CE141D"/>
              </a:buClr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22504E-DD87-AD2A-008F-0C0752DE00BD}"/>
              </a:ext>
            </a:extLst>
          </p:cNvPr>
          <p:cNvSpPr txBox="1"/>
          <p:nvPr/>
        </p:nvSpPr>
        <p:spPr>
          <a:xfrm>
            <a:off x="431800" y="695573"/>
            <a:ext cx="8529950" cy="579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" sz="3200" b="1" i="0" u="none" strike="noStrike" cap="none" baseline="0">
                <a:solidFill>
                  <a:srgbClr val="ED7D3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Ymddeoliad hyblyg o 55 oed </a:t>
            </a:r>
            <a:endParaRPr lang="en-GB" sz="3200" b="1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6FB202-C421-5F99-397D-B22A16FC1773}"/>
              </a:ext>
            </a:extLst>
          </p:cNvPr>
          <p:cNvSpPr/>
          <p:nvPr/>
        </p:nvSpPr>
        <p:spPr>
          <a:xfrm>
            <a:off x="33337" y="47055"/>
            <a:ext cx="1035522" cy="224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BF63DA-0FEB-11AF-3EDB-6D17A8AB3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246" y="5358202"/>
            <a:ext cx="2361519" cy="52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4164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8D1D43E-2DD1-ABB9-89FC-0238F366A693}"/>
              </a:ext>
            </a:extLst>
          </p:cNvPr>
          <p:cNvSpPr txBox="1"/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" sz="1200" b="0" i="0" u="none" strike="noStrike" cap="none" baseline="0">
                <a:solidFill>
                  <a:srgbClr val="4F7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Wythnos ymwybyddiaeth pensiwn 2025</a:t>
            </a:r>
            <a:endParaRPr lang="en-US" sz="1200">
              <a:solidFill>
                <a:srgbClr val="4F7040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86C959D-F0FA-FA67-A6D8-B420EAEE250A}"/>
              </a:ext>
            </a:extLst>
          </p:cNvPr>
          <p:cNvSpPr txBox="1"/>
          <p:nvPr/>
        </p:nvSpPr>
        <p:spPr>
          <a:xfrm>
            <a:off x="197727" y="1856089"/>
            <a:ext cx="5953125" cy="38447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cy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Pensiwn yn cael ei dalu ar unwaith a </a:t>
            </a:r>
            <a:r>
              <a:rPr lang="cy" sz="1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heb ei ostwng </a:t>
            </a:r>
          </a:p>
          <a:p>
            <a:pPr marL="800100" lvl="1" indent="-342900" algn="l"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cy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Yn seiliedig ar y buddion yr ydych wedi’u cronni hyd at y dyddiad ymddeol </a:t>
            </a:r>
          </a:p>
          <a:p>
            <a:pPr marL="800100" lvl="1" indent="-342900" algn="l"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cy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Dim dewis ar gyfer taliadau gohiriedig, trosglwyddo i gynllun gwahanol neu gyfuno eich buddion os ydych yn ail-ymuno â’r CPLlL </a:t>
            </a:r>
          </a:p>
          <a:p>
            <a:pPr marL="800100" lvl="1" indent="-342900" algn="l"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cy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Roedd y Llywodraeth flaenorol yn bwriadu cyfyngu costau gadael yn y sector cyhoeddus </a:t>
            </a:r>
          </a:p>
          <a:p>
            <a:pPr marL="800100" lvl="1" indent="-342900" algn="l"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cy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Gallai’r rheolau newid pe byddai’r Llywodraeth yn mabwysiadu’r polisi </a:t>
            </a:r>
          </a:p>
          <a:p>
            <a:pPr lvl="1" algn="l"/>
            <a:endParaRPr lang="en-GB" sz="7200">
              <a:latin typeface="Nunito" pitchFamily="2" charset="0"/>
            </a:endParaRPr>
          </a:p>
          <a:p>
            <a:pPr lvl="1">
              <a:buClr>
                <a:srgbClr val="CE141D"/>
              </a:buClr>
            </a:pPr>
            <a:endParaRPr lang="cy-GB" sz="2800"/>
          </a:p>
          <a:p>
            <a:pPr lvl="1">
              <a:buClr>
                <a:srgbClr val="CE141D"/>
              </a:buClr>
            </a:pPr>
            <a:endParaRPr lang="cy-GB" sz="2300"/>
          </a:p>
          <a:p>
            <a:pPr lvl="1">
              <a:buClr>
                <a:srgbClr val="CE141D"/>
              </a:buClr>
            </a:pP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E71C47-C9BC-2779-1A58-72D23F852725}"/>
              </a:ext>
            </a:extLst>
          </p:cNvPr>
          <p:cNvSpPr txBox="1"/>
          <p:nvPr/>
        </p:nvSpPr>
        <p:spPr>
          <a:xfrm>
            <a:off x="572974" y="679949"/>
            <a:ext cx="7779456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" sz="3200" b="1" i="0" u="none" strike="noStrike" cap="none" baseline="0">
                <a:solidFill>
                  <a:srgbClr val="ED7D3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Diswyddo / Effeithlonrwydd y gwasanaeth o 55 oed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CF8897-0043-E1E2-BCD6-AD3012CE4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504" y="1757167"/>
            <a:ext cx="2275121" cy="34553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7AFD79-B9E6-2058-4D86-1EF0BBBFC781}"/>
              </a:ext>
            </a:extLst>
          </p:cNvPr>
          <p:cNvSpPr/>
          <p:nvPr/>
        </p:nvSpPr>
        <p:spPr>
          <a:xfrm>
            <a:off x="33337" y="47055"/>
            <a:ext cx="1035522" cy="224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8C3574-945C-A221-8541-56EA04064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246" y="5358202"/>
            <a:ext cx="2361519" cy="52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969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8D1D43E-2DD1-ABB9-89FC-0238F366A693}"/>
              </a:ext>
            </a:extLst>
          </p:cNvPr>
          <p:cNvSpPr txBox="1"/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" sz="1200" b="0" i="0" u="none" strike="noStrike" cap="none" baseline="0">
                <a:solidFill>
                  <a:srgbClr val="4F7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Wythnos ymwybyddiaeth pensiwn 2025</a:t>
            </a:r>
            <a:endParaRPr lang="en-US" sz="1200">
              <a:solidFill>
                <a:srgbClr val="4F7040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86C959D-F0FA-FA67-A6D8-B420EAEE250A}"/>
              </a:ext>
            </a:extLst>
          </p:cNvPr>
          <p:cNvSpPr txBox="1"/>
          <p:nvPr/>
        </p:nvSpPr>
        <p:spPr>
          <a:xfrm>
            <a:off x="431800" y="876877"/>
            <a:ext cx="7821834" cy="5681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5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57200"/>
            <a:r>
              <a:rPr lang="cy" sz="3200" b="1" i="0" u="none" strike="noStrike" cap="none" baseline="0">
                <a:solidFill>
                  <a:srgbClr val="ED7D3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Ymddeol ar sail afiechyd - unrhyw oedran </a:t>
            </a:r>
          </a:p>
          <a:p>
            <a:pPr algn="l"/>
            <a:endParaRPr lang="cy-GB" sz="1900">
              <a:latin typeface="Nunito" pitchFamily="2" charset="0"/>
            </a:endParaRPr>
          </a:p>
          <a:p>
            <a:pPr marL="0" indent="0" algn="l">
              <a:buNone/>
            </a:pPr>
            <a:endParaRPr lang="cy-GB" sz="1000">
              <a:latin typeface="Nunito" pitchFamily="2" charset="0"/>
            </a:endParaRPr>
          </a:p>
          <a:p>
            <a:pPr lvl="1">
              <a:buClr>
                <a:srgbClr val="CE141D"/>
              </a:buClr>
            </a:pPr>
            <a:endParaRPr lang="cy-GB" sz="2400"/>
          </a:p>
          <a:p>
            <a:pPr lvl="1">
              <a:buClr>
                <a:srgbClr val="CE141D"/>
              </a:buClr>
            </a:pPr>
            <a:endParaRPr lang="cy-GB"/>
          </a:p>
          <a:p>
            <a:pPr lvl="1">
              <a:buClr>
                <a:srgbClr val="CE141D"/>
              </a:buClr>
            </a:pPr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02988E0-AA95-11A1-2A43-C01EBA2468B5}"/>
              </a:ext>
            </a:extLst>
          </p:cNvPr>
          <p:cNvSpPr/>
          <p:nvPr/>
        </p:nvSpPr>
        <p:spPr>
          <a:xfrm>
            <a:off x="431801" y="1501834"/>
            <a:ext cx="8378824" cy="3722394"/>
          </a:xfrm>
          <a:prstGeom prst="roundRect">
            <a:avLst/>
          </a:prstGeom>
          <a:solidFill>
            <a:srgbClr val="FBE5D6"/>
          </a:solidFill>
          <a:ln>
            <a:solidFill>
              <a:srgbClr val="FBE5D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800"/>
              </a:spcAft>
            </a:pPr>
            <a:r>
              <a:rPr lang="cy" sz="2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Yn seiliedig ar farn meddyg annibynnol, mae eich cyflogwyr yn penderfynu os: </a:t>
            </a:r>
          </a:p>
          <a:p>
            <a:pPr marL="285750" indent="-28575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y" sz="2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nad ydych yn gallu cyflawni dyletswyddau’r swydd sydd gennych yn barhaol, </a:t>
            </a:r>
            <a:r>
              <a:rPr lang="cy" sz="2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a</a:t>
            </a:r>
          </a:p>
          <a:p>
            <a:pPr marL="285750" indent="-28575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y" sz="2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nad ydych yn gallu gwneud gwaith ystyrlon am y tro</a:t>
            </a:r>
          </a:p>
          <a:p>
            <a:pPr algn="l">
              <a:spcAft>
                <a:spcPts val="1800"/>
              </a:spcAft>
            </a:pPr>
            <a:r>
              <a:rPr lang="cy" sz="2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Mae ‘gwaith ystyrlon’ yn gyflogaeth am gyflog o 30 awr yr wythnos am flwyddyn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7AC66B-8ED6-6AAF-BF41-AF20CD307DD0}"/>
              </a:ext>
            </a:extLst>
          </p:cNvPr>
          <p:cNvSpPr/>
          <p:nvPr/>
        </p:nvSpPr>
        <p:spPr>
          <a:xfrm>
            <a:off x="33337" y="47055"/>
            <a:ext cx="1035522" cy="224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36F294-9596-6362-4A3F-745FE19E8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246" y="5358202"/>
            <a:ext cx="2361519" cy="52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956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8D1D43E-2DD1-ABB9-89FC-0238F366A693}"/>
              </a:ext>
            </a:extLst>
          </p:cNvPr>
          <p:cNvSpPr txBox="1"/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" sz="1200" b="0" i="0" u="none" strike="noStrike" cap="none" baseline="0">
                <a:solidFill>
                  <a:srgbClr val="4F7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Wythnos ymwybyddiaeth pensiwn 2025</a:t>
            </a:r>
            <a:endParaRPr lang="en-US" sz="1200">
              <a:solidFill>
                <a:srgbClr val="4F7040"/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1C449F5-0398-9E47-0A9A-EB5CA2B55E82}"/>
              </a:ext>
            </a:extLst>
          </p:cNvPr>
          <p:cNvSpPr/>
          <p:nvPr/>
        </p:nvSpPr>
        <p:spPr>
          <a:xfrm>
            <a:off x="484809" y="1481578"/>
            <a:ext cx="2693074" cy="3779044"/>
          </a:xfrm>
          <a:prstGeom prst="roundRect">
            <a:avLst/>
          </a:prstGeom>
          <a:solidFill>
            <a:srgbClr val="FBE5D6"/>
          </a:solidFill>
          <a:ln>
            <a:solidFill>
              <a:srgbClr val="FBE5D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Clr>
                <a:srgbClr val="CE141D"/>
              </a:buClr>
            </a:pPr>
            <a:endParaRPr lang="cy-GB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C0D3268-3691-4B67-20AB-D6F5AA09D29B}"/>
              </a:ext>
            </a:extLst>
          </p:cNvPr>
          <p:cNvSpPr/>
          <p:nvPr/>
        </p:nvSpPr>
        <p:spPr>
          <a:xfrm>
            <a:off x="6071496" y="1469281"/>
            <a:ext cx="2693074" cy="3791342"/>
          </a:xfrm>
          <a:prstGeom prst="roundRect">
            <a:avLst/>
          </a:prstGeom>
          <a:solidFill>
            <a:srgbClr val="8FB9BB"/>
          </a:solidFill>
          <a:ln>
            <a:solidFill>
              <a:srgbClr val="8FB9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CE141D"/>
              </a:buClr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DFDEC78-95FB-17F4-87C4-863E9D5C3B82}"/>
              </a:ext>
            </a:extLst>
          </p:cNvPr>
          <p:cNvSpPr/>
          <p:nvPr/>
        </p:nvSpPr>
        <p:spPr>
          <a:xfrm>
            <a:off x="3278152" y="1408251"/>
            <a:ext cx="2693074" cy="3816032"/>
          </a:xfrm>
          <a:prstGeom prst="roundRect">
            <a:avLst/>
          </a:prstGeom>
          <a:solidFill>
            <a:srgbClr val="E2F0D9"/>
          </a:solidFill>
          <a:ln>
            <a:solidFill>
              <a:srgbClr val="E2F0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GB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02DD90E-05A9-9D81-F8A2-5AEA1D3F11A6}"/>
              </a:ext>
            </a:extLst>
          </p:cNvPr>
          <p:cNvSpPr/>
          <p:nvPr/>
        </p:nvSpPr>
        <p:spPr>
          <a:xfrm>
            <a:off x="710095" y="1186699"/>
            <a:ext cx="2169845" cy="648000"/>
          </a:xfrm>
          <a:prstGeom prst="roundRect">
            <a:avLst/>
          </a:prstGeom>
          <a:solidFill>
            <a:schemeClr val="bg1"/>
          </a:solidFill>
          <a:ln>
            <a:solidFill>
              <a:srgbClr val="FBE5D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y" sz="20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Haen 1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7734598-0213-B743-EBF8-00FE107F0D59}"/>
              </a:ext>
            </a:extLst>
          </p:cNvPr>
          <p:cNvSpPr/>
          <p:nvPr/>
        </p:nvSpPr>
        <p:spPr>
          <a:xfrm>
            <a:off x="3496812" y="1186479"/>
            <a:ext cx="2169845" cy="648000"/>
          </a:xfrm>
          <a:prstGeom prst="roundRect">
            <a:avLst/>
          </a:prstGeom>
          <a:solidFill>
            <a:schemeClr val="bg1"/>
          </a:solidFill>
          <a:ln>
            <a:solidFill>
              <a:srgbClr val="E2F0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y" sz="20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Haen 2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CBB80B5-6B37-53B8-8CB2-8FDF78ABAA75}"/>
              </a:ext>
            </a:extLst>
          </p:cNvPr>
          <p:cNvSpPr/>
          <p:nvPr/>
        </p:nvSpPr>
        <p:spPr>
          <a:xfrm>
            <a:off x="6296782" y="1186479"/>
            <a:ext cx="2169845" cy="648000"/>
          </a:xfrm>
          <a:prstGeom prst="roundRect">
            <a:avLst/>
          </a:prstGeom>
          <a:solidFill>
            <a:schemeClr val="bg1"/>
          </a:solidFill>
          <a:ln>
            <a:solidFill>
              <a:srgbClr val="8FB9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y" sz="20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Haen 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80564EA-6DD1-E19E-55BF-5255649DC899}"/>
              </a:ext>
            </a:extLst>
          </p:cNvPr>
          <p:cNvSpPr txBox="1"/>
          <p:nvPr/>
        </p:nvSpPr>
        <p:spPr>
          <a:xfrm>
            <a:off x="431800" y="1970150"/>
            <a:ext cx="27990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y" sz="16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Yn annhebygol o allu derbyn gwaith ystyrlon cyn yr Oedran Pensiwn Arferol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y" sz="16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Pensiwn yn cael ei dalu heb ostyngiad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y" sz="16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Pensiwn uwch - yn seiliedig ar y cyfnod hyd at Oedran Pensiwn Arferol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4C66037-A4C6-226C-D22E-D50021BAE562}"/>
              </a:ext>
            </a:extLst>
          </p:cNvPr>
          <p:cNvSpPr txBox="1"/>
          <p:nvPr/>
        </p:nvSpPr>
        <p:spPr>
          <a:xfrm>
            <a:off x="6071496" y="1970150"/>
            <a:ext cx="2693074" cy="259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y" sz="16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Yn debygol o allu cael gwaith ystyrlon o fewn tair blynedd o adael 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y" sz="16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Pensiwn yn cael ei dalu heb ostyngiad, ond nid yw’n bensiwn uwch 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y" sz="16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Talu am uchafswm o dair blynedd, cyflogwr i adolygu ar ôl 18 mis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2A70CD6-88D7-BD5C-B1D7-6F31C2D65D7B}"/>
              </a:ext>
            </a:extLst>
          </p:cNvPr>
          <p:cNvSpPr txBox="1"/>
          <p:nvPr/>
        </p:nvSpPr>
        <p:spPr>
          <a:xfrm>
            <a:off x="3266291" y="1970150"/>
            <a:ext cx="26930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y" sz="16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Yn annhebygol o dderbyn gwaith ystyrlon</a:t>
            </a:r>
            <a:r>
              <a:rPr lang="cy" sz="1600" b="0" i="0" u="none" strike="noStrike" cap="none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 </a:t>
            </a:r>
            <a:r>
              <a:rPr lang="cy" sz="16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o fewn tair blynedd o adael, ond yn debygol o allu cyn yr Oedran Pensiwn Arferol 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y" sz="16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Pensiwn yn cael ei dalu heb ostyngiad 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y" sz="16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Pensiwn uwch - 25% o wobr haen 1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90E07A-FE53-C943-E59E-4FB521106146}"/>
              </a:ext>
            </a:extLst>
          </p:cNvPr>
          <p:cNvSpPr txBox="1"/>
          <p:nvPr/>
        </p:nvSpPr>
        <p:spPr>
          <a:xfrm>
            <a:off x="431800" y="722783"/>
            <a:ext cx="5639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" sz="3200" b="1" i="0" u="none" strike="noStrike" cap="none" baseline="0" dirty="0">
                <a:solidFill>
                  <a:srgbClr val="ED7D3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Ymddeol ar sail afiechyd</a:t>
            </a:r>
            <a:endParaRPr lang="en-GB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DDBD5C-3E7B-6A5A-42D3-2108EBDFA0A7}"/>
              </a:ext>
            </a:extLst>
          </p:cNvPr>
          <p:cNvSpPr/>
          <p:nvPr/>
        </p:nvSpPr>
        <p:spPr>
          <a:xfrm>
            <a:off x="33337" y="47055"/>
            <a:ext cx="1035522" cy="224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791A59-2281-737B-942C-1CB6CABE3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246" y="5358202"/>
            <a:ext cx="2361519" cy="52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7394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8D1D43E-2DD1-ABB9-89FC-0238F366A693}"/>
              </a:ext>
            </a:extLst>
          </p:cNvPr>
          <p:cNvSpPr txBox="1"/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" sz="1200" b="0" i="0" u="none" strike="noStrike" cap="none" baseline="0">
                <a:solidFill>
                  <a:srgbClr val="4F7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Wythnos ymwybyddiaeth pensiwn 2025</a:t>
            </a:r>
            <a:endParaRPr lang="en-US" sz="1200">
              <a:solidFill>
                <a:srgbClr val="4F704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7B41FE-FACE-1FB6-2850-3A9380AAB13A}"/>
              </a:ext>
            </a:extLst>
          </p:cNvPr>
          <p:cNvSpPr txBox="1"/>
          <p:nvPr/>
        </p:nvSpPr>
        <p:spPr>
          <a:xfrm>
            <a:off x="431800" y="695573"/>
            <a:ext cx="8529950" cy="579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" sz="3200" b="1" i="0" u="none" strike="noStrike" cap="none" baseline="0">
                <a:solidFill>
                  <a:srgbClr val="ED7D3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Ydych chi wedi ystyried cyfandaliad?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1E6F62D-998D-9A40-FA91-28A830FD9783}"/>
              </a:ext>
            </a:extLst>
          </p:cNvPr>
          <p:cNvSpPr txBox="1"/>
          <p:nvPr/>
        </p:nvSpPr>
        <p:spPr>
          <a:xfrm>
            <a:off x="564444" y="1375363"/>
            <a:ext cx="7966907" cy="344715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spcBef>
                <a:spcPct val="0"/>
              </a:spcBef>
              <a:spcAft>
                <a:spcPts val="2400"/>
              </a:spcAft>
              <a:buNone/>
            </a:pPr>
            <a:r>
              <a:rPr lang="cy" sz="72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Wrth ymddeol, mae modd i chi droi rhywfaint o’ch pensiwn blynyddol yn gyfandaliad: </a:t>
            </a:r>
          </a:p>
          <a:p>
            <a:pPr marL="342900" indent="-342900" algn="l">
              <a:lnSpc>
                <a:spcPct val="140000"/>
              </a:lnSpc>
              <a:spcBef>
                <a:spcPct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cy" sz="72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Bydd £1 o bensiwn blynyddol yn troi yn     	                  £12 o arian di-dreth.</a:t>
            </a:r>
          </a:p>
          <a:p>
            <a:pPr marL="342900" indent="-342900" algn="l">
              <a:spcBef>
                <a:spcPct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cy" sz="72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Ni allwch droi eich holl bensiwn blynyddol yn gyfandaliad di-dreth. </a:t>
            </a:r>
          </a:p>
          <a:p>
            <a:pPr marL="342900" indent="-342900" algn="l">
              <a:lnSpc>
                <a:spcPct val="140000"/>
              </a:lnSpc>
              <a:spcBef>
                <a:spcPct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cy" sz="72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Fel arfer mae modd cymryd hyd at 25% o werth eich pensiwn fel arian di-dreth.</a:t>
            </a:r>
          </a:p>
          <a:p>
            <a:pPr marL="342900" indent="-342900" algn="l">
              <a:spcBef>
                <a:spcPct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cy" sz="72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Cyfrifiannell Cyfandaliad </a:t>
            </a:r>
          </a:p>
          <a:p>
            <a:pPr lvl="1">
              <a:buClr>
                <a:srgbClr val="CE141D"/>
              </a:buClr>
            </a:pPr>
            <a:endParaRPr lang="en-GB" dirty="0"/>
          </a:p>
          <a:p>
            <a:pPr lvl="1">
              <a:buClr>
                <a:srgbClr val="CE141D"/>
              </a:buClr>
            </a:pPr>
            <a:endParaRPr lang="cy-GB" sz="2400" dirty="0"/>
          </a:p>
          <a:p>
            <a:pPr lvl="1">
              <a:buClr>
                <a:srgbClr val="CE141D"/>
              </a:buClr>
            </a:pPr>
            <a:endParaRPr lang="cy-GB" dirty="0"/>
          </a:p>
          <a:p>
            <a:pPr lvl="1">
              <a:buClr>
                <a:srgbClr val="CE141D"/>
              </a:buClr>
            </a:pPr>
            <a:endParaRPr lang="en-GB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E5022E7F-C4C6-BF95-F6CC-564D39B72B95}"/>
              </a:ext>
            </a:extLst>
          </p:cNvPr>
          <p:cNvSpPr/>
          <p:nvPr/>
        </p:nvSpPr>
        <p:spPr>
          <a:xfrm>
            <a:off x="5318482" y="2198233"/>
            <a:ext cx="1340355" cy="342902"/>
          </a:xfrm>
          <a:prstGeom prst="rightArrow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150CFF-DE41-6563-073B-CCBB35FC4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775" y="4175001"/>
            <a:ext cx="2219324" cy="221456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B03A22-32AD-E20B-55CD-4684A1F7DD30}"/>
              </a:ext>
            </a:extLst>
          </p:cNvPr>
          <p:cNvSpPr txBox="1"/>
          <p:nvPr/>
        </p:nvSpPr>
        <p:spPr>
          <a:xfrm>
            <a:off x="551098" y="5020971"/>
            <a:ext cx="3882783" cy="9233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cy" sz="1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  <a:hlinkClick r:id="rId4"/>
              </a:rPr>
              <a:t>www.lgpsmember.org/help-and-support/tools-and-calculators/lump-sum-calculator/</a:t>
            </a:r>
            <a:r>
              <a:rPr lang="cy" sz="1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 </a:t>
            </a:r>
            <a:endParaRPr lang="cy-GB" sz="1800" dirty="0">
              <a:latin typeface="Nunito" pitchFamily="2" charset="0"/>
            </a:endParaRPr>
          </a:p>
          <a:p>
            <a:pPr marL="0" indent="0" algn="l">
              <a:spcBef>
                <a:spcPct val="0"/>
              </a:spcBef>
              <a:spcAft>
                <a:spcPts val="2400"/>
              </a:spcAft>
              <a:buNone/>
            </a:pPr>
            <a:endParaRPr lang="cy-GB" sz="2000" dirty="0">
              <a:latin typeface="Nunito" pitchFamily="2" charset="0"/>
            </a:endParaRPr>
          </a:p>
          <a:p>
            <a:pPr lvl="1">
              <a:buClr>
                <a:srgbClr val="CE141D"/>
              </a:buClr>
            </a:pPr>
            <a:endParaRPr lang="en-GB" dirty="0"/>
          </a:p>
          <a:p>
            <a:pPr lvl="1">
              <a:buClr>
                <a:srgbClr val="CE141D"/>
              </a:buClr>
            </a:pPr>
            <a:endParaRPr lang="cy-GB" sz="2400" dirty="0"/>
          </a:p>
          <a:p>
            <a:pPr lvl="1">
              <a:buClr>
                <a:srgbClr val="CE141D"/>
              </a:buClr>
            </a:pPr>
            <a:endParaRPr lang="cy-GB" dirty="0"/>
          </a:p>
          <a:p>
            <a:pPr lvl="1">
              <a:buClr>
                <a:srgbClr val="CE141D"/>
              </a:buClr>
            </a:pP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6F02CD-AD55-B05E-8A5B-F2CCE4273529}"/>
              </a:ext>
            </a:extLst>
          </p:cNvPr>
          <p:cNvSpPr/>
          <p:nvPr/>
        </p:nvSpPr>
        <p:spPr>
          <a:xfrm>
            <a:off x="33337" y="47055"/>
            <a:ext cx="1035522" cy="224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87007D-ADEC-C32D-02E9-6E1B043A04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8861" y="5412906"/>
            <a:ext cx="1984105" cy="44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0390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FDBB97BE-CA79-E1EB-ECBF-63B30A8F8B79}"/>
              </a:ext>
            </a:extLst>
          </p:cNvPr>
          <p:cNvSpPr txBox="1"/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" sz="1200" b="0" i="0" u="none" strike="noStrike" cap="none" baseline="0">
                <a:solidFill>
                  <a:srgbClr val="4F7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Wythnos ymwybyddiaeth pensiwn 2025</a:t>
            </a:r>
            <a:endParaRPr lang="en-US" sz="1200">
              <a:solidFill>
                <a:srgbClr val="4F704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5E583C-454B-C7D6-B910-311FC7F4E0CF}"/>
              </a:ext>
            </a:extLst>
          </p:cNvPr>
          <p:cNvSpPr txBox="1"/>
          <p:nvPr/>
        </p:nvSpPr>
        <p:spPr>
          <a:xfrm>
            <a:off x="431800" y="784688"/>
            <a:ext cx="8529950" cy="106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" sz="3200" b="1" i="0" u="none" strike="noStrike" cap="none" baseline="0">
                <a:solidFill>
                  <a:srgbClr val="ED7D3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Beth yw Datganiad Pensiwn blynyddol a beth ddylwn i ei wneud gyda’r datganiad? </a:t>
            </a:r>
            <a:endParaRPr lang="en-GB" sz="3200" b="1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00BE53-CF75-5132-1805-9657BE41825F}"/>
              </a:ext>
            </a:extLst>
          </p:cNvPr>
          <p:cNvSpPr txBox="1"/>
          <p:nvPr/>
        </p:nvSpPr>
        <p:spPr>
          <a:xfrm>
            <a:off x="431800" y="2263091"/>
            <a:ext cx="7790688" cy="792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" sz="2800" b="1" i="0" u="none" strike="noStrike" cap="none" baseline="0">
                <a:solidFill>
                  <a:srgbClr val="4F7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Datganiad blynyddol sy’n nodi: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</p:txBody>
      </p:sp>
      <p:pic>
        <p:nvPicPr>
          <p:cNvPr id="6" name="Graphic 5" descr="Badge 1 with solid fill">
            <a:extLst>
              <a:ext uri="{FF2B5EF4-FFF2-40B4-BE49-F238E27FC236}">
                <a16:creationId xmlns:a16="http://schemas.microsoft.com/office/drawing/2014/main" id="{5B31470B-B98A-921A-307C-5286045E76D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103" y="2971800"/>
            <a:ext cx="914400" cy="914400"/>
          </a:xfrm>
          <a:prstGeom prst="rect">
            <a:avLst/>
          </a:prstGeom>
        </p:spPr>
      </p:pic>
      <p:pic>
        <p:nvPicPr>
          <p:cNvPr id="9" name="Graphic 8" descr="Badge with solid fill">
            <a:extLst>
              <a:ext uri="{FF2B5EF4-FFF2-40B4-BE49-F238E27FC236}">
                <a16:creationId xmlns:a16="http://schemas.microsoft.com/office/drawing/2014/main" id="{58829254-D477-F7A3-F626-6B85CBDAA93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3103" y="4224390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D8A198-8FA1-3E79-BC2D-DEB439AB27A3}"/>
              </a:ext>
            </a:extLst>
          </p:cNvPr>
          <p:cNvSpPr txBox="1"/>
          <p:nvPr/>
        </p:nvSpPr>
        <p:spPr>
          <a:xfrm>
            <a:off x="1370669" y="3131495"/>
            <a:ext cx="6531554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" sz="2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Y buddion pensiwn CPLlL yr ydych wedi’u cronni hyd at </a:t>
            </a:r>
            <a:br>
              <a:rPr sz="2000"/>
            </a:br>
            <a:r>
              <a:rPr lang="cy" sz="2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31 Mawrth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57E1B8-D101-6871-CCDD-F05B1D0A0217}"/>
              </a:ext>
            </a:extLst>
          </p:cNvPr>
          <p:cNvSpPr txBox="1"/>
          <p:nvPr/>
        </p:nvSpPr>
        <p:spPr>
          <a:xfrm>
            <a:off x="1370668" y="4327647"/>
            <a:ext cx="6904101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" sz="2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Rhagamcan o’r buddion pensiwn y gallech eu</a:t>
            </a:r>
            <a:r>
              <a:rPr lang="cy" sz="2000" b="0" i="0" u="none" strike="noStrike" cap="none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 </a:t>
            </a:r>
            <a:r>
              <a:rPr lang="cy" sz="2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derbyn wrth ymddeol ar eich Oedran Pensiwn Arferol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6F5B57-E82F-6043-CB51-A9BB6ACDA276}"/>
              </a:ext>
            </a:extLst>
          </p:cNvPr>
          <p:cNvSpPr/>
          <p:nvPr/>
        </p:nvSpPr>
        <p:spPr>
          <a:xfrm>
            <a:off x="33337" y="47055"/>
            <a:ext cx="1035522" cy="224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80F45E-F2C8-2D35-5596-EF36DFC4C7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7246" y="5358202"/>
            <a:ext cx="2361519" cy="52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9282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FDBB97BE-CA79-E1EB-ECBF-63B30A8F8B79}"/>
              </a:ext>
            </a:extLst>
          </p:cNvPr>
          <p:cNvSpPr txBox="1"/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" sz="1200" b="0" i="0" u="none" strike="noStrike" cap="none" baseline="0">
                <a:solidFill>
                  <a:srgbClr val="4F7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Wythnos ymwybyddiaeth pensiwn 2025</a:t>
            </a:r>
            <a:endParaRPr lang="en-US" sz="1200">
              <a:solidFill>
                <a:srgbClr val="4F7040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F4D9AAC-C20B-5992-C819-DFB0E72BF52B}"/>
              </a:ext>
            </a:extLst>
          </p:cNvPr>
          <p:cNvSpPr/>
          <p:nvPr/>
        </p:nvSpPr>
        <p:spPr>
          <a:xfrm>
            <a:off x="548641" y="1856232"/>
            <a:ext cx="2440622" cy="2512173"/>
          </a:xfrm>
          <a:custGeom>
            <a:avLst/>
            <a:gdLst>
              <a:gd name="connsiteX0" fmla="*/ 0 w 2213811"/>
              <a:gd name="connsiteY0" fmla="*/ 1106961 h 2213921"/>
              <a:gd name="connsiteX1" fmla="*/ 1106906 w 2213811"/>
              <a:gd name="connsiteY1" fmla="*/ 0 h 2213921"/>
              <a:gd name="connsiteX2" fmla="*/ 2213812 w 2213811"/>
              <a:gd name="connsiteY2" fmla="*/ 1106961 h 2213921"/>
              <a:gd name="connsiteX3" fmla="*/ 1106906 w 2213811"/>
              <a:gd name="connsiteY3" fmla="*/ 2213922 h 2213921"/>
              <a:gd name="connsiteX4" fmla="*/ 0 w 2213811"/>
              <a:gd name="connsiteY4" fmla="*/ 1106961 h 2213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3811" h="2213921">
                <a:moveTo>
                  <a:pt x="0" y="1106961"/>
                </a:moveTo>
                <a:cubicBezTo>
                  <a:pt x="0" y="495603"/>
                  <a:pt x="495579" y="0"/>
                  <a:pt x="1106906" y="0"/>
                </a:cubicBezTo>
                <a:cubicBezTo>
                  <a:pt x="1718233" y="0"/>
                  <a:pt x="2213812" y="495603"/>
                  <a:pt x="2213812" y="1106961"/>
                </a:cubicBezTo>
                <a:cubicBezTo>
                  <a:pt x="2213812" y="1718319"/>
                  <a:pt x="1718233" y="2213922"/>
                  <a:pt x="1106906" y="2213922"/>
                </a:cubicBezTo>
                <a:cubicBezTo>
                  <a:pt x="495579" y="2213922"/>
                  <a:pt x="0" y="1718319"/>
                  <a:pt x="0" y="1106961"/>
                </a:cubicBezTo>
                <a:close/>
              </a:path>
            </a:pathLst>
          </a:custGeom>
          <a:solidFill>
            <a:srgbClr val="ED7D3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8495" tIns="358511" rIns="358495" bIns="358511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y" sz="2700" b="0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Beth ddylwn i ei wneud gyda fy natganiad? </a:t>
            </a:r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8BA3FED7-5A5B-3787-2608-31E0E2405840}"/>
              </a:ext>
            </a:extLst>
          </p:cNvPr>
          <p:cNvSpPr/>
          <p:nvPr/>
        </p:nvSpPr>
        <p:spPr>
          <a:xfrm>
            <a:off x="-366250" y="777242"/>
            <a:ext cx="4462678" cy="4652071"/>
          </a:xfrm>
          <a:prstGeom prst="blockArc">
            <a:avLst>
              <a:gd name="adj1" fmla="val 17527788"/>
              <a:gd name="adj2" fmla="val 4119114"/>
              <a:gd name="adj3" fmla="val 5750"/>
            </a:avLst>
          </a:prstGeom>
          <a:solidFill>
            <a:srgbClr val="4F704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8FD347-4DC4-4A44-8523-7566FF4BDABF}"/>
              </a:ext>
            </a:extLst>
          </p:cNvPr>
          <p:cNvSpPr/>
          <p:nvPr/>
        </p:nvSpPr>
        <p:spPr>
          <a:xfrm>
            <a:off x="5414343" y="954916"/>
            <a:ext cx="2615237" cy="1148131"/>
          </a:xfrm>
          <a:custGeom>
            <a:avLst/>
            <a:gdLst>
              <a:gd name="connsiteX0" fmla="*/ 0 w 2615237"/>
              <a:gd name="connsiteY0" fmla="*/ 0 h 1148131"/>
              <a:gd name="connsiteX1" fmla="*/ 2615237 w 2615237"/>
              <a:gd name="connsiteY1" fmla="*/ 0 h 1148131"/>
              <a:gd name="connsiteX2" fmla="*/ 2615237 w 2615237"/>
              <a:gd name="connsiteY2" fmla="*/ 1148131 h 1148131"/>
              <a:gd name="connsiteX3" fmla="*/ 0 w 2615237"/>
              <a:gd name="connsiteY3" fmla="*/ 1148131 h 1148131"/>
              <a:gd name="connsiteX4" fmla="*/ 0 w 2615237"/>
              <a:gd name="connsiteY4" fmla="*/ 0 h 1148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5237" h="1148131">
                <a:moveTo>
                  <a:pt x="0" y="0"/>
                </a:moveTo>
                <a:lnTo>
                  <a:pt x="2615237" y="0"/>
                </a:lnTo>
                <a:lnTo>
                  <a:pt x="2615237" y="1148131"/>
                </a:lnTo>
                <a:lnTo>
                  <a:pt x="0" y="11481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marL="0" lvl="0" indent="0" algn="l" defTabSz="5778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cy" sz="17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Gwiriwch bod eich manylion cyflog, cyflogaeth a manylion personol yn gywir </a:t>
            </a:r>
          </a:p>
        </p:txBody>
      </p:sp>
      <p:sp>
        <p:nvSpPr>
          <p:cNvPr id="11" name="Oval 10" descr="Piggy Bank with solid fill">
            <a:extLst>
              <a:ext uri="{FF2B5EF4-FFF2-40B4-BE49-F238E27FC236}">
                <a16:creationId xmlns:a16="http://schemas.microsoft.com/office/drawing/2014/main" id="{1A2F9F54-C308-2830-784D-AB078A82534F}"/>
              </a:ext>
            </a:extLst>
          </p:cNvPr>
          <p:cNvSpPr/>
          <p:nvPr/>
        </p:nvSpPr>
        <p:spPr>
          <a:xfrm>
            <a:off x="4621212" y="2561349"/>
            <a:ext cx="1185946" cy="1186278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CA2337-D23A-3A06-9163-540F43291213}"/>
              </a:ext>
            </a:extLst>
          </p:cNvPr>
          <p:cNvSpPr/>
          <p:nvPr/>
        </p:nvSpPr>
        <p:spPr>
          <a:xfrm>
            <a:off x="6095886" y="2301412"/>
            <a:ext cx="2714739" cy="1702389"/>
          </a:xfrm>
          <a:custGeom>
            <a:avLst/>
            <a:gdLst>
              <a:gd name="connsiteX0" fmla="*/ 0 w 2524546"/>
              <a:gd name="connsiteY0" fmla="*/ 0 h 1148131"/>
              <a:gd name="connsiteX1" fmla="*/ 2524546 w 2524546"/>
              <a:gd name="connsiteY1" fmla="*/ 0 h 1148131"/>
              <a:gd name="connsiteX2" fmla="*/ 2524546 w 2524546"/>
              <a:gd name="connsiteY2" fmla="*/ 1148131 h 1148131"/>
              <a:gd name="connsiteX3" fmla="*/ 0 w 2524546"/>
              <a:gd name="connsiteY3" fmla="*/ 1148131 h 1148131"/>
              <a:gd name="connsiteX4" fmla="*/ 0 w 2524546"/>
              <a:gd name="connsiteY4" fmla="*/ 0 h 1148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4546" h="1148131">
                <a:moveTo>
                  <a:pt x="0" y="0"/>
                </a:moveTo>
                <a:lnTo>
                  <a:pt x="2524546" y="0"/>
                </a:lnTo>
                <a:lnTo>
                  <a:pt x="2524546" y="1148131"/>
                </a:lnTo>
                <a:lnTo>
                  <a:pt x="0" y="11481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marL="0" lvl="0" indent="0" algn="l" defTabSz="5778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cy" sz="17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Adolygwch eich rhagamcan o ble fyddwch chi erbyn eich Oedran Pensiwn Arferol.  Cofiwch, nid yw hyn yn cynnwys unrhyw fuddion pensiwn eraill yr ydych yn gymwys i’w derbyn.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F64A2F0-517F-AADE-0FC7-AFBA555EDB0D}"/>
              </a:ext>
            </a:extLst>
          </p:cNvPr>
          <p:cNvSpPr/>
          <p:nvPr/>
        </p:nvSpPr>
        <p:spPr>
          <a:xfrm>
            <a:off x="5514987" y="4285407"/>
            <a:ext cx="2514593" cy="985326"/>
          </a:xfrm>
          <a:custGeom>
            <a:avLst/>
            <a:gdLst>
              <a:gd name="connsiteX0" fmla="*/ 0 w 2514593"/>
              <a:gd name="connsiteY0" fmla="*/ 0 h 1148131"/>
              <a:gd name="connsiteX1" fmla="*/ 2514593 w 2514593"/>
              <a:gd name="connsiteY1" fmla="*/ 0 h 1148131"/>
              <a:gd name="connsiteX2" fmla="*/ 2514593 w 2514593"/>
              <a:gd name="connsiteY2" fmla="*/ 1148131 h 1148131"/>
              <a:gd name="connsiteX3" fmla="*/ 0 w 2514593"/>
              <a:gd name="connsiteY3" fmla="*/ 1148131 h 1148131"/>
              <a:gd name="connsiteX4" fmla="*/ 0 w 2514593"/>
              <a:gd name="connsiteY4" fmla="*/ 0 h 1148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593" h="1148131">
                <a:moveTo>
                  <a:pt x="0" y="0"/>
                </a:moveTo>
                <a:lnTo>
                  <a:pt x="2514593" y="0"/>
                </a:lnTo>
                <a:lnTo>
                  <a:pt x="2514593" y="1148131"/>
                </a:lnTo>
                <a:lnTo>
                  <a:pt x="0" y="11481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marL="0" lvl="0" indent="0" algn="l" defTabSz="5778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cy" sz="17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Defnyddiwch eich Datganiad Pensiwn Blynyddol i gynllunio ar gyfer ymddeoliad yn y dyfodol. </a:t>
            </a:r>
          </a:p>
        </p:txBody>
      </p:sp>
      <p:pic>
        <p:nvPicPr>
          <p:cNvPr id="4" name="Graphic 3" descr="Magnifying glass with solid fill">
            <a:extLst>
              <a:ext uri="{FF2B5EF4-FFF2-40B4-BE49-F238E27FC236}">
                <a16:creationId xmlns:a16="http://schemas.microsoft.com/office/drawing/2014/main" id="{738C3F7E-3A10-504D-48B2-E9D17FE6DE2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13197" y="1023414"/>
            <a:ext cx="1026274" cy="1026274"/>
          </a:xfrm>
          <a:prstGeom prst="rect">
            <a:avLst/>
          </a:prstGeom>
        </p:spPr>
      </p:pic>
      <p:pic>
        <p:nvPicPr>
          <p:cNvPr id="15" name="Graphic 14" descr="Abacus with solid fill">
            <a:extLst>
              <a:ext uri="{FF2B5EF4-FFF2-40B4-BE49-F238E27FC236}">
                <a16:creationId xmlns:a16="http://schemas.microsoft.com/office/drawing/2014/main" id="{C113D1C9-438B-8B07-77B9-0C9C010F0E6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17994" y="4259288"/>
            <a:ext cx="1037564" cy="10375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F5E021-BD37-1F25-5488-5FEDC433088F}"/>
              </a:ext>
            </a:extLst>
          </p:cNvPr>
          <p:cNvSpPr/>
          <p:nvPr/>
        </p:nvSpPr>
        <p:spPr>
          <a:xfrm>
            <a:off x="33337" y="47055"/>
            <a:ext cx="1035522" cy="224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B527C4-6DDF-1DFD-AD69-94C4B5EF0E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47246" y="5358202"/>
            <a:ext cx="2361519" cy="52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8184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FDBB97BE-CA79-E1EB-ECBF-63B30A8F8B79}"/>
              </a:ext>
            </a:extLst>
          </p:cNvPr>
          <p:cNvSpPr txBox="1"/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" sz="1200" b="0" i="0" u="none" strike="noStrike" cap="none" baseline="0">
                <a:solidFill>
                  <a:srgbClr val="4F7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Wythnos ymwybyddiaeth pensiwn 2025</a:t>
            </a:r>
            <a:endParaRPr lang="en-US" sz="1200">
              <a:solidFill>
                <a:srgbClr val="4F704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5E583C-454B-C7D6-B910-311FC7F4E0CF}"/>
              </a:ext>
            </a:extLst>
          </p:cNvPr>
          <p:cNvSpPr txBox="1"/>
          <p:nvPr/>
        </p:nvSpPr>
        <p:spPr>
          <a:xfrm>
            <a:off x="431800" y="784688"/>
            <a:ext cx="8529950" cy="579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" sz="3200" b="1" i="0" u="none" strike="noStrike" cap="none" baseline="0">
                <a:solidFill>
                  <a:srgbClr val="ED7D3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Cwestiynau</a:t>
            </a:r>
            <a:endParaRPr lang="en-GB" sz="3200" b="1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1B2554-786D-9CFE-A7EE-A81FFD8F5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25" y="1452562"/>
            <a:ext cx="7067550" cy="39528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4C9447-9DFB-7084-F28C-4BCC82B35142}"/>
              </a:ext>
            </a:extLst>
          </p:cNvPr>
          <p:cNvSpPr/>
          <p:nvPr/>
        </p:nvSpPr>
        <p:spPr>
          <a:xfrm>
            <a:off x="33337" y="47055"/>
            <a:ext cx="1035522" cy="224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7138E2-BCCE-1E09-8EE8-7533C49EF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246" y="5358202"/>
            <a:ext cx="2361519" cy="52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5664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FDBB97BE-CA79-E1EB-ECBF-63B30A8F8B79}"/>
              </a:ext>
            </a:extLst>
          </p:cNvPr>
          <p:cNvSpPr txBox="1"/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" sz="1200" b="0" i="0" u="none" strike="noStrike" cap="none" baseline="0" dirty="0">
                <a:solidFill>
                  <a:srgbClr val="4F7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Wythnos ymwybyddiaeth pensiwn 2025</a:t>
            </a:r>
            <a:endParaRPr lang="en-US" sz="1200" dirty="0">
              <a:solidFill>
                <a:srgbClr val="4F704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5E583C-454B-C7D6-B910-311FC7F4E0CF}"/>
              </a:ext>
            </a:extLst>
          </p:cNvPr>
          <p:cNvSpPr txBox="1"/>
          <p:nvPr/>
        </p:nvSpPr>
        <p:spPr>
          <a:xfrm>
            <a:off x="431800" y="696625"/>
            <a:ext cx="8529950" cy="579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" sz="3200" b="1" i="0" u="none" strike="noStrike" cap="none" baseline="0">
                <a:solidFill>
                  <a:srgbClr val="ED7D3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Dolenni defnyddiol</a:t>
            </a:r>
            <a:endParaRPr lang="en-GB" sz="3200" b="1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6D99F9E-EF33-7315-1BC1-9BD11ECFDD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104763"/>
              </p:ext>
            </p:extLst>
          </p:nvPr>
        </p:nvGraphicFramePr>
        <p:xfrm>
          <a:off x="431800" y="1280585"/>
          <a:ext cx="8147756" cy="442386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824380">
                  <a:extLst>
                    <a:ext uri="{9D8B030D-6E8A-4147-A177-3AD203B41FA5}">
                      <a16:colId xmlns:a16="http://schemas.microsoft.com/office/drawing/2014/main" val="1671736397"/>
                    </a:ext>
                  </a:extLst>
                </a:gridCol>
                <a:gridCol w="5323376">
                  <a:extLst>
                    <a:ext uri="{9D8B030D-6E8A-4147-A177-3AD203B41FA5}">
                      <a16:colId xmlns:a16="http://schemas.microsoft.com/office/drawing/2014/main" val="2276547380"/>
                    </a:ext>
                  </a:extLst>
                </a:gridCol>
              </a:tblGrid>
              <a:tr h="1000561">
                <a:tc>
                  <a:txBody>
                    <a:bodyPr/>
                    <a:lstStyle/>
                    <a:p>
                      <a:r>
                        <a:rPr lang="cy" sz="18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Gwefan aelodau CPLlL Cenedlaethol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y" sz="18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  <a:hlinkClick r:id="rId3" history="0"/>
                        </a:rPr>
                        <a:t>www.lgpsmember.org</a:t>
                      </a:r>
                      <a:endParaRPr lang="en-GB" dirty="0">
                        <a:latin typeface="Nunito" pitchFamily="2" charset="0"/>
                      </a:endParaRPr>
                    </a:p>
                    <a:p>
                      <a:r>
                        <a:rPr lang="cy" sz="18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Cyfrifianellau, fideos, cwestiynau cyffredin, gwybodaeth gyffredinol am y Cynllun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30382"/>
                  </a:ext>
                </a:extLst>
              </a:tr>
              <a:tr h="405783">
                <a:tc>
                  <a:txBody>
                    <a:bodyPr/>
                    <a:lstStyle/>
                    <a:p>
                      <a:r>
                        <a:rPr lang="cy" sz="1800" b="1" i="0" u="none" strike="noStrike" cap="none" baseline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Gwefan y gronfa bensiynau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y" sz="18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www.</a:t>
                      </a:r>
                    </a:p>
                    <a:p>
                      <a:r>
                        <a:rPr lang="cy" sz="18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Ffurflenni pensiwn: ffurflenni 50/50, mynegi dymuniadau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298998"/>
                  </a:ext>
                </a:extLst>
              </a:tr>
              <a:tr h="405783">
                <a:tc>
                  <a:txBody>
                    <a:bodyPr/>
                    <a:lstStyle/>
                    <a:p>
                      <a:r>
                        <a:rPr lang="cy" sz="1800" b="1" i="0" u="none" strike="noStrike" cap="none" baseline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Porth Aelodau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y" sz="18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www.</a:t>
                      </a:r>
                    </a:p>
                    <a:p>
                      <a:r>
                        <a:rPr lang="cy" sz="18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Gweld eich datganiad o fuddion, defnyddio’r cynllunydd buddion, diweddaru eich manylion o ran dymuniadau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933688"/>
                  </a:ext>
                </a:extLst>
              </a:tr>
              <a:tr h="405783">
                <a:tc>
                  <a:txBody>
                    <a:bodyPr/>
                    <a:lstStyle/>
                    <a:p>
                      <a:r>
                        <a:rPr lang="cy" sz="1800" b="1" i="0" u="none" strike="noStrike" cap="none" baseline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Cysylltu â'r gronfa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y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E-bost: </a:t>
                      </a:r>
                    </a:p>
                    <a:p>
                      <a:r>
                        <a:rPr lang="cy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Rhif ffôn: </a:t>
                      </a:r>
                    </a:p>
                    <a:p>
                      <a:r>
                        <a:rPr lang="cy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Nunito"/>
                          <a:ea typeface="Nunito"/>
                          <a:cs typeface="Nunito"/>
                        </a:rPr>
                        <a:t>Drwy’r Post: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662930"/>
                  </a:ext>
                </a:extLst>
              </a:tr>
              <a:tr h="405783">
                <a:tc>
                  <a:txBody>
                    <a:bodyPr/>
                    <a:lstStyle/>
                    <a:p>
                      <a:endParaRPr lang="en-GB">
                        <a:latin typeface="Nunit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Nunit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89442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3D1E1B4-241A-516D-8B22-EC6518A38613}"/>
              </a:ext>
            </a:extLst>
          </p:cNvPr>
          <p:cNvSpPr/>
          <p:nvPr/>
        </p:nvSpPr>
        <p:spPr>
          <a:xfrm>
            <a:off x="33337" y="47055"/>
            <a:ext cx="1035522" cy="224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0A6E43-7CC4-C14E-A2B5-EFCDFCC38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246" y="5358202"/>
            <a:ext cx="2361519" cy="52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6780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197629C4-2041-1040-8A0A-64DFB8481196}"/>
              </a:ext>
            </a:extLst>
          </p:cNvPr>
          <p:cNvSpPr txBox="1"/>
          <p:nvPr/>
        </p:nvSpPr>
        <p:spPr>
          <a:xfrm>
            <a:off x="431800" y="363914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" sz="1200" b="0" i="0" u="none" strike="noStrike" cap="none" baseline="0" dirty="0">
                <a:solidFill>
                  <a:srgbClr val="4F7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Wythnos ymwybyddiaeth pensiwn 2025</a:t>
            </a:r>
            <a:endParaRPr lang="en-US" sz="1200" dirty="0">
              <a:solidFill>
                <a:srgbClr val="4F704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EB707C-5C74-5D27-005E-59BBB592B182}"/>
              </a:ext>
            </a:extLst>
          </p:cNvPr>
          <p:cNvSpPr txBox="1"/>
          <p:nvPr/>
        </p:nvSpPr>
        <p:spPr>
          <a:xfrm>
            <a:off x="356237" y="734853"/>
            <a:ext cx="8529950" cy="106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" sz="3200" b="1" i="0" u="none" strike="noStrike" cap="none" baseline="0" dirty="0">
                <a:solidFill>
                  <a:srgbClr val="ED7D3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Beth yw’r Cynllun Pensiwn Llywodraeth Leol?</a:t>
            </a:r>
            <a:endParaRPr lang="en-GB" sz="3200" b="1" dirty="0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67405B8-FBCF-A4A5-7943-5786CD5C9BCE}"/>
              </a:ext>
            </a:extLst>
          </p:cNvPr>
          <p:cNvGrpSpPr/>
          <p:nvPr/>
        </p:nvGrpSpPr>
        <p:grpSpPr>
          <a:xfrm>
            <a:off x="2166954" y="1262509"/>
            <a:ext cx="4565732" cy="4368800"/>
            <a:chOff x="3813135" y="1244601"/>
            <a:chExt cx="4565732" cy="4368800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2405DB6-7416-CB51-40A4-67DABE72AF5B}"/>
                </a:ext>
              </a:extLst>
            </p:cNvPr>
            <p:cNvSpPr/>
            <p:nvPr/>
          </p:nvSpPr>
          <p:spPr>
            <a:xfrm>
              <a:off x="4543859" y="3783998"/>
              <a:ext cx="2706871" cy="1829403"/>
            </a:xfrm>
            <a:custGeom>
              <a:avLst/>
              <a:gdLst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72329 w 1658352"/>
                <a:gd name="connsiteY4" fmla="*/ 532678 h 1120775"/>
                <a:gd name="connsiteX5" fmla="*/ 1381668 w 1658352"/>
                <a:gd name="connsiteY5" fmla="*/ 506717 h 1120775"/>
                <a:gd name="connsiteX6" fmla="*/ 1514352 w 1658352"/>
                <a:gd name="connsiteY6" fmla="*/ 418768 h 1120775"/>
                <a:gd name="connsiteX7" fmla="*/ 1658352 w 1658352"/>
                <a:gd name="connsiteY7" fmla="*/ 562768 h 1120775"/>
                <a:gd name="connsiteX8" fmla="*/ 1514352 w 1658352"/>
                <a:gd name="connsiteY8" fmla="*/ 706768 h 1120775"/>
                <a:gd name="connsiteX9" fmla="*/ 1465756 w 1658352"/>
                <a:gd name="connsiteY9" fmla="*/ 696957 h 1120775"/>
                <a:gd name="connsiteX10" fmla="*/ 1419440 w 1658352"/>
                <a:gd name="connsiteY10" fmla="*/ 739727 h 1120775"/>
                <a:gd name="connsiteX11" fmla="*/ 1441450 w 1658352"/>
                <a:gd name="connsiteY11" fmla="*/ 777875 h 1120775"/>
                <a:gd name="connsiteX12" fmla="*/ 1627188 w 1658352"/>
                <a:gd name="connsiteY12" fmla="*/ 1005682 h 1120775"/>
                <a:gd name="connsiteX13" fmla="*/ 1436688 w 1658352"/>
                <a:gd name="connsiteY13" fmla="*/ 1117600 h 1120775"/>
                <a:gd name="connsiteX14" fmla="*/ 1123950 w 1658352"/>
                <a:gd name="connsiteY14" fmla="*/ 895350 h 1120775"/>
                <a:gd name="connsiteX15" fmla="*/ 796925 w 1658352"/>
                <a:gd name="connsiteY15" fmla="*/ 882650 h 1120775"/>
                <a:gd name="connsiteX16" fmla="*/ 460375 w 1658352"/>
                <a:gd name="connsiteY16" fmla="*/ 1120775 h 1120775"/>
                <a:gd name="connsiteX17" fmla="*/ 38100 w 1658352"/>
                <a:gd name="connsiteY17" fmla="*/ 869950 h 1120775"/>
                <a:gd name="connsiteX18" fmla="*/ 76200 w 1658352"/>
                <a:gd name="connsiteY18" fmla="*/ 476250 h 1120775"/>
                <a:gd name="connsiteX19" fmla="*/ 0 w 1658352"/>
                <a:gd name="connsiteY19" fmla="*/ 342900 h 1120775"/>
                <a:gd name="connsiteX20" fmla="*/ 139700 w 1658352"/>
                <a:gd name="connsiteY20" fmla="*/ 219075 h 1120775"/>
                <a:gd name="connsiteX21" fmla="*/ 169069 w 1658352"/>
                <a:gd name="connsiteY21" fmla="*/ 194469 h 1120775"/>
                <a:gd name="connsiteX22" fmla="*/ 200720 w 1658352"/>
                <a:gd name="connsiteY22" fmla="*/ 201315 h 1120775"/>
                <a:gd name="connsiteX23" fmla="*/ 198350 w 1658352"/>
                <a:gd name="connsiteY23" fmla="*/ 268174 h 1120775"/>
                <a:gd name="connsiteX24" fmla="*/ 367736 w 1658352"/>
                <a:gd name="connsiteY24" fmla="*/ 437560 h 1120775"/>
                <a:gd name="connsiteX25" fmla="*/ 537122 w 1658352"/>
                <a:gd name="connsiteY25" fmla="*/ 268174 h 1120775"/>
                <a:gd name="connsiteX26" fmla="*/ 433669 w 1658352"/>
                <a:gd name="connsiteY26" fmla="*/ 112099 h 1120775"/>
                <a:gd name="connsiteX27" fmla="*/ 419957 w 1658352"/>
                <a:gd name="connsiteY27" fmla="*/ 109331 h 1120775"/>
                <a:gd name="connsiteX28" fmla="*/ 427037 w 1658352"/>
                <a:gd name="connsiteY28" fmla="*/ 43657 h 1120775"/>
                <a:gd name="connsiteX29" fmla="*/ 596900 w 1658352"/>
                <a:gd name="connsiteY29" fmla="*/ 0 h 1120775"/>
                <a:gd name="connsiteX30" fmla="*/ 596900 w 1658352"/>
                <a:gd name="connsiteY30" fmla="*/ 0 h 1120775"/>
                <a:gd name="connsiteX31" fmla="*/ 596900 w 1658352"/>
                <a:gd name="connsiteY31" fmla="*/ 0 h 1120775"/>
                <a:gd name="connsiteX32" fmla="*/ 596900 w 1658352"/>
                <a:gd name="connsiteY32" fmla="*/ 0 h 1120775"/>
                <a:gd name="connsiteX33" fmla="*/ 596900 w 1658352"/>
                <a:gd name="connsiteY33" fmla="*/ 0 h 112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58352" h="1120775">
                  <a:moveTo>
                    <a:pt x="596900" y="0"/>
                  </a:moveTo>
                  <a:lnTo>
                    <a:pt x="1146175" y="152400"/>
                  </a:lnTo>
                  <a:lnTo>
                    <a:pt x="1295400" y="501650"/>
                  </a:lnTo>
                  <a:lnTo>
                    <a:pt x="1305509" y="522471"/>
                  </a:lnTo>
                  <a:lnTo>
                    <a:pt x="1372329" y="532678"/>
                  </a:lnTo>
                  <a:lnTo>
                    <a:pt x="1381668" y="506717"/>
                  </a:lnTo>
                  <a:cubicBezTo>
                    <a:pt x="1403529" y="455033"/>
                    <a:pt x="1454705" y="418768"/>
                    <a:pt x="1514352" y="418768"/>
                  </a:cubicBezTo>
                  <a:cubicBezTo>
                    <a:pt x="1593881" y="418768"/>
                    <a:pt x="1658352" y="483239"/>
                    <a:pt x="1658352" y="562768"/>
                  </a:cubicBezTo>
                  <a:cubicBezTo>
                    <a:pt x="1658352" y="642297"/>
                    <a:pt x="1593881" y="706768"/>
                    <a:pt x="1514352" y="706768"/>
                  </a:cubicBezTo>
                  <a:lnTo>
                    <a:pt x="1465756" y="696957"/>
                  </a:lnTo>
                  <a:lnTo>
                    <a:pt x="1419440" y="739727"/>
                  </a:lnTo>
                  <a:lnTo>
                    <a:pt x="1441450" y="777875"/>
                  </a:lnTo>
                  <a:lnTo>
                    <a:pt x="1627188" y="1005682"/>
                  </a:lnTo>
                  <a:lnTo>
                    <a:pt x="1436688" y="1117600"/>
                  </a:lnTo>
                  <a:lnTo>
                    <a:pt x="1123950" y="895350"/>
                  </a:lnTo>
                  <a:lnTo>
                    <a:pt x="796925" y="882650"/>
                  </a:lnTo>
                  <a:lnTo>
                    <a:pt x="460375" y="1120775"/>
                  </a:lnTo>
                  <a:lnTo>
                    <a:pt x="38100" y="869950"/>
                  </a:lnTo>
                  <a:lnTo>
                    <a:pt x="76200" y="476250"/>
                  </a:lnTo>
                  <a:lnTo>
                    <a:pt x="0" y="342900"/>
                  </a:lnTo>
                  <a:lnTo>
                    <a:pt x="139700" y="219075"/>
                  </a:lnTo>
                  <a:cubicBezTo>
                    <a:pt x="167878" y="194337"/>
                    <a:pt x="158899" y="197429"/>
                    <a:pt x="169069" y="194469"/>
                  </a:cubicBezTo>
                  <a:cubicBezTo>
                    <a:pt x="179239" y="191509"/>
                    <a:pt x="195840" y="189031"/>
                    <a:pt x="200720" y="201315"/>
                  </a:cubicBezTo>
                  <a:lnTo>
                    <a:pt x="198350" y="268174"/>
                  </a:lnTo>
                  <a:cubicBezTo>
                    <a:pt x="198350" y="361723"/>
                    <a:pt x="274187" y="437560"/>
                    <a:pt x="367736" y="437560"/>
                  </a:cubicBezTo>
                  <a:cubicBezTo>
                    <a:pt x="461285" y="437560"/>
                    <a:pt x="537122" y="361723"/>
                    <a:pt x="537122" y="268174"/>
                  </a:cubicBezTo>
                  <a:cubicBezTo>
                    <a:pt x="537122" y="198012"/>
                    <a:pt x="494464" y="137814"/>
                    <a:pt x="433669" y="112099"/>
                  </a:cubicBezTo>
                  <a:lnTo>
                    <a:pt x="419957" y="109331"/>
                  </a:lnTo>
                  <a:lnTo>
                    <a:pt x="427037" y="43657"/>
                  </a:lnTo>
                  <a:lnTo>
                    <a:pt x="5969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92CFBB-4B2A-9FF2-710C-C2010260A573}"/>
                </a:ext>
              </a:extLst>
            </p:cNvPr>
            <p:cNvSpPr/>
            <p:nvPr/>
          </p:nvSpPr>
          <p:spPr>
            <a:xfrm>
              <a:off x="6449702" y="2460299"/>
              <a:ext cx="1929165" cy="2952281"/>
            </a:xfrm>
            <a:custGeom>
              <a:avLst/>
              <a:gdLst>
                <a:gd name="connsiteX0" fmla="*/ 388461 w 1181894"/>
                <a:gd name="connsiteY0" fmla="*/ 0 h 1808701"/>
                <a:gd name="connsiteX1" fmla="*/ 532461 w 1181894"/>
                <a:gd name="connsiteY1" fmla="*/ 144000 h 1808701"/>
                <a:gd name="connsiteX2" fmla="*/ 521145 w 1181894"/>
                <a:gd name="connsiteY2" fmla="*/ 200051 h 1808701"/>
                <a:gd name="connsiteX3" fmla="*/ 519833 w 1181894"/>
                <a:gd name="connsiteY3" fmla="*/ 201998 h 1808701"/>
                <a:gd name="connsiteX4" fmla="*/ 570566 w 1181894"/>
                <a:gd name="connsiteY4" fmla="*/ 248589 h 1808701"/>
                <a:gd name="connsiteX5" fmla="*/ 597694 w 1181894"/>
                <a:gd name="connsiteY5" fmla="*/ 233108 h 1808701"/>
                <a:gd name="connsiteX6" fmla="*/ 762794 w 1181894"/>
                <a:gd name="connsiteY6" fmla="*/ 93408 h 1808701"/>
                <a:gd name="connsiteX7" fmla="*/ 816769 w 1181894"/>
                <a:gd name="connsiteY7" fmla="*/ 182308 h 1808701"/>
                <a:gd name="connsiteX8" fmla="*/ 1181894 w 1181894"/>
                <a:gd name="connsiteY8" fmla="*/ 347408 h 1808701"/>
                <a:gd name="connsiteX9" fmla="*/ 1181894 w 1181894"/>
                <a:gd name="connsiteY9" fmla="*/ 845883 h 1808701"/>
                <a:gd name="connsiteX10" fmla="*/ 832644 w 1181894"/>
                <a:gd name="connsiteY10" fmla="*/ 988758 h 1808701"/>
                <a:gd name="connsiteX11" fmla="*/ 650081 w 1181894"/>
                <a:gd name="connsiteY11" fmla="*/ 1295939 h 1808701"/>
                <a:gd name="connsiteX12" fmla="*/ 700882 w 1181894"/>
                <a:gd name="connsiteY12" fmla="*/ 1678527 h 1808701"/>
                <a:gd name="connsiteX13" fmla="*/ 485776 w 1181894"/>
                <a:gd name="connsiteY13" fmla="*/ 1808701 h 1808701"/>
                <a:gd name="connsiteX14" fmla="*/ 312738 w 1181894"/>
                <a:gd name="connsiteY14" fmla="*/ 1599945 h 1808701"/>
                <a:gd name="connsiteX15" fmla="*/ 296069 w 1181894"/>
                <a:gd name="connsiteY15" fmla="*/ 1554317 h 1808701"/>
                <a:gd name="connsiteX16" fmla="*/ 344624 w 1181894"/>
                <a:gd name="connsiteY16" fmla="*/ 1545494 h 1808701"/>
                <a:gd name="connsiteX17" fmla="*/ 514010 w 1181894"/>
                <a:gd name="connsiteY17" fmla="*/ 1376108 h 1808701"/>
                <a:gd name="connsiteX18" fmla="*/ 344624 w 1181894"/>
                <a:gd name="connsiteY18" fmla="*/ 1206722 h 1808701"/>
                <a:gd name="connsiteX19" fmla="*/ 188549 w 1181894"/>
                <a:gd name="connsiteY19" fmla="*/ 1310175 h 1808701"/>
                <a:gd name="connsiteX20" fmla="*/ 156369 w 1181894"/>
                <a:gd name="connsiteY20" fmla="*/ 1312608 h 1808701"/>
                <a:gd name="connsiteX21" fmla="*/ 129382 w 1181894"/>
                <a:gd name="connsiteY21" fmla="*/ 1252283 h 1808701"/>
                <a:gd name="connsiteX22" fmla="*/ 0 w 1181894"/>
                <a:gd name="connsiteY22" fmla="*/ 943514 h 1808701"/>
                <a:gd name="connsiteX23" fmla="*/ 170657 w 1181894"/>
                <a:gd name="connsiteY23" fmla="*/ 435514 h 1808701"/>
                <a:gd name="connsiteX24" fmla="*/ 331788 w 1181894"/>
                <a:gd name="connsiteY24" fmla="*/ 366458 h 1808701"/>
                <a:gd name="connsiteX25" fmla="*/ 345001 w 1181894"/>
                <a:gd name="connsiteY25" fmla="*/ 360296 h 1808701"/>
                <a:gd name="connsiteX26" fmla="*/ 346107 w 1181894"/>
                <a:gd name="connsiteY26" fmla="*/ 352465 h 1808701"/>
                <a:gd name="connsiteX27" fmla="*/ 332410 w 1181894"/>
                <a:gd name="connsiteY27" fmla="*/ 276684 h 1808701"/>
                <a:gd name="connsiteX28" fmla="*/ 244461 w 1181894"/>
                <a:gd name="connsiteY28" fmla="*/ 144000 h 1808701"/>
                <a:gd name="connsiteX29" fmla="*/ 388461 w 1181894"/>
                <a:gd name="connsiteY29" fmla="*/ 0 h 1808701"/>
                <a:gd name="connsiteX30" fmla="*/ 388461 w 1181894"/>
                <a:gd name="connsiteY30" fmla="*/ 0 h 1808701"/>
                <a:gd name="connsiteX31" fmla="*/ 388461 w 1181894"/>
                <a:gd name="connsiteY31" fmla="*/ 0 h 1808701"/>
                <a:gd name="connsiteX32" fmla="*/ 388461 w 1181894"/>
                <a:gd name="connsiteY32" fmla="*/ 0 h 1808701"/>
                <a:gd name="connsiteX33" fmla="*/ 388461 w 1181894"/>
                <a:gd name="connsiteY33" fmla="*/ 0 h 1808701"/>
                <a:gd name="connsiteX34" fmla="*/ 388461 w 1181894"/>
                <a:gd name="connsiteY34" fmla="*/ 0 h 1808701"/>
                <a:gd name="connsiteX35" fmla="*/ 388461 w 1181894"/>
                <a:gd name="connsiteY35" fmla="*/ 0 h 1808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81894" h="1808700">
                  <a:moveTo>
                    <a:pt x="388461" y="0"/>
                  </a:moveTo>
                  <a:cubicBezTo>
                    <a:pt x="467990" y="0"/>
                    <a:pt x="532461" y="64471"/>
                    <a:pt x="532461" y="144000"/>
                  </a:cubicBezTo>
                  <a:cubicBezTo>
                    <a:pt x="532461" y="163882"/>
                    <a:pt x="528432" y="182824"/>
                    <a:pt x="521145" y="200051"/>
                  </a:cubicBezTo>
                  <a:lnTo>
                    <a:pt x="519833" y="201998"/>
                  </a:lnTo>
                  <a:lnTo>
                    <a:pt x="570566" y="248589"/>
                  </a:lnTo>
                  <a:lnTo>
                    <a:pt x="597694" y="233108"/>
                  </a:lnTo>
                  <a:lnTo>
                    <a:pt x="762794" y="93408"/>
                  </a:lnTo>
                  <a:lnTo>
                    <a:pt x="816769" y="182308"/>
                  </a:lnTo>
                  <a:lnTo>
                    <a:pt x="1181894" y="347408"/>
                  </a:lnTo>
                  <a:lnTo>
                    <a:pt x="1181894" y="845883"/>
                  </a:lnTo>
                  <a:lnTo>
                    <a:pt x="832644" y="988758"/>
                  </a:lnTo>
                  <a:lnTo>
                    <a:pt x="650081" y="1295939"/>
                  </a:lnTo>
                  <a:lnTo>
                    <a:pt x="700882" y="1678527"/>
                  </a:lnTo>
                  <a:lnTo>
                    <a:pt x="485776" y="1808701"/>
                  </a:lnTo>
                  <a:lnTo>
                    <a:pt x="312738" y="1599945"/>
                  </a:lnTo>
                  <a:cubicBezTo>
                    <a:pt x="294680" y="1580829"/>
                    <a:pt x="290910" y="1566178"/>
                    <a:pt x="296069" y="1554317"/>
                  </a:cubicBezTo>
                  <a:lnTo>
                    <a:pt x="344624" y="1545494"/>
                  </a:lnTo>
                  <a:cubicBezTo>
                    <a:pt x="438173" y="1545494"/>
                    <a:pt x="514010" y="1469657"/>
                    <a:pt x="514010" y="1376108"/>
                  </a:cubicBezTo>
                  <a:cubicBezTo>
                    <a:pt x="514010" y="1282559"/>
                    <a:pt x="438173" y="1206722"/>
                    <a:pt x="344624" y="1206722"/>
                  </a:cubicBezTo>
                  <a:cubicBezTo>
                    <a:pt x="274462" y="1206722"/>
                    <a:pt x="214264" y="1249381"/>
                    <a:pt x="188549" y="1310175"/>
                  </a:cubicBezTo>
                  <a:lnTo>
                    <a:pt x="156369" y="1312608"/>
                  </a:lnTo>
                  <a:cubicBezTo>
                    <a:pt x="147244" y="1301545"/>
                    <a:pt x="155443" y="1313799"/>
                    <a:pt x="129382" y="1252283"/>
                  </a:cubicBezTo>
                  <a:cubicBezTo>
                    <a:pt x="74349" y="1149360"/>
                    <a:pt x="43127" y="1046437"/>
                    <a:pt x="0" y="943514"/>
                  </a:cubicBezTo>
                  <a:lnTo>
                    <a:pt x="170657" y="435514"/>
                  </a:lnTo>
                  <a:lnTo>
                    <a:pt x="331788" y="366458"/>
                  </a:lnTo>
                  <a:lnTo>
                    <a:pt x="345001" y="360296"/>
                  </a:lnTo>
                  <a:lnTo>
                    <a:pt x="346107" y="352465"/>
                  </a:lnTo>
                  <a:cubicBezTo>
                    <a:pt x="344009" y="338530"/>
                    <a:pt x="349351" y="311428"/>
                    <a:pt x="332410" y="276684"/>
                  </a:cubicBezTo>
                  <a:cubicBezTo>
                    <a:pt x="280726" y="254824"/>
                    <a:pt x="244461" y="203647"/>
                    <a:pt x="244461" y="144000"/>
                  </a:cubicBezTo>
                  <a:cubicBezTo>
                    <a:pt x="244461" y="64471"/>
                    <a:pt x="308932" y="0"/>
                    <a:pt x="388461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9D4CCAC-468A-F8D7-F8E2-DE8BAB9DD2EB}"/>
                </a:ext>
              </a:extLst>
            </p:cNvPr>
            <p:cNvSpPr/>
            <p:nvPr/>
          </p:nvSpPr>
          <p:spPr>
            <a:xfrm>
              <a:off x="4967522" y="1244601"/>
              <a:ext cx="2696168" cy="1907139"/>
            </a:xfrm>
            <a:custGeom>
              <a:avLst/>
              <a:gdLst>
                <a:gd name="connsiteX0" fmla="*/ 1170782 w 1651795"/>
                <a:gd name="connsiteY0" fmla="*/ 0 h 1168400"/>
                <a:gd name="connsiteX1" fmla="*/ 1597819 w 1651795"/>
                <a:gd name="connsiteY1" fmla="*/ 254000 h 1168400"/>
                <a:gd name="connsiteX2" fmla="*/ 1555750 w 1651795"/>
                <a:gd name="connsiteY2" fmla="*/ 644525 h 1168400"/>
                <a:gd name="connsiteX3" fmla="*/ 1651795 w 1651795"/>
                <a:gd name="connsiteY3" fmla="*/ 805656 h 1168400"/>
                <a:gd name="connsiteX4" fmla="*/ 1502570 w 1651795"/>
                <a:gd name="connsiteY4" fmla="*/ 954881 h 1168400"/>
                <a:gd name="connsiteX5" fmla="*/ 1457662 w 1651795"/>
                <a:gd name="connsiteY5" fmla="*/ 942989 h 1168400"/>
                <a:gd name="connsiteX6" fmla="*/ 1464876 w 1651795"/>
                <a:gd name="connsiteY6" fmla="*/ 891144 h 1168400"/>
                <a:gd name="connsiteX7" fmla="*/ 1295490 w 1651795"/>
                <a:gd name="connsiteY7" fmla="*/ 721758 h 1168400"/>
                <a:gd name="connsiteX8" fmla="*/ 1126104 w 1651795"/>
                <a:gd name="connsiteY8" fmla="*/ 891144 h 1168400"/>
                <a:gd name="connsiteX9" fmla="*/ 1229557 w 1651795"/>
                <a:gd name="connsiteY9" fmla="*/ 1047219 h 1168400"/>
                <a:gd name="connsiteX10" fmla="*/ 1223353 w 1651795"/>
                <a:gd name="connsiteY10" fmla="*/ 1092653 h 1168400"/>
                <a:gd name="connsiteX11" fmla="*/ 1054894 w 1651795"/>
                <a:gd name="connsiteY11" fmla="*/ 1168400 h 1168400"/>
                <a:gd name="connsiteX12" fmla="*/ 496094 w 1651795"/>
                <a:gd name="connsiteY12" fmla="*/ 996950 h 1168400"/>
                <a:gd name="connsiteX13" fmla="*/ 378619 w 1651795"/>
                <a:gd name="connsiteY13" fmla="*/ 722313 h 1168400"/>
                <a:gd name="connsiteX14" fmla="*/ 360860 w 1651795"/>
                <a:gd name="connsiteY14" fmla="*/ 684669 h 1168400"/>
                <a:gd name="connsiteX15" fmla="*/ 294255 w 1651795"/>
                <a:gd name="connsiteY15" fmla="*/ 670326 h 1168400"/>
                <a:gd name="connsiteX16" fmla="*/ 281264 w 1651795"/>
                <a:gd name="connsiteY16" fmla="*/ 708475 h 1168400"/>
                <a:gd name="connsiteX17" fmla="*/ 148580 w 1651795"/>
                <a:gd name="connsiteY17" fmla="*/ 796424 h 1168400"/>
                <a:gd name="connsiteX18" fmla="*/ 4580 w 1651795"/>
                <a:gd name="connsiteY18" fmla="*/ 652424 h 1168400"/>
                <a:gd name="connsiteX19" fmla="*/ 148580 w 1651795"/>
                <a:gd name="connsiteY19" fmla="*/ 508424 h 1168400"/>
                <a:gd name="connsiteX20" fmla="*/ 184224 w 1651795"/>
                <a:gd name="connsiteY20" fmla="*/ 515620 h 1168400"/>
                <a:gd name="connsiteX21" fmla="*/ 243770 w 1651795"/>
                <a:gd name="connsiteY21" fmla="*/ 455621 h 1168400"/>
                <a:gd name="connsiteX22" fmla="*/ 221456 w 1651795"/>
                <a:gd name="connsiteY22" fmla="*/ 415132 h 1168400"/>
                <a:gd name="connsiteX23" fmla="*/ 0 w 1651795"/>
                <a:gd name="connsiteY23" fmla="*/ 127794 h 1168400"/>
                <a:gd name="connsiteX24" fmla="*/ 197644 w 1651795"/>
                <a:gd name="connsiteY24" fmla="*/ 6350 h 1168400"/>
                <a:gd name="connsiteX25" fmla="*/ 510381 w 1651795"/>
                <a:gd name="connsiteY25" fmla="*/ 241300 h 1168400"/>
                <a:gd name="connsiteX26" fmla="*/ 856457 w 1651795"/>
                <a:gd name="connsiteY26" fmla="*/ 234950 h 1168400"/>
                <a:gd name="connsiteX27" fmla="*/ 1170782 w 1651795"/>
                <a:gd name="connsiteY27" fmla="*/ 0 h 1168400"/>
                <a:gd name="connsiteX28" fmla="*/ 1170782 w 1651795"/>
                <a:gd name="connsiteY28" fmla="*/ 0 h 1168400"/>
                <a:gd name="connsiteX29" fmla="*/ 1170782 w 1651795"/>
                <a:gd name="connsiteY29" fmla="*/ 0 h 1168400"/>
                <a:gd name="connsiteX30" fmla="*/ 1170782 w 1651795"/>
                <a:gd name="connsiteY30" fmla="*/ 0 h 1168400"/>
                <a:gd name="connsiteX31" fmla="*/ 1170782 w 1651795"/>
                <a:gd name="connsiteY31" fmla="*/ 0 h 116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51795" h="1168400">
                  <a:moveTo>
                    <a:pt x="1170782" y="0"/>
                  </a:moveTo>
                  <a:lnTo>
                    <a:pt x="1597819" y="254000"/>
                  </a:lnTo>
                  <a:lnTo>
                    <a:pt x="1555750" y="644525"/>
                  </a:lnTo>
                  <a:lnTo>
                    <a:pt x="1651795" y="805656"/>
                  </a:lnTo>
                  <a:cubicBezTo>
                    <a:pt x="1642932" y="857382"/>
                    <a:pt x="1534926" y="931992"/>
                    <a:pt x="1502570" y="954881"/>
                  </a:cubicBezTo>
                  <a:cubicBezTo>
                    <a:pt x="1470214" y="977770"/>
                    <a:pt x="1463944" y="953612"/>
                    <a:pt x="1457662" y="942989"/>
                  </a:cubicBezTo>
                  <a:lnTo>
                    <a:pt x="1464876" y="891144"/>
                  </a:lnTo>
                  <a:cubicBezTo>
                    <a:pt x="1464876" y="797595"/>
                    <a:pt x="1389039" y="721758"/>
                    <a:pt x="1295490" y="721758"/>
                  </a:cubicBezTo>
                  <a:cubicBezTo>
                    <a:pt x="1201941" y="721758"/>
                    <a:pt x="1126104" y="797595"/>
                    <a:pt x="1126104" y="891144"/>
                  </a:cubicBezTo>
                  <a:cubicBezTo>
                    <a:pt x="1126104" y="961306"/>
                    <a:pt x="1168763" y="1021505"/>
                    <a:pt x="1229557" y="1047219"/>
                  </a:cubicBezTo>
                  <a:lnTo>
                    <a:pt x="1223353" y="1092653"/>
                  </a:lnTo>
                  <a:lnTo>
                    <a:pt x="1054894" y="1168400"/>
                  </a:lnTo>
                  <a:lnTo>
                    <a:pt x="496094" y="996950"/>
                  </a:lnTo>
                  <a:lnTo>
                    <a:pt x="378619" y="722313"/>
                  </a:lnTo>
                  <a:lnTo>
                    <a:pt x="360860" y="684669"/>
                  </a:lnTo>
                  <a:lnTo>
                    <a:pt x="294255" y="670326"/>
                  </a:lnTo>
                  <a:lnTo>
                    <a:pt x="281264" y="708475"/>
                  </a:lnTo>
                  <a:cubicBezTo>
                    <a:pt x="259404" y="760159"/>
                    <a:pt x="208227" y="796424"/>
                    <a:pt x="148580" y="796424"/>
                  </a:cubicBezTo>
                  <a:cubicBezTo>
                    <a:pt x="69051" y="796424"/>
                    <a:pt x="4580" y="731953"/>
                    <a:pt x="4580" y="652424"/>
                  </a:cubicBezTo>
                  <a:cubicBezTo>
                    <a:pt x="4580" y="572895"/>
                    <a:pt x="69051" y="508424"/>
                    <a:pt x="148580" y="508424"/>
                  </a:cubicBezTo>
                  <a:lnTo>
                    <a:pt x="184224" y="515620"/>
                  </a:lnTo>
                  <a:lnTo>
                    <a:pt x="243770" y="455621"/>
                  </a:lnTo>
                  <a:lnTo>
                    <a:pt x="221456" y="415132"/>
                  </a:lnTo>
                  <a:lnTo>
                    <a:pt x="0" y="127794"/>
                  </a:lnTo>
                  <a:lnTo>
                    <a:pt x="197644" y="6350"/>
                  </a:lnTo>
                  <a:lnTo>
                    <a:pt x="510381" y="241300"/>
                  </a:lnTo>
                  <a:lnTo>
                    <a:pt x="856457" y="234950"/>
                  </a:lnTo>
                  <a:lnTo>
                    <a:pt x="11707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566B552-AF33-4A3C-FB1A-9F2B2E1E3E71}"/>
                </a:ext>
              </a:extLst>
            </p:cNvPr>
            <p:cNvSpPr/>
            <p:nvPr/>
          </p:nvSpPr>
          <p:spPr>
            <a:xfrm>
              <a:off x="3813135" y="1458376"/>
              <a:ext cx="1927869" cy="2999817"/>
            </a:xfrm>
            <a:custGeom>
              <a:avLst/>
              <a:gdLst>
                <a:gd name="connsiteX0" fmla="*/ 692944 w 1181100"/>
                <a:gd name="connsiteY0" fmla="*/ 0 h 1837824"/>
                <a:gd name="connsiteX1" fmla="*/ 914400 w 1181100"/>
                <a:gd name="connsiteY1" fmla="*/ 302419 h 1837824"/>
                <a:gd name="connsiteX2" fmla="*/ 902643 w 1181100"/>
                <a:gd name="connsiteY2" fmla="*/ 360015 h 1837824"/>
                <a:gd name="connsiteX3" fmla="*/ 896387 w 1181100"/>
                <a:gd name="connsiteY3" fmla="*/ 362239 h 1837824"/>
                <a:gd name="connsiteX4" fmla="*/ 858440 w 1181100"/>
                <a:gd name="connsiteY4" fmla="*/ 354578 h 1837824"/>
                <a:gd name="connsiteX5" fmla="*/ 689054 w 1181100"/>
                <a:gd name="connsiteY5" fmla="*/ 523964 h 1837824"/>
                <a:gd name="connsiteX6" fmla="*/ 858440 w 1181100"/>
                <a:gd name="connsiteY6" fmla="*/ 693350 h 1837824"/>
                <a:gd name="connsiteX7" fmla="*/ 1014515 w 1181100"/>
                <a:gd name="connsiteY7" fmla="*/ 589897 h 1837824"/>
                <a:gd name="connsiteX8" fmla="*/ 1017983 w 1181100"/>
                <a:gd name="connsiteY8" fmla="*/ 572721 h 1837824"/>
                <a:gd name="connsiteX9" fmla="*/ 1021073 w 1181100"/>
                <a:gd name="connsiteY9" fmla="*/ 571351 h 1837824"/>
                <a:gd name="connsiteX10" fmla="*/ 1076325 w 1181100"/>
                <a:gd name="connsiteY10" fmla="*/ 611981 h 1837824"/>
                <a:gd name="connsiteX11" fmla="*/ 1181100 w 1181100"/>
                <a:gd name="connsiteY11" fmla="*/ 859631 h 1837824"/>
                <a:gd name="connsiteX12" fmla="*/ 1028700 w 1181100"/>
                <a:gd name="connsiteY12" fmla="*/ 1402556 h 1837824"/>
                <a:gd name="connsiteX13" fmla="*/ 866775 w 1181100"/>
                <a:gd name="connsiteY13" fmla="*/ 1454944 h 1837824"/>
                <a:gd name="connsiteX14" fmla="*/ 844495 w 1181100"/>
                <a:gd name="connsiteY14" fmla="*/ 1465618 h 1837824"/>
                <a:gd name="connsiteX15" fmla="*/ 834667 w 1181100"/>
                <a:gd name="connsiteY15" fmla="*/ 1535492 h 1837824"/>
                <a:gd name="connsiteX16" fmla="*/ 871509 w 1181100"/>
                <a:gd name="connsiteY16" fmla="*/ 1561140 h 1837824"/>
                <a:gd name="connsiteX17" fmla="*/ 959457 w 1181100"/>
                <a:gd name="connsiteY17" fmla="*/ 1693824 h 1837824"/>
                <a:gd name="connsiteX18" fmla="*/ 815457 w 1181100"/>
                <a:gd name="connsiteY18" fmla="*/ 1837824 h 1837824"/>
                <a:gd name="connsiteX19" fmla="*/ 671457 w 1181100"/>
                <a:gd name="connsiteY19" fmla="*/ 1693824 h 1837824"/>
                <a:gd name="connsiteX20" fmla="*/ 679375 w 1181100"/>
                <a:gd name="connsiteY20" fmla="*/ 1654607 h 1837824"/>
                <a:gd name="connsiteX21" fmla="*/ 678317 w 1181100"/>
                <a:gd name="connsiteY21" fmla="*/ 1655074 h 1837824"/>
                <a:gd name="connsiteX22" fmla="*/ 626026 w 1181100"/>
                <a:gd name="connsiteY22" fmla="*/ 1580495 h 1837824"/>
                <a:gd name="connsiteX23" fmla="*/ 578644 w 1181100"/>
                <a:gd name="connsiteY23" fmla="*/ 1609726 h 1837824"/>
                <a:gd name="connsiteX24" fmla="*/ 440532 w 1181100"/>
                <a:gd name="connsiteY24" fmla="*/ 1745456 h 1837824"/>
                <a:gd name="connsiteX25" fmla="*/ 361950 w 1181100"/>
                <a:gd name="connsiteY25" fmla="*/ 1619250 h 1837824"/>
                <a:gd name="connsiteX26" fmla="*/ 4763 w 1181100"/>
                <a:gd name="connsiteY26" fmla="*/ 1450181 h 1837824"/>
                <a:gd name="connsiteX27" fmla="*/ 0 w 1181100"/>
                <a:gd name="connsiteY27" fmla="*/ 973931 h 1837824"/>
                <a:gd name="connsiteX28" fmla="*/ 361950 w 1181100"/>
                <a:gd name="connsiteY28" fmla="*/ 812006 h 1837824"/>
                <a:gd name="connsiteX29" fmla="*/ 528638 w 1181100"/>
                <a:gd name="connsiteY29" fmla="*/ 516731 h 1837824"/>
                <a:gd name="connsiteX30" fmla="*/ 481013 w 1181100"/>
                <a:gd name="connsiteY30" fmla="*/ 130969 h 1837824"/>
                <a:gd name="connsiteX31" fmla="*/ 692944 w 1181100"/>
                <a:gd name="connsiteY31" fmla="*/ 0 h 1837824"/>
                <a:gd name="connsiteX32" fmla="*/ 692944 w 1181100"/>
                <a:gd name="connsiteY32" fmla="*/ 0 h 1837824"/>
                <a:gd name="connsiteX33" fmla="*/ 692944 w 1181100"/>
                <a:gd name="connsiteY33" fmla="*/ 0 h 1837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81100" h="1837824">
                  <a:moveTo>
                    <a:pt x="692944" y="0"/>
                  </a:moveTo>
                  <a:lnTo>
                    <a:pt x="914400" y="302419"/>
                  </a:lnTo>
                  <a:cubicBezTo>
                    <a:pt x="927299" y="333573"/>
                    <a:pt x="918567" y="350441"/>
                    <a:pt x="902643" y="360015"/>
                  </a:cubicBezTo>
                  <a:lnTo>
                    <a:pt x="896387" y="362239"/>
                  </a:lnTo>
                  <a:lnTo>
                    <a:pt x="858440" y="354578"/>
                  </a:lnTo>
                  <a:cubicBezTo>
                    <a:pt x="764891" y="354578"/>
                    <a:pt x="689054" y="430415"/>
                    <a:pt x="689054" y="523964"/>
                  </a:cubicBezTo>
                  <a:cubicBezTo>
                    <a:pt x="689054" y="617513"/>
                    <a:pt x="764891" y="693350"/>
                    <a:pt x="858440" y="693350"/>
                  </a:cubicBezTo>
                  <a:cubicBezTo>
                    <a:pt x="928602" y="693350"/>
                    <a:pt x="988801" y="650692"/>
                    <a:pt x="1014515" y="589897"/>
                  </a:cubicBezTo>
                  <a:lnTo>
                    <a:pt x="1017983" y="572721"/>
                  </a:lnTo>
                  <a:lnTo>
                    <a:pt x="1021073" y="571351"/>
                  </a:lnTo>
                  <a:cubicBezTo>
                    <a:pt x="1057573" y="557659"/>
                    <a:pt x="1049536" y="579239"/>
                    <a:pt x="1076325" y="611981"/>
                  </a:cubicBezTo>
                  <a:lnTo>
                    <a:pt x="1181100" y="859631"/>
                  </a:lnTo>
                  <a:lnTo>
                    <a:pt x="1028700" y="1402556"/>
                  </a:lnTo>
                  <a:lnTo>
                    <a:pt x="866775" y="1454944"/>
                  </a:lnTo>
                  <a:lnTo>
                    <a:pt x="844495" y="1465618"/>
                  </a:lnTo>
                  <a:lnTo>
                    <a:pt x="834667" y="1535492"/>
                  </a:lnTo>
                  <a:lnTo>
                    <a:pt x="871509" y="1561140"/>
                  </a:lnTo>
                  <a:cubicBezTo>
                    <a:pt x="923192" y="1583001"/>
                    <a:pt x="959457" y="1634177"/>
                    <a:pt x="959457" y="1693824"/>
                  </a:cubicBezTo>
                  <a:cubicBezTo>
                    <a:pt x="959457" y="1773353"/>
                    <a:pt x="894986" y="1837824"/>
                    <a:pt x="815457" y="1837824"/>
                  </a:cubicBezTo>
                  <a:cubicBezTo>
                    <a:pt x="735928" y="1837824"/>
                    <a:pt x="671457" y="1773353"/>
                    <a:pt x="671457" y="1693824"/>
                  </a:cubicBezTo>
                  <a:lnTo>
                    <a:pt x="679375" y="1654607"/>
                  </a:lnTo>
                  <a:lnTo>
                    <a:pt x="678317" y="1655074"/>
                  </a:lnTo>
                  <a:cubicBezTo>
                    <a:pt x="669426" y="1642722"/>
                    <a:pt x="642638" y="1588053"/>
                    <a:pt x="626026" y="1580495"/>
                  </a:cubicBezTo>
                  <a:lnTo>
                    <a:pt x="578644" y="1609726"/>
                  </a:lnTo>
                  <a:lnTo>
                    <a:pt x="440532" y="1745456"/>
                  </a:lnTo>
                  <a:lnTo>
                    <a:pt x="361950" y="1619250"/>
                  </a:lnTo>
                  <a:lnTo>
                    <a:pt x="4763" y="1450181"/>
                  </a:lnTo>
                  <a:cubicBezTo>
                    <a:pt x="3175" y="1291431"/>
                    <a:pt x="1588" y="1132681"/>
                    <a:pt x="0" y="973931"/>
                  </a:cubicBezTo>
                  <a:lnTo>
                    <a:pt x="361950" y="812006"/>
                  </a:lnTo>
                  <a:lnTo>
                    <a:pt x="528638" y="516731"/>
                  </a:lnTo>
                  <a:lnTo>
                    <a:pt x="481013" y="130969"/>
                  </a:lnTo>
                  <a:lnTo>
                    <a:pt x="6929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9F460DE-D7C1-2CBA-68DC-952CDF8C3FB3}"/>
                </a:ext>
              </a:extLst>
            </p:cNvPr>
            <p:cNvSpPr/>
            <p:nvPr/>
          </p:nvSpPr>
          <p:spPr>
            <a:xfrm>
              <a:off x="5360834" y="2691459"/>
              <a:ext cx="1469039" cy="14690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CFC7654-081B-A84E-E717-6426AAE58444}"/>
                </a:ext>
              </a:extLst>
            </p:cNvPr>
            <p:cNvSpPr/>
            <p:nvPr/>
          </p:nvSpPr>
          <p:spPr>
            <a:xfrm>
              <a:off x="5448977" y="2779602"/>
              <a:ext cx="1380896" cy="129275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EC14BC5-132B-0C93-96F1-9A6712E6482E}"/>
                </a:ext>
              </a:extLst>
            </p:cNvPr>
            <p:cNvSpPr/>
            <p:nvPr/>
          </p:nvSpPr>
          <p:spPr>
            <a:xfrm>
              <a:off x="5463591" y="2726740"/>
              <a:ext cx="1116470" cy="12671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C490CC2-1D80-34EC-E9E7-1A930C53F987}"/>
                </a:ext>
              </a:extLst>
            </p:cNvPr>
            <p:cNvSpPr txBox="1"/>
            <p:nvPr/>
          </p:nvSpPr>
          <p:spPr>
            <a:xfrm>
              <a:off x="3821625" y="2874673"/>
              <a:ext cx="1775273" cy="82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y" sz="1600" b="1" i="0" u="none" strike="noStrike" cap="none" baseline="0">
                  <a:solidFill>
                    <a:srgbClr val="FFFFFF"/>
                  </a:solidFill>
                  <a:effectLst/>
                  <a:uFill>
                    <a:solidFill>
                      <a:prstClr val="black">
                        <a:alpha val="0"/>
                      </a:prstClr>
                    </a:solidFill>
                  </a:uFill>
                  <a:latin typeface="Nunito"/>
                  <a:ea typeface="Nunito"/>
                  <a:cs typeface="Nunito"/>
                </a:rPr>
                <a:t>Pensiwn gwarantedig diogel </a:t>
              </a:r>
              <a:endParaRPr lang="en-IN" sz="1600" b="1">
                <a:solidFill>
                  <a:schemeClr val="bg1"/>
                </a:solidFill>
                <a:latin typeface="Nunito" pitchFamily="2" charset="0"/>
                <a:ea typeface="Cambria" panose="02040503050406030204" pitchFamily="18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080892E-5E83-466A-9E37-16A3F5AA129E}"/>
                </a:ext>
              </a:extLst>
            </p:cNvPr>
            <p:cNvSpPr txBox="1"/>
            <p:nvPr/>
          </p:nvSpPr>
          <p:spPr>
            <a:xfrm>
              <a:off x="5242780" y="1719465"/>
              <a:ext cx="2268375" cy="579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y" sz="1600" b="1" i="0" u="none" strike="noStrike" cap="none" baseline="0">
                  <a:solidFill>
                    <a:srgbClr val="FFFFFF"/>
                  </a:solidFill>
                  <a:effectLst/>
                  <a:uFill>
                    <a:solidFill>
                      <a:prstClr val="black">
                        <a:alpha val="0"/>
                      </a:prstClr>
                    </a:solidFill>
                  </a:uFill>
                  <a:latin typeface="Nunito"/>
                  <a:ea typeface="Nunito"/>
                  <a:cs typeface="Nunito"/>
                </a:rPr>
                <a:t>Buddion diffiniedig cyfartaledd gyrfa </a:t>
              </a:r>
              <a:endParaRPr lang="en-IN" sz="1600" b="1">
                <a:solidFill>
                  <a:schemeClr val="bg1"/>
                </a:solidFill>
                <a:latin typeface="Nunito" pitchFamily="2" charset="0"/>
                <a:ea typeface="Cambria" panose="02040503050406030204" pitchFamily="18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A9122A1-783B-14B7-2E74-4649F1BA64C4}"/>
                </a:ext>
              </a:extLst>
            </p:cNvPr>
            <p:cNvSpPr txBox="1"/>
            <p:nvPr/>
          </p:nvSpPr>
          <p:spPr>
            <a:xfrm>
              <a:off x="4755095" y="4451022"/>
              <a:ext cx="1947252" cy="579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y" sz="1600" b="1" i="0" u="none" strike="noStrike" cap="none" baseline="0">
                  <a:solidFill>
                    <a:srgbClr val="FFFFFF"/>
                  </a:solidFill>
                  <a:effectLst/>
                  <a:uFill>
                    <a:solidFill>
                      <a:prstClr val="black">
                        <a:alpha val="0"/>
                      </a:prstClr>
                    </a:solidFill>
                  </a:uFill>
                  <a:latin typeface="Nunito"/>
                  <a:ea typeface="Nunito"/>
                  <a:cs typeface="Nunito"/>
                </a:rPr>
                <a:t>Dros 6 miliwn o aelodau </a:t>
              </a:r>
              <a:endParaRPr lang="en-IN" sz="1600" b="1">
                <a:solidFill>
                  <a:schemeClr val="bg1"/>
                </a:solidFill>
                <a:latin typeface="Nunito" pitchFamily="2" charset="0"/>
                <a:ea typeface="Cambria" panose="02040503050406030204" pitchFamily="18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E3EDB29-50F5-5398-5689-B57437230F5E}"/>
                </a:ext>
              </a:extLst>
            </p:cNvPr>
            <p:cNvSpPr txBox="1"/>
            <p:nvPr/>
          </p:nvSpPr>
          <p:spPr>
            <a:xfrm>
              <a:off x="6829873" y="3128633"/>
              <a:ext cx="111660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y" sz="1600" b="1" i="0" u="none" strike="noStrike" cap="none" baseline="0" dirty="0">
                  <a:solidFill>
                    <a:srgbClr val="FFFFFF"/>
                  </a:solidFill>
                  <a:effectLst/>
                  <a:uFill>
                    <a:solidFill>
                      <a:prstClr val="black">
                        <a:alpha val="0"/>
                      </a:prstClr>
                    </a:solidFill>
                  </a:uFill>
                  <a:latin typeface="Nunito"/>
                  <a:ea typeface="Nunito"/>
                  <a:cs typeface="Nunito"/>
                </a:rPr>
                <a:t>Cynilon pensiwn sy’n effeithlon o ran treth </a:t>
              </a:r>
              <a:endParaRPr lang="en-IN" sz="1600" b="1" dirty="0">
                <a:solidFill>
                  <a:schemeClr val="bg1"/>
                </a:solidFill>
                <a:latin typeface="Nunito" pitchFamily="2" charset="0"/>
                <a:ea typeface="Cambria" panose="02040503050406030204" pitchFamily="18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49C6820-A092-363A-ECA4-9770FFEB9DDD}"/>
                </a:ext>
              </a:extLst>
            </p:cNvPr>
            <p:cNvSpPr/>
            <p:nvPr/>
          </p:nvSpPr>
          <p:spPr>
            <a:xfrm>
              <a:off x="5250314" y="3064635"/>
              <a:ext cx="166932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y" sz="1800" b="1" i="0" u="none" strike="noStrike" cap="none" baseline="0" dirty="0">
                  <a:solidFill>
                    <a:srgbClr val="ED7D31"/>
                  </a:solidFill>
                  <a:effectLst/>
                  <a:uFill>
                    <a:solidFill>
                      <a:prstClr val="black">
                        <a:alpha val="0"/>
                      </a:prstClr>
                    </a:solidFill>
                  </a:uFill>
                  <a:latin typeface="Nunito"/>
                  <a:ea typeface="Nunito"/>
                  <a:cs typeface="Nunito"/>
                </a:rPr>
                <a:t>Un cynllun cenedlaethol</a:t>
              </a:r>
              <a:endParaRPr lang="en-IN" dirty="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733E77BF-96FF-328B-99A3-914085FFEE35}"/>
              </a:ext>
            </a:extLst>
          </p:cNvPr>
          <p:cNvSpPr/>
          <p:nvPr/>
        </p:nvSpPr>
        <p:spPr>
          <a:xfrm>
            <a:off x="33337" y="47054"/>
            <a:ext cx="1026978" cy="283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B7798E-6E85-B5DF-CD35-6A54404F9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246" y="5358202"/>
            <a:ext cx="2361519" cy="52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3506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197629C4-2041-1040-8A0A-64DFB8481196}"/>
              </a:ext>
            </a:extLst>
          </p:cNvPr>
          <p:cNvSpPr txBox="1"/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" sz="1200" b="0" i="0" u="none" strike="noStrike" cap="none" baseline="0">
                <a:solidFill>
                  <a:srgbClr val="4F7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Wythnos ymwybyddiaeth pensiwn 2025</a:t>
            </a:r>
            <a:endParaRPr lang="en-US" sz="1200">
              <a:solidFill>
                <a:srgbClr val="4F704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EB707C-5C74-5D27-005E-59BBB592B182}"/>
              </a:ext>
            </a:extLst>
          </p:cNvPr>
          <p:cNvSpPr txBox="1"/>
          <p:nvPr/>
        </p:nvSpPr>
        <p:spPr>
          <a:xfrm>
            <a:off x="356237" y="734853"/>
            <a:ext cx="8529950" cy="106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" sz="3200" b="1" i="0" u="none" strike="noStrike" cap="none" baseline="0">
                <a:solidFill>
                  <a:srgbClr val="ED7D3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Beth yw’r Cynllun Pensiwn Llywodraeth Leol?</a:t>
            </a:r>
            <a:endParaRPr lang="en-GB" sz="3200" b="1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D580D63-AA45-D6E6-5AD2-00D161A66303}"/>
              </a:ext>
            </a:extLst>
          </p:cNvPr>
          <p:cNvGrpSpPr/>
          <p:nvPr/>
        </p:nvGrpSpPr>
        <p:grpSpPr>
          <a:xfrm>
            <a:off x="190740" y="2908817"/>
            <a:ext cx="3008248" cy="1469039"/>
            <a:chOff x="2175444" y="2709367"/>
            <a:chExt cx="3008248" cy="1469039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9F460DE-D7C1-2CBA-68DC-952CDF8C3FB3}"/>
                </a:ext>
              </a:extLst>
            </p:cNvPr>
            <p:cNvSpPr/>
            <p:nvPr/>
          </p:nvSpPr>
          <p:spPr>
            <a:xfrm>
              <a:off x="3714653" y="2709367"/>
              <a:ext cx="1469039" cy="14690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CFC7654-081B-A84E-E717-6426AAE58444}"/>
                </a:ext>
              </a:extLst>
            </p:cNvPr>
            <p:cNvSpPr/>
            <p:nvPr/>
          </p:nvSpPr>
          <p:spPr>
            <a:xfrm>
              <a:off x="3802796" y="2797510"/>
              <a:ext cx="1292754" cy="129275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EC14BC5-132B-0C93-96F1-9A6712E6482E}"/>
                </a:ext>
              </a:extLst>
            </p:cNvPr>
            <p:cNvSpPr/>
            <p:nvPr/>
          </p:nvSpPr>
          <p:spPr>
            <a:xfrm>
              <a:off x="3890938" y="2885652"/>
              <a:ext cx="1116470" cy="11164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C490CC2-1D80-34EC-E9E7-1A930C53F987}"/>
                </a:ext>
              </a:extLst>
            </p:cNvPr>
            <p:cNvSpPr txBox="1"/>
            <p:nvPr/>
          </p:nvSpPr>
          <p:spPr>
            <a:xfrm>
              <a:off x="2175444" y="2892581"/>
              <a:ext cx="1775273" cy="82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y" sz="1600" b="1" i="0" u="none" strike="noStrike" cap="none" baseline="0">
                  <a:solidFill>
                    <a:srgbClr val="FFFFFF"/>
                  </a:solidFill>
                  <a:effectLst/>
                  <a:uFill>
                    <a:solidFill>
                      <a:prstClr val="black">
                        <a:alpha val="0"/>
                      </a:prstClr>
                    </a:solidFill>
                  </a:uFill>
                  <a:latin typeface="Cambria"/>
                  <a:ea typeface="Cambria"/>
                  <a:cs typeface="Cambria"/>
                </a:rPr>
                <a:t>Pensiwn gwarantedig diogel </a:t>
              </a:r>
              <a:endParaRPr lang="en-IN" sz="16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49C6820-A092-363A-ECA4-9770FFEB9DDD}"/>
                </a:ext>
              </a:extLst>
            </p:cNvPr>
            <p:cNvSpPr/>
            <p:nvPr/>
          </p:nvSpPr>
          <p:spPr>
            <a:xfrm>
              <a:off x="3890587" y="2823936"/>
              <a:ext cx="1116471" cy="1188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y" sz="1800" b="1" i="0" u="none" strike="noStrike" cap="none" baseline="0" dirty="0">
                  <a:solidFill>
                    <a:srgbClr val="ED7D31"/>
                  </a:solidFill>
                  <a:effectLst/>
                  <a:uFill>
                    <a:solidFill>
                      <a:prstClr val="black">
                        <a:alpha val="0"/>
                      </a:prstClr>
                    </a:solidFill>
                  </a:uFill>
                  <a:latin typeface="Nunito"/>
                  <a:ea typeface="Nunito"/>
                  <a:cs typeface="Nunito"/>
                </a:rPr>
                <a:t>Un cynllun cenedlaethol</a:t>
              </a:r>
              <a:endParaRPr lang="en-IN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DBB1F6F-EC91-08D6-DFEC-6B6B234C82EE}"/>
              </a:ext>
            </a:extLst>
          </p:cNvPr>
          <p:cNvSpPr txBox="1"/>
          <p:nvPr/>
        </p:nvSpPr>
        <p:spPr>
          <a:xfrm>
            <a:off x="4572000" y="1614973"/>
            <a:ext cx="4172420" cy="3383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y" sz="2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Mae rheoliadau CPLlL yn genedlaethol ac yn Ddeddfau Seneddol. </a:t>
            </a:r>
            <a:br>
              <a:rPr sz="2200"/>
            </a:br>
            <a:endParaRPr lang="en-GB" sz="2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" sz="2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Mae 86 o gronfeydd ar draws Cymru a Lloegr yn gweinyddu’r cynllun yn lleol </a:t>
            </a:r>
            <a:br>
              <a:rPr sz="2200"/>
            </a:br>
            <a:endParaRPr lang="en-GB" sz="2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" sz="2200" b="0" i="0" u="none" strike="noStrike" cap="none" baseline="0">
                <a:solidFill>
                  <a:srgbClr val="000000"/>
                </a:solidFill>
                <a:effectLst/>
                <a:highlight>
                  <a:srgbClr val="FFFF00"/>
                </a:highlight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Manylion awdurdod gweinyddol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1231FF-CC28-2537-0300-A6E52E32B4F9}"/>
              </a:ext>
            </a:extLst>
          </p:cNvPr>
          <p:cNvSpPr/>
          <p:nvPr/>
        </p:nvSpPr>
        <p:spPr>
          <a:xfrm>
            <a:off x="33337" y="47055"/>
            <a:ext cx="1035522" cy="224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8AAFF7-DE99-596E-502E-4E6628FC2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246" y="5358202"/>
            <a:ext cx="2361519" cy="52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0784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197629C4-2041-1040-8A0A-64DFB8481196}"/>
              </a:ext>
            </a:extLst>
          </p:cNvPr>
          <p:cNvSpPr txBox="1"/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" sz="1200" b="0" i="0" u="none" strike="noStrike" cap="none" baseline="0">
                <a:solidFill>
                  <a:srgbClr val="4F7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Wythnos ymwybyddiaeth pensiwn 2025</a:t>
            </a:r>
            <a:endParaRPr lang="en-US" sz="1200">
              <a:solidFill>
                <a:srgbClr val="4F704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EB707C-5C74-5D27-005E-59BBB592B182}"/>
              </a:ext>
            </a:extLst>
          </p:cNvPr>
          <p:cNvSpPr txBox="1"/>
          <p:nvPr/>
        </p:nvSpPr>
        <p:spPr>
          <a:xfrm>
            <a:off x="356237" y="734853"/>
            <a:ext cx="8529950" cy="106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" sz="3200" b="1" i="0" u="none" strike="noStrike" cap="none" baseline="0">
                <a:solidFill>
                  <a:srgbClr val="ED7D3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Beth yw’r Cynllun Pensiwn Llywodraeth Leol?</a:t>
            </a:r>
            <a:endParaRPr lang="en-GB" sz="3200" b="1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D580D63-AA45-D6E6-5AD2-00D161A66303}"/>
              </a:ext>
            </a:extLst>
          </p:cNvPr>
          <p:cNvGrpSpPr/>
          <p:nvPr/>
        </p:nvGrpSpPr>
        <p:grpSpPr>
          <a:xfrm>
            <a:off x="190740" y="2908817"/>
            <a:ext cx="3429105" cy="2921942"/>
            <a:chOff x="2175444" y="2709367"/>
            <a:chExt cx="3429105" cy="2921942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2405DB6-7416-CB51-40A4-67DABE72AF5B}"/>
                </a:ext>
              </a:extLst>
            </p:cNvPr>
            <p:cNvSpPr/>
            <p:nvPr/>
          </p:nvSpPr>
          <p:spPr>
            <a:xfrm>
              <a:off x="2897678" y="3801906"/>
              <a:ext cx="2706871" cy="1829403"/>
            </a:xfrm>
            <a:custGeom>
              <a:avLst/>
              <a:gdLst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72329 w 1658352"/>
                <a:gd name="connsiteY4" fmla="*/ 532678 h 1120775"/>
                <a:gd name="connsiteX5" fmla="*/ 1381668 w 1658352"/>
                <a:gd name="connsiteY5" fmla="*/ 506717 h 1120775"/>
                <a:gd name="connsiteX6" fmla="*/ 1514352 w 1658352"/>
                <a:gd name="connsiteY6" fmla="*/ 418768 h 1120775"/>
                <a:gd name="connsiteX7" fmla="*/ 1658352 w 1658352"/>
                <a:gd name="connsiteY7" fmla="*/ 562768 h 1120775"/>
                <a:gd name="connsiteX8" fmla="*/ 1514352 w 1658352"/>
                <a:gd name="connsiteY8" fmla="*/ 706768 h 1120775"/>
                <a:gd name="connsiteX9" fmla="*/ 1465756 w 1658352"/>
                <a:gd name="connsiteY9" fmla="*/ 696957 h 1120775"/>
                <a:gd name="connsiteX10" fmla="*/ 1419440 w 1658352"/>
                <a:gd name="connsiteY10" fmla="*/ 739727 h 1120775"/>
                <a:gd name="connsiteX11" fmla="*/ 1441450 w 1658352"/>
                <a:gd name="connsiteY11" fmla="*/ 777875 h 1120775"/>
                <a:gd name="connsiteX12" fmla="*/ 1627188 w 1658352"/>
                <a:gd name="connsiteY12" fmla="*/ 1005682 h 1120775"/>
                <a:gd name="connsiteX13" fmla="*/ 1436688 w 1658352"/>
                <a:gd name="connsiteY13" fmla="*/ 1117600 h 1120775"/>
                <a:gd name="connsiteX14" fmla="*/ 1123950 w 1658352"/>
                <a:gd name="connsiteY14" fmla="*/ 895350 h 1120775"/>
                <a:gd name="connsiteX15" fmla="*/ 796925 w 1658352"/>
                <a:gd name="connsiteY15" fmla="*/ 882650 h 1120775"/>
                <a:gd name="connsiteX16" fmla="*/ 460375 w 1658352"/>
                <a:gd name="connsiteY16" fmla="*/ 1120775 h 1120775"/>
                <a:gd name="connsiteX17" fmla="*/ 38100 w 1658352"/>
                <a:gd name="connsiteY17" fmla="*/ 869950 h 1120775"/>
                <a:gd name="connsiteX18" fmla="*/ 76200 w 1658352"/>
                <a:gd name="connsiteY18" fmla="*/ 476250 h 1120775"/>
                <a:gd name="connsiteX19" fmla="*/ 0 w 1658352"/>
                <a:gd name="connsiteY19" fmla="*/ 342900 h 1120775"/>
                <a:gd name="connsiteX20" fmla="*/ 139700 w 1658352"/>
                <a:gd name="connsiteY20" fmla="*/ 219075 h 1120775"/>
                <a:gd name="connsiteX21" fmla="*/ 169069 w 1658352"/>
                <a:gd name="connsiteY21" fmla="*/ 194469 h 1120775"/>
                <a:gd name="connsiteX22" fmla="*/ 200720 w 1658352"/>
                <a:gd name="connsiteY22" fmla="*/ 201315 h 1120775"/>
                <a:gd name="connsiteX23" fmla="*/ 198350 w 1658352"/>
                <a:gd name="connsiteY23" fmla="*/ 268174 h 1120775"/>
                <a:gd name="connsiteX24" fmla="*/ 367736 w 1658352"/>
                <a:gd name="connsiteY24" fmla="*/ 437560 h 1120775"/>
                <a:gd name="connsiteX25" fmla="*/ 537122 w 1658352"/>
                <a:gd name="connsiteY25" fmla="*/ 268174 h 1120775"/>
                <a:gd name="connsiteX26" fmla="*/ 433669 w 1658352"/>
                <a:gd name="connsiteY26" fmla="*/ 112099 h 1120775"/>
                <a:gd name="connsiteX27" fmla="*/ 419957 w 1658352"/>
                <a:gd name="connsiteY27" fmla="*/ 109331 h 1120775"/>
                <a:gd name="connsiteX28" fmla="*/ 427037 w 1658352"/>
                <a:gd name="connsiteY28" fmla="*/ 43657 h 1120775"/>
                <a:gd name="connsiteX29" fmla="*/ 596900 w 1658352"/>
                <a:gd name="connsiteY29" fmla="*/ 0 h 1120775"/>
                <a:gd name="connsiteX30" fmla="*/ 596900 w 1658352"/>
                <a:gd name="connsiteY30" fmla="*/ 0 h 1120775"/>
                <a:gd name="connsiteX31" fmla="*/ 596900 w 1658352"/>
                <a:gd name="connsiteY31" fmla="*/ 0 h 1120775"/>
                <a:gd name="connsiteX32" fmla="*/ 596900 w 1658352"/>
                <a:gd name="connsiteY32" fmla="*/ 0 h 1120775"/>
                <a:gd name="connsiteX33" fmla="*/ 596900 w 1658352"/>
                <a:gd name="connsiteY33" fmla="*/ 0 h 112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58352" h="1120775">
                  <a:moveTo>
                    <a:pt x="596900" y="0"/>
                  </a:moveTo>
                  <a:lnTo>
                    <a:pt x="1146175" y="152400"/>
                  </a:lnTo>
                  <a:lnTo>
                    <a:pt x="1295400" y="501650"/>
                  </a:lnTo>
                  <a:lnTo>
                    <a:pt x="1305509" y="522471"/>
                  </a:lnTo>
                  <a:lnTo>
                    <a:pt x="1372329" y="532678"/>
                  </a:lnTo>
                  <a:lnTo>
                    <a:pt x="1381668" y="506717"/>
                  </a:lnTo>
                  <a:cubicBezTo>
                    <a:pt x="1403529" y="455033"/>
                    <a:pt x="1454705" y="418768"/>
                    <a:pt x="1514352" y="418768"/>
                  </a:cubicBezTo>
                  <a:cubicBezTo>
                    <a:pt x="1593881" y="418768"/>
                    <a:pt x="1658352" y="483239"/>
                    <a:pt x="1658352" y="562768"/>
                  </a:cubicBezTo>
                  <a:cubicBezTo>
                    <a:pt x="1658352" y="642297"/>
                    <a:pt x="1593881" y="706768"/>
                    <a:pt x="1514352" y="706768"/>
                  </a:cubicBezTo>
                  <a:lnTo>
                    <a:pt x="1465756" y="696957"/>
                  </a:lnTo>
                  <a:lnTo>
                    <a:pt x="1419440" y="739727"/>
                  </a:lnTo>
                  <a:lnTo>
                    <a:pt x="1441450" y="777875"/>
                  </a:lnTo>
                  <a:lnTo>
                    <a:pt x="1627188" y="1005682"/>
                  </a:lnTo>
                  <a:lnTo>
                    <a:pt x="1436688" y="1117600"/>
                  </a:lnTo>
                  <a:lnTo>
                    <a:pt x="1123950" y="895350"/>
                  </a:lnTo>
                  <a:lnTo>
                    <a:pt x="796925" y="882650"/>
                  </a:lnTo>
                  <a:lnTo>
                    <a:pt x="460375" y="1120775"/>
                  </a:lnTo>
                  <a:lnTo>
                    <a:pt x="38100" y="869950"/>
                  </a:lnTo>
                  <a:lnTo>
                    <a:pt x="76200" y="476250"/>
                  </a:lnTo>
                  <a:lnTo>
                    <a:pt x="0" y="342900"/>
                  </a:lnTo>
                  <a:lnTo>
                    <a:pt x="139700" y="219075"/>
                  </a:lnTo>
                  <a:cubicBezTo>
                    <a:pt x="167878" y="194337"/>
                    <a:pt x="158899" y="197429"/>
                    <a:pt x="169069" y="194469"/>
                  </a:cubicBezTo>
                  <a:cubicBezTo>
                    <a:pt x="179239" y="191509"/>
                    <a:pt x="195840" y="189031"/>
                    <a:pt x="200720" y="201315"/>
                  </a:cubicBezTo>
                  <a:lnTo>
                    <a:pt x="198350" y="268174"/>
                  </a:lnTo>
                  <a:cubicBezTo>
                    <a:pt x="198350" y="361723"/>
                    <a:pt x="274187" y="437560"/>
                    <a:pt x="367736" y="437560"/>
                  </a:cubicBezTo>
                  <a:cubicBezTo>
                    <a:pt x="461285" y="437560"/>
                    <a:pt x="537122" y="361723"/>
                    <a:pt x="537122" y="268174"/>
                  </a:cubicBezTo>
                  <a:cubicBezTo>
                    <a:pt x="537122" y="198012"/>
                    <a:pt x="494464" y="137814"/>
                    <a:pt x="433669" y="112099"/>
                  </a:cubicBezTo>
                  <a:lnTo>
                    <a:pt x="419957" y="109331"/>
                  </a:lnTo>
                  <a:lnTo>
                    <a:pt x="427037" y="43657"/>
                  </a:lnTo>
                  <a:lnTo>
                    <a:pt x="5969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9F460DE-D7C1-2CBA-68DC-952CDF8C3FB3}"/>
                </a:ext>
              </a:extLst>
            </p:cNvPr>
            <p:cNvSpPr/>
            <p:nvPr/>
          </p:nvSpPr>
          <p:spPr>
            <a:xfrm>
              <a:off x="3714653" y="2709367"/>
              <a:ext cx="1469039" cy="14690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CFC7654-081B-A84E-E717-6426AAE58444}"/>
                </a:ext>
              </a:extLst>
            </p:cNvPr>
            <p:cNvSpPr/>
            <p:nvPr/>
          </p:nvSpPr>
          <p:spPr>
            <a:xfrm>
              <a:off x="3802796" y="2797510"/>
              <a:ext cx="1292754" cy="129275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EC14BC5-132B-0C93-96F1-9A6712E6482E}"/>
                </a:ext>
              </a:extLst>
            </p:cNvPr>
            <p:cNvSpPr/>
            <p:nvPr/>
          </p:nvSpPr>
          <p:spPr>
            <a:xfrm>
              <a:off x="3890938" y="2885652"/>
              <a:ext cx="1116470" cy="11164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C490CC2-1D80-34EC-E9E7-1A930C53F987}"/>
                </a:ext>
              </a:extLst>
            </p:cNvPr>
            <p:cNvSpPr txBox="1"/>
            <p:nvPr/>
          </p:nvSpPr>
          <p:spPr>
            <a:xfrm>
              <a:off x="2175444" y="2892581"/>
              <a:ext cx="1775273" cy="82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y" sz="1600" b="1" i="0" u="none" strike="noStrike" cap="none" baseline="0">
                  <a:solidFill>
                    <a:srgbClr val="FFFFFF"/>
                  </a:solidFill>
                  <a:effectLst/>
                  <a:uFill>
                    <a:solidFill>
                      <a:prstClr val="black">
                        <a:alpha val="0"/>
                      </a:prstClr>
                    </a:solidFill>
                  </a:uFill>
                  <a:latin typeface="Cambria"/>
                  <a:ea typeface="Cambria"/>
                  <a:cs typeface="Cambria"/>
                </a:rPr>
                <a:t>Pensiwn gwarantedig diogel </a:t>
              </a:r>
              <a:endParaRPr lang="en-IN" sz="16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A9122A1-783B-14B7-2E74-4649F1BA64C4}"/>
                </a:ext>
              </a:extLst>
            </p:cNvPr>
            <p:cNvSpPr txBox="1"/>
            <p:nvPr/>
          </p:nvSpPr>
          <p:spPr>
            <a:xfrm>
              <a:off x="3108914" y="4468929"/>
              <a:ext cx="1947252" cy="579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y" sz="1600" b="1" i="0" u="none" strike="noStrike" cap="none" baseline="0">
                  <a:solidFill>
                    <a:srgbClr val="FFFFFF"/>
                  </a:solidFill>
                  <a:effectLst/>
                  <a:uFill>
                    <a:solidFill>
                      <a:prstClr val="black">
                        <a:alpha val="0"/>
                      </a:prstClr>
                    </a:solidFill>
                  </a:uFill>
                  <a:latin typeface="Nunito"/>
                  <a:ea typeface="Nunito"/>
                  <a:cs typeface="Nunito"/>
                </a:rPr>
                <a:t>Dros 6 miliwn o aelodau </a:t>
              </a:r>
              <a:endParaRPr lang="en-IN" sz="1600" b="1">
                <a:solidFill>
                  <a:schemeClr val="bg1"/>
                </a:solidFill>
                <a:latin typeface="Nunito" pitchFamily="2" charset="0"/>
                <a:ea typeface="Cambria" panose="02040503050406030204" pitchFamily="18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49C6820-A092-363A-ECA4-9770FFEB9DDD}"/>
                </a:ext>
              </a:extLst>
            </p:cNvPr>
            <p:cNvSpPr/>
            <p:nvPr/>
          </p:nvSpPr>
          <p:spPr>
            <a:xfrm>
              <a:off x="3890587" y="2813402"/>
              <a:ext cx="1116471" cy="1188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y" sz="1800" b="1" i="0" u="none" strike="noStrike" cap="none" baseline="0" dirty="0">
                  <a:solidFill>
                    <a:srgbClr val="BFBFBF"/>
                  </a:solidFill>
                  <a:effectLst/>
                  <a:uFill>
                    <a:solidFill>
                      <a:prstClr val="black">
                        <a:alpha val="0"/>
                      </a:prstClr>
                    </a:solidFill>
                  </a:uFill>
                  <a:latin typeface="Nunito"/>
                  <a:ea typeface="Nunito"/>
                  <a:cs typeface="Nunito"/>
                </a:rPr>
                <a:t>Un cynllun cenedlaethol</a:t>
              </a:r>
              <a:endParaRPr lang="en-IN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1A22FF-1662-B75B-137D-DEBD6E593285}"/>
              </a:ext>
            </a:extLst>
          </p:cNvPr>
          <p:cNvSpPr txBox="1"/>
          <p:nvPr/>
        </p:nvSpPr>
        <p:spPr>
          <a:xfrm>
            <a:off x="4572000" y="1614973"/>
            <a:ext cx="4172420" cy="4053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y" sz="22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Un o’r cynlluniau pensiwn mwyaf yn y DU. </a:t>
            </a:r>
            <a:br>
              <a:rPr sz="2200" dirty="0"/>
            </a:b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" sz="22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2.1 miliwn o bobl yn talu i mewn i’r cynllun </a:t>
            </a:r>
            <a:br>
              <a:rPr sz="2200" dirty="0"/>
            </a:b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" sz="22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2.1 miliwn o bobl yn derbyn pensiwn </a:t>
            </a:r>
            <a:br>
              <a:rPr sz="2200" dirty="0"/>
            </a:b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" sz="22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2.4 miliwn â phensiwn nad ydynt wedi’i hawlio eto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E79BB4-F325-3B9C-0AC3-FB08531C95A5}"/>
              </a:ext>
            </a:extLst>
          </p:cNvPr>
          <p:cNvSpPr/>
          <p:nvPr/>
        </p:nvSpPr>
        <p:spPr>
          <a:xfrm>
            <a:off x="33337" y="47055"/>
            <a:ext cx="1035522" cy="224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43D350-2F9A-F9AB-74FB-0290C1ECD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246" y="5358202"/>
            <a:ext cx="2361519" cy="52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2819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197629C4-2041-1040-8A0A-64DFB8481196}"/>
              </a:ext>
            </a:extLst>
          </p:cNvPr>
          <p:cNvSpPr txBox="1"/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" sz="1200" b="0" i="0" u="none" strike="noStrike" cap="none" baseline="0">
                <a:solidFill>
                  <a:srgbClr val="4F7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Wythnos ymwybyddiaeth pensiwn 2025</a:t>
            </a:r>
            <a:endParaRPr lang="en-US" sz="1200">
              <a:solidFill>
                <a:srgbClr val="4F704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EB707C-5C74-5D27-005E-59BBB592B182}"/>
              </a:ext>
            </a:extLst>
          </p:cNvPr>
          <p:cNvSpPr txBox="1"/>
          <p:nvPr/>
        </p:nvSpPr>
        <p:spPr>
          <a:xfrm>
            <a:off x="356237" y="734853"/>
            <a:ext cx="8529950" cy="106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" sz="3200" b="1" i="0" u="none" strike="noStrike" cap="none" baseline="0">
                <a:solidFill>
                  <a:srgbClr val="ED7D3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Beth yw’r Cynllun Pensiwn Llywodraeth Leol?</a:t>
            </a:r>
            <a:endParaRPr lang="en-GB" sz="3200" b="1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D580D63-AA45-D6E6-5AD2-00D161A66303}"/>
              </a:ext>
            </a:extLst>
          </p:cNvPr>
          <p:cNvGrpSpPr/>
          <p:nvPr/>
        </p:nvGrpSpPr>
        <p:grpSpPr>
          <a:xfrm>
            <a:off x="182250" y="1675734"/>
            <a:ext cx="3437595" cy="4155025"/>
            <a:chOff x="2166954" y="1476284"/>
            <a:chExt cx="3437595" cy="4155025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2405DB6-7416-CB51-40A4-67DABE72AF5B}"/>
                </a:ext>
              </a:extLst>
            </p:cNvPr>
            <p:cNvSpPr/>
            <p:nvPr/>
          </p:nvSpPr>
          <p:spPr>
            <a:xfrm>
              <a:off x="2897678" y="3801906"/>
              <a:ext cx="2706871" cy="1829403"/>
            </a:xfrm>
            <a:custGeom>
              <a:avLst/>
              <a:gdLst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72329 w 1658352"/>
                <a:gd name="connsiteY4" fmla="*/ 532678 h 1120775"/>
                <a:gd name="connsiteX5" fmla="*/ 1381668 w 1658352"/>
                <a:gd name="connsiteY5" fmla="*/ 506717 h 1120775"/>
                <a:gd name="connsiteX6" fmla="*/ 1514352 w 1658352"/>
                <a:gd name="connsiteY6" fmla="*/ 418768 h 1120775"/>
                <a:gd name="connsiteX7" fmla="*/ 1658352 w 1658352"/>
                <a:gd name="connsiteY7" fmla="*/ 562768 h 1120775"/>
                <a:gd name="connsiteX8" fmla="*/ 1514352 w 1658352"/>
                <a:gd name="connsiteY8" fmla="*/ 706768 h 1120775"/>
                <a:gd name="connsiteX9" fmla="*/ 1465756 w 1658352"/>
                <a:gd name="connsiteY9" fmla="*/ 696957 h 1120775"/>
                <a:gd name="connsiteX10" fmla="*/ 1419440 w 1658352"/>
                <a:gd name="connsiteY10" fmla="*/ 739727 h 1120775"/>
                <a:gd name="connsiteX11" fmla="*/ 1441450 w 1658352"/>
                <a:gd name="connsiteY11" fmla="*/ 777875 h 1120775"/>
                <a:gd name="connsiteX12" fmla="*/ 1627188 w 1658352"/>
                <a:gd name="connsiteY12" fmla="*/ 1005682 h 1120775"/>
                <a:gd name="connsiteX13" fmla="*/ 1436688 w 1658352"/>
                <a:gd name="connsiteY13" fmla="*/ 1117600 h 1120775"/>
                <a:gd name="connsiteX14" fmla="*/ 1123950 w 1658352"/>
                <a:gd name="connsiteY14" fmla="*/ 895350 h 1120775"/>
                <a:gd name="connsiteX15" fmla="*/ 796925 w 1658352"/>
                <a:gd name="connsiteY15" fmla="*/ 882650 h 1120775"/>
                <a:gd name="connsiteX16" fmla="*/ 460375 w 1658352"/>
                <a:gd name="connsiteY16" fmla="*/ 1120775 h 1120775"/>
                <a:gd name="connsiteX17" fmla="*/ 38100 w 1658352"/>
                <a:gd name="connsiteY17" fmla="*/ 869950 h 1120775"/>
                <a:gd name="connsiteX18" fmla="*/ 76200 w 1658352"/>
                <a:gd name="connsiteY18" fmla="*/ 476250 h 1120775"/>
                <a:gd name="connsiteX19" fmla="*/ 0 w 1658352"/>
                <a:gd name="connsiteY19" fmla="*/ 342900 h 1120775"/>
                <a:gd name="connsiteX20" fmla="*/ 139700 w 1658352"/>
                <a:gd name="connsiteY20" fmla="*/ 219075 h 1120775"/>
                <a:gd name="connsiteX21" fmla="*/ 169069 w 1658352"/>
                <a:gd name="connsiteY21" fmla="*/ 194469 h 1120775"/>
                <a:gd name="connsiteX22" fmla="*/ 200720 w 1658352"/>
                <a:gd name="connsiteY22" fmla="*/ 201315 h 1120775"/>
                <a:gd name="connsiteX23" fmla="*/ 198350 w 1658352"/>
                <a:gd name="connsiteY23" fmla="*/ 268174 h 1120775"/>
                <a:gd name="connsiteX24" fmla="*/ 367736 w 1658352"/>
                <a:gd name="connsiteY24" fmla="*/ 437560 h 1120775"/>
                <a:gd name="connsiteX25" fmla="*/ 537122 w 1658352"/>
                <a:gd name="connsiteY25" fmla="*/ 268174 h 1120775"/>
                <a:gd name="connsiteX26" fmla="*/ 433669 w 1658352"/>
                <a:gd name="connsiteY26" fmla="*/ 112099 h 1120775"/>
                <a:gd name="connsiteX27" fmla="*/ 419957 w 1658352"/>
                <a:gd name="connsiteY27" fmla="*/ 109331 h 1120775"/>
                <a:gd name="connsiteX28" fmla="*/ 427037 w 1658352"/>
                <a:gd name="connsiteY28" fmla="*/ 43657 h 1120775"/>
                <a:gd name="connsiteX29" fmla="*/ 596900 w 1658352"/>
                <a:gd name="connsiteY29" fmla="*/ 0 h 1120775"/>
                <a:gd name="connsiteX30" fmla="*/ 596900 w 1658352"/>
                <a:gd name="connsiteY30" fmla="*/ 0 h 1120775"/>
                <a:gd name="connsiteX31" fmla="*/ 596900 w 1658352"/>
                <a:gd name="connsiteY31" fmla="*/ 0 h 1120775"/>
                <a:gd name="connsiteX32" fmla="*/ 596900 w 1658352"/>
                <a:gd name="connsiteY32" fmla="*/ 0 h 1120775"/>
                <a:gd name="connsiteX33" fmla="*/ 596900 w 1658352"/>
                <a:gd name="connsiteY33" fmla="*/ 0 h 112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58352" h="1120775">
                  <a:moveTo>
                    <a:pt x="596900" y="0"/>
                  </a:moveTo>
                  <a:lnTo>
                    <a:pt x="1146175" y="152400"/>
                  </a:lnTo>
                  <a:lnTo>
                    <a:pt x="1295400" y="501650"/>
                  </a:lnTo>
                  <a:lnTo>
                    <a:pt x="1305509" y="522471"/>
                  </a:lnTo>
                  <a:lnTo>
                    <a:pt x="1372329" y="532678"/>
                  </a:lnTo>
                  <a:lnTo>
                    <a:pt x="1381668" y="506717"/>
                  </a:lnTo>
                  <a:cubicBezTo>
                    <a:pt x="1403529" y="455033"/>
                    <a:pt x="1454705" y="418768"/>
                    <a:pt x="1514352" y="418768"/>
                  </a:cubicBezTo>
                  <a:cubicBezTo>
                    <a:pt x="1593881" y="418768"/>
                    <a:pt x="1658352" y="483239"/>
                    <a:pt x="1658352" y="562768"/>
                  </a:cubicBezTo>
                  <a:cubicBezTo>
                    <a:pt x="1658352" y="642297"/>
                    <a:pt x="1593881" y="706768"/>
                    <a:pt x="1514352" y="706768"/>
                  </a:cubicBezTo>
                  <a:lnTo>
                    <a:pt x="1465756" y="696957"/>
                  </a:lnTo>
                  <a:lnTo>
                    <a:pt x="1419440" y="739727"/>
                  </a:lnTo>
                  <a:lnTo>
                    <a:pt x="1441450" y="777875"/>
                  </a:lnTo>
                  <a:lnTo>
                    <a:pt x="1627188" y="1005682"/>
                  </a:lnTo>
                  <a:lnTo>
                    <a:pt x="1436688" y="1117600"/>
                  </a:lnTo>
                  <a:lnTo>
                    <a:pt x="1123950" y="895350"/>
                  </a:lnTo>
                  <a:lnTo>
                    <a:pt x="796925" y="882650"/>
                  </a:lnTo>
                  <a:lnTo>
                    <a:pt x="460375" y="1120775"/>
                  </a:lnTo>
                  <a:lnTo>
                    <a:pt x="38100" y="869950"/>
                  </a:lnTo>
                  <a:lnTo>
                    <a:pt x="76200" y="476250"/>
                  </a:lnTo>
                  <a:lnTo>
                    <a:pt x="0" y="342900"/>
                  </a:lnTo>
                  <a:lnTo>
                    <a:pt x="139700" y="219075"/>
                  </a:lnTo>
                  <a:cubicBezTo>
                    <a:pt x="167878" y="194337"/>
                    <a:pt x="158899" y="197429"/>
                    <a:pt x="169069" y="194469"/>
                  </a:cubicBezTo>
                  <a:cubicBezTo>
                    <a:pt x="179239" y="191509"/>
                    <a:pt x="195840" y="189031"/>
                    <a:pt x="200720" y="201315"/>
                  </a:cubicBezTo>
                  <a:lnTo>
                    <a:pt x="198350" y="268174"/>
                  </a:lnTo>
                  <a:cubicBezTo>
                    <a:pt x="198350" y="361723"/>
                    <a:pt x="274187" y="437560"/>
                    <a:pt x="367736" y="437560"/>
                  </a:cubicBezTo>
                  <a:cubicBezTo>
                    <a:pt x="461285" y="437560"/>
                    <a:pt x="537122" y="361723"/>
                    <a:pt x="537122" y="268174"/>
                  </a:cubicBezTo>
                  <a:cubicBezTo>
                    <a:pt x="537122" y="198012"/>
                    <a:pt x="494464" y="137814"/>
                    <a:pt x="433669" y="112099"/>
                  </a:cubicBezTo>
                  <a:lnTo>
                    <a:pt x="419957" y="109331"/>
                  </a:lnTo>
                  <a:lnTo>
                    <a:pt x="427037" y="43657"/>
                  </a:lnTo>
                  <a:lnTo>
                    <a:pt x="59690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566B552-AF33-4A3C-FB1A-9F2B2E1E3E71}"/>
                </a:ext>
              </a:extLst>
            </p:cNvPr>
            <p:cNvSpPr/>
            <p:nvPr/>
          </p:nvSpPr>
          <p:spPr>
            <a:xfrm>
              <a:off x="2166954" y="1476284"/>
              <a:ext cx="1927869" cy="2999817"/>
            </a:xfrm>
            <a:custGeom>
              <a:avLst/>
              <a:gdLst>
                <a:gd name="connsiteX0" fmla="*/ 692944 w 1181100"/>
                <a:gd name="connsiteY0" fmla="*/ 0 h 1837824"/>
                <a:gd name="connsiteX1" fmla="*/ 914400 w 1181100"/>
                <a:gd name="connsiteY1" fmla="*/ 302419 h 1837824"/>
                <a:gd name="connsiteX2" fmla="*/ 902643 w 1181100"/>
                <a:gd name="connsiteY2" fmla="*/ 360015 h 1837824"/>
                <a:gd name="connsiteX3" fmla="*/ 896387 w 1181100"/>
                <a:gd name="connsiteY3" fmla="*/ 362239 h 1837824"/>
                <a:gd name="connsiteX4" fmla="*/ 858440 w 1181100"/>
                <a:gd name="connsiteY4" fmla="*/ 354578 h 1837824"/>
                <a:gd name="connsiteX5" fmla="*/ 689054 w 1181100"/>
                <a:gd name="connsiteY5" fmla="*/ 523964 h 1837824"/>
                <a:gd name="connsiteX6" fmla="*/ 858440 w 1181100"/>
                <a:gd name="connsiteY6" fmla="*/ 693350 h 1837824"/>
                <a:gd name="connsiteX7" fmla="*/ 1014515 w 1181100"/>
                <a:gd name="connsiteY7" fmla="*/ 589897 h 1837824"/>
                <a:gd name="connsiteX8" fmla="*/ 1017983 w 1181100"/>
                <a:gd name="connsiteY8" fmla="*/ 572721 h 1837824"/>
                <a:gd name="connsiteX9" fmla="*/ 1021073 w 1181100"/>
                <a:gd name="connsiteY9" fmla="*/ 571351 h 1837824"/>
                <a:gd name="connsiteX10" fmla="*/ 1076325 w 1181100"/>
                <a:gd name="connsiteY10" fmla="*/ 611981 h 1837824"/>
                <a:gd name="connsiteX11" fmla="*/ 1181100 w 1181100"/>
                <a:gd name="connsiteY11" fmla="*/ 859631 h 1837824"/>
                <a:gd name="connsiteX12" fmla="*/ 1028700 w 1181100"/>
                <a:gd name="connsiteY12" fmla="*/ 1402556 h 1837824"/>
                <a:gd name="connsiteX13" fmla="*/ 866775 w 1181100"/>
                <a:gd name="connsiteY13" fmla="*/ 1454944 h 1837824"/>
                <a:gd name="connsiteX14" fmla="*/ 844495 w 1181100"/>
                <a:gd name="connsiteY14" fmla="*/ 1465618 h 1837824"/>
                <a:gd name="connsiteX15" fmla="*/ 834667 w 1181100"/>
                <a:gd name="connsiteY15" fmla="*/ 1535492 h 1837824"/>
                <a:gd name="connsiteX16" fmla="*/ 871509 w 1181100"/>
                <a:gd name="connsiteY16" fmla="*/ 1561140 h 1837824"/>
                <a:gd name="connsiteX17" fmla="*/ 959457 w 1181100"/>
                <a:gd name="connsiteY17" fmla="*/ 1693824 h 1837824"/>
                <a:gd name="connsiteX18" fmla="*/ 815457 w 1181100"/>
                <a:gd name="connsiteY18" fmla="*/ 1837824 h 1837824"/>
                <a:gd name="connsiteX19" fmla="*/ 671457 w 1181100"/>
                <a:gd name="connsiteY19" fmla="*/ 1693824 h 1837824"/>
                <a:gd name="connsiteX20" fmla="*/ 679375 w 1181100"/>
                <a:gd name="connsiteY20" fmla="*/ 1654607 h 1837824"/>
                <a:gd name="connsiteX21" fmla="*/ 678317 w 1181100"/>
                <a:gd name="connsiteY21" fmla="*/ 1655074 h 1837824"/>
                <a:gd name="connsiteX22" fmla="*/ 626026 w 1181100"/>
                <a:gd name="connsiteY22" fmla="*/ 1580495 h 1837824"/>
                <a:gd name="connsiteX23" fmla="*/ 578644 w 1181100"/>
                <a:gd name="connsiteY23" fmla="*/ 1609726 h 1837824"/>
                <a:gd name="connsiteX24" fmla="*/ 440532 w 1181100"/>
                <a:gd name="connsiteY24" fmla="*/ 1745456 h 1837824"/>
                <a:gd name="connsiteX25" fmla="*/ 361950 w 1181100"/>
                <a:gd name="connsiteY25" fmla="*/ 1619250 h 1837824"/>
                <a:gd name="connsiteX26" fmla="*/ 4763 w 1181100"/>
                <a:gd name="connsiteY26" fmla="*/ 1450181 h 1837824"/>
                <a:gd name="connsiteX27" fmla="*/ 0 w 1181100"/>
                <a:gd name="connsiteY27" fmla="*/ 973931 h 1837824"/>
                <a:gd name="connsiteX28" fmla="*/ 361950 w 1181100"/>
                <a:gd name="connsiteY28" fmla="*/ 812006 h 1837824"/>
                <a:gd name="connsiteX29" fmla="*/ 528638 w 1181100"/>
                <a:gd name="connsiteY29" fmla="*/ 516731 h 1837824"/>
                <a:gd name="connsiteX30" fmla="*/ 481013 w 1181100"/>
                <a:gd name="connsiteY30" fmla="*/ 130969 h 1837824"/>
                <a:gd name="connsiteX31" fmla="*/ 692944 w 1181100"/>
                <a:gd name="connsiteY31" fmla="*/ 0 h 1837824"/>
                <a:gd name="connsiteX32" fmla="*/ 692944 w 1181100"/>
                <a:gd name="connsiteY32" fmla="*/ 0 h 1837824"/>
                <a:gd name="connsiteX33" fmla="*/ 692944 w 1181100"/>
                <a:gd name="connsiteY33" fmla="*/ 0 h 1837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81100" h="1837824">
                  <a:moveTo>
                    <a:pt x="692944" y="0"/>
                  </a:moveTo>
                  <a:lnTo>
                    <a:pt x="914400" y="302419"/>
                  </a:lnTo>
                  <a:cubicBezTo>
                    <a:pt x="927299" y="333573"/>
                    <a:pt x="918567" y="350441"/>
                    <a:pt x="902643" y="360015"/>
                  </a:cubicBezTo>
                  <a:lnTo>
                    <a:pt x="896387" y="362239"/>
                  </a:lnTo>
                  <a:lnTo>
                    <a:pt x="858440" y="354578"/>
                  </a:lnTo>
                  <a:cubicBezTo>
                    <a:pt x="764891" y="354578"/>
                    <a:pt x="689054" y="430415"/>
                    <a:pt x="689054" y="523964"/>
                  </a:cubicBezTo>
                  <a:cubicBezTo>
                    <a:pt x="689054" y="617513"/>
                    <a:pt x="764891" y="693350"/>
                    <a:pt x="858440" y="693350"/>
                  </a:cubicBezTo>
                  <a:cubicBezTo>
                    <a:pt x="928602" y="693350"/>
                    <a:pt x="988801" y="650692"/>
                    <a:pt x="1014515" y="589897"/>
                  </a:cubicBezTo>
                  <a:lnTo>
                    <a:pt x="1017983" y="572721"/>
                  </a:lnTo>
                  <a:lnTo>
                    <a:pt x="1021073" y="571351"/>
                  </a:lnTo>
                  <a:cubicBezTo>
                    <a:pt x="1057573" y="557659"/>
                    <a:pt x="1049536" y="579239"/>
                    <a:pt x="1076325" y="611981"/>
                  </a:cubicBezTo>
                  <a:lnTo>
                    <a:pt x="1181100" y="859631"/>
                  </a:lnTo>
                  <a:lnTo>
                    <a:pt x="1028700" y="1402556"/>
                  </a:lnTo>
                  <a:lnTo>
                    <a:pt x="866775" y="1454944"/>
                  </a:lnTo>
                  <a:lnTo>
                    <a:pt x="844495" y="1465618"/>
                  </a:lnTo>
                  <a:lnTo>
                    <a:pt x="834667" y="1535492"/>
                  </a:lnTo>
                  <a:lnTo>
                    <a:pt x="871509" y="1561140"/>
                  </a:lnTo>
                  <a:cubicBezTo>
                    <a:pt x="923192" y="1583001"/>
                    <a:pt x="959457" y="1634177"/>
                    <a:pt x="959457" y="1693824"/>
                  </a:cubicBezTo>
                  <a:cubicBezTo>
                    <a:pt x="959457" y="1773353"/>
                    <a:pt x="894986" y="1837824"/>
                    <a:pt x="815457" y="1837824"/>
                  </a:cubicBezTo>
                  <a:cubicBezTo>
                    <a:pt x="735928" y="1837824"/>
                    <a:pt x="671457" y="1773353"/>
                    <a:pt x="671457" y="1693824"/>
                  </a:cubicBezTo>
                  <a:lnTo>
                    <a:pt x="679375" y="1654607"/>
                  </a:lnTo>
                  <a:lnTo>
                    <a:pt x="678317" y="1655074"/>
                  </a:lnTo>
                  <a:cubicBezTo>
                    <a:pt x="669426" y="1642722"/>
                    <a:pt x="642638" y="1588053"/>
                    <a:pt x="626026" y="1580495"/>
                  </a:cubicBezTo>
                  <a:lnTo>
                    <a:pt x="578644" y="1609726"/>
                  </a:lnTo>
                  <a:lnTo>
                    <a:pt x="440532" y="1745456"/>
                  </a:lnTo>
                  <a:lnTo>
                    <a:pt x="361950" y="1619250"/>
                  </a:lnTo>
                  <a:lnTo>
                    <a:pt x="4763" y="1450181"/>
                  </a:lnTo>
                  <a:cubicBezTo>
                    <a:pt x="3175" y="1291431"/>
                    <a:pt x="1588" y="1132681"/>
                    <a:pt x="0" y="973931"/>
                  </a:cubicBezTo>
                  <a:lnTo>
                    <a:pt x="361950" y="812006"/>
                  </a:lnTo>
                  <a:lnTo>
                    <a:pt x="528638" y="516731"/>
                  </a:lnTo>
                  <a:lnTo>
                    <a:pt x="481013" y="130969"/>
                  </a:lnTo>
                  <a:lnTo>
                    <a:pt x="6929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9F460DE-D7C1-2CBA-68DC-952CDF8C3FB3}"/>
                </a:ext>
              </a:extLst>
            </p:cNvPr>
            <p:cNvSpPr/>
            <p:nvPr/>
          </p:nvSpPr>
          <p:spPr>
            <a:xfrm>
              <a:off x="3714653" y="2709367"/>
              <a:ext cx="1469039" cy="14690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CFC7654-081B-A84E-E717-6426AAE58444}"/>
                </a:ext>
              </a:extLst>
            </p:cNvPr>
            <p:cNvSpPr/>
            <p:nvPr/>
          </p:nvSpPr>
          <p:spPr>
            <a:xfrm>
              <a:off x="3802796" y="2797510"/>
              <a:ext cx="1292754" cy="129275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EC14BC5-132B-0C93-96F1-9A6712E6482E}"/>
                </a:ext>
              </a:extLst>
            </p:cNvPr>
            <p:cNvSpPr/>
            <p:nvPr/>
          </p:nvSpPr>
          <p:spPr>
            <a:xfrm>
              <a:off x="3890938" y="2885652"/>
              <a:ext cx="1116470" cy="11164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C490CC2-1D80-34EC-E9E7-1A930C53F987}"/>
                </a:ext>
              </a:extLst>
            </p:cNvPr>
            <p:cNvSpPr txBox="1"/>
            <p:nvPr/>
          </p:nvSpPr>
          <p:spPr>
            <a:xfrm>
              <a:off x="2175444" y="2892581"/>
              <a:ext cx="1775273" cy="82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y" sz="1600" b="1" i="0" u="none" strike="noStrike" cap="none" baseline="0">
                  <a:solidFill>
                    <a:srgbClr val="FFFFFF"/>
                  </a:solidFill>
                  <a:effectLst/>
                  <a:uFill>
                    <a:solidFill>
                      <a:prstClr val="black">
                        <a:alpha val="0"/>
                      </a:prstClr>
                    </a:solidFill>
                  </a:uFill>
                  <a:latin typeface="Nunito"/>
                  <a:ea typeface="Nunito"/>
                  <a:cs typeface="Nunito"/>
                </a:rPr>
                <a:t>Pensiwn gwarantedig diogel </a:t>
              </a:r>
              <a:endParaRPr lang="en-IN" sz="1600" b="1">
                <a:solidFill>
                  <a:schemeClr val="bg1"/>
                </a:solidFill>
                <a:latin typeface="Nunito" pitchFamily="2" charset="0"/>
                <a:ea typeface="Cambria" panose="02040503050406030204" pitchFamily="18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A9122A1-783B-14B7-2E74-4649F1BA64C4}"/>
                </a:ext>
              </a:extLst>
            </p:cNvPr>
            <p:cNvSpPr txBox="1"/>
            <p:nvPr/>
          </p:nvSpPr>
          <p:spPr>
            <a:xfrm>
              <a:off x="3108914" y="4468929"/>
              <a:ext cx="1947252" cy="579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y" sz="1600" b="1" i="0" u="none" strike="noStrike" cap="none" baseline="0">
                  <a:solidFill>
                    <a:srgbClr val="F2F2F2"/>
                  </a:solidFill>
                  <a:effectLst/>
                  <a:uFill>
                    <a:solidFill>
                      <a:prstClr val="black">
                        <a:alpha val="0"/>
                      </a:prstClr>
                    </a:solidFill>
                  </a:uFill>
                  <a:latin typeface="Nunito"/>
                  <a:ea typeface="Nunito"/>
                  <a:cs typeface="Nunito"/>
                </a:rPr>
                <a:t>Dros 6 miliwn o aelodau </a:t>
              </a:r>
              <a:endParaRPr lang="en-IN" sz="1600" b="1">
                <a:solidFill>
                  <a:schemeClr val="bg1">
                    <a:lumMod val="95000"/>
                  </a:schemeClr>
                </a:solidFill>
                <a:latin typeface="Nunito" pitchFamily="2" charset="0"/>
                <a:ea typeface="Cambria" panose="02040503050406030204" pitchFamily="18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49C6820-A092-363A-ECA4-9770FFEB9DDD}"/>
                </a:ext>
              </a:extLst>
            </p:cNvPr>
            <p:cNvSpPr/>
            <p:nvPr/>
          </p:nvSpPr>
          <p:spPr>
            <a:xfrm>
              <a:off x="3890936" y="2845377"/>
              <a:ext cx="1116471" cy="1188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y" sz="1800" b="1" i="0" u="none" strike="noStrike" cap="none" baseline="0" dirty="0">
                  <a:solidFill>
                    <a:srgbClr val="D9D9D9"/>
                  </a:solidFill>
                  <a:effectLst/>
                  <a:uFill>
                    <a:solidFill>
                      <a:prstClr val="black">
                        <a:alpha val="0"/>
                      </a:prstClr>
                    </a:solidFill>
                  </a:uFill>
                  <a:latin typeface="Nunito"/>
                  <a:ea typeface="Nunito"/>
                  <a:cs typeface="Nunito"/>
                </a:rPr>
                <a:t>Un cynllun cenedlaethol</a:t>
              </a:r>
              <a:endParaRPr lang="en-IN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AEF98C5-7C5F-C413-3789-1C9D68018C39}"/>
              </a:ext>
            </a:extLst>
          </p:cNvPr>
          <p:cNvSpPr txBox="1"/>
          <p:nvPr/>
        </p:nvSpPr>
        <p:spPr>
          <a:xfrm>
            <a:off x="4436819" y="1614973"/>
            <a:ext cx="4307600" cy="4389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y" sz="22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Mae eich pensiwn yn cronni’n flynyddol yn seiliedig ar eich cyflog pensiynadwy </a:t>
            </a:r>
            <a:br>
              <a:rPr sz="2200" dirty="0"/>
            </a:b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" sz="22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Mae eich pensiwn yn warantedig yn ôl y gyfraith ac nid yw’n gysylltiedig â marchnadoedd buddsoddi </a:t>
            </a:r>
            <a:br>
              <a:rPr sz="2200" dirty="0"/>
            </a:b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" sz="22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Rydych chi a’ch cyflogwr yn cyfrannu tuag at eich costau pensiwn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F7ACFB-BF18-F7A2-6958-277A4B7AF034}"/>
              </a:ext>
            </a:extLst>
          </p:cNvPr>
          <p:cNvSpPr/>
          <p:nvPr/>
        </p:nvSpPr>
        <p:spPr>
          <a:xfrm>
            <a:off x="33337" y="47055"/>
            <a:ext cx="1035522" cy="224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3ACBE2-4E2F-5FC7-81CD-FF456224E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246" y="5358202"/>
            <a:ext cx="2361519" cy="52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5506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197629C4-2041-1040-8A0A-64DFB8481196}"/>
              </a:ext>
            </a:extLst>
          </p:cNvPr>
          <p:cNvSpPr txBox="1"/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" sz="1200" b="0" i="0" u="none" strike="noStrike" cap="none" baseline="0">
                <a:solidFill>
                  <a:srgbClr val="4F7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Wythnos ymwybyddiaeth pensiwn 2025</a:t>
            </a:r>
            <a:endParaRPr lang="en-US" sz="1200">
              <a:solidFill>
                <a:srgbClr val="4F704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EB707C-5C74-5D27-005E-59BBB592B182}"/>
              </a:ext>
            </a:extLst>
          </p:cNvPr>
          <p:cNvSpPr txBox="1"/>
          <p:nvPr/>
        </p:nvSpPr>
        <p:spPr>
          <a:xfrm>
            <a:off x="356237" y="734853"/>
            <a:ext cx="8529950" cy="106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" sz="3200" b="1" i="0" u="none" strike="noStrike" cap="none" baseline="0">
                <a:solidFill>
                  <a:srgbClr val="ED7D3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Beth yw’r Cynllun Pensiwn Llywodraeth Leol?</a:t>
            </a:r>
            <a:endParaRPr lang="en-GB" sz="3200" b="1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67405B8-FBCF-A4A5-7943-5786CD5C9BCE}"/>
              </a:ext>
            </a:extLst>
          </p:cNvPr>
          <p:cNvGrpSpPr/>
          <p:nvPr/>
        </p:nvGrpSpPr>
        <p:grpSpPr>
          <a:xfrm>
            <a:off x="182250" y="1449969"/>
            <a:ext cx="3850555" cy="4368800"/>
            <a:chOff x="3813135" y="1244601"/>
            <a:chExt cx="3850555" cy="4368800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2405DB6-7416-CB51-40A4-67DABE72AF5B}"/>
                </a:ext>
              </a:extLst>
            </p:cNvPr>
            <p:cNvSpPr/>
            <p:nvPr/>
          </p:nvSpPr>
          <p:spPr>
            <a:xfrm>
              <a:off x="4543859" y="3783998"/>
              <a:ext cx="2706871" cy="1829403"/>
            </a:xfrm>
            <a:custGeom>
              <a:avLst/>
              <a:gdLst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72329 w 1658352"/>
                <a:gd name="connsiteY4" fmla="*/ 532678 h 1120775"/>
                <a:gd name="connsiteX5" fmla="*/ 1381668 w 1658352"/>
                <a:gd name="connsiteY5" fmla="*/ 506717 h 1120775"/>
                <a:gd name="connsiteX6" fmla="*/ 1514352 w 1658352"/>
                <a:gd name="connsiteY6" fmla="*/ 418768 h 1120775"/>
                <a:gd name="connsiteX7" fmla="*/ 1658352 w 1658352"/>
                <a:gd name="connsiteY7" fmla="*/ 562768 h 1120775"/>
                <a:gd name="connsiteX8" fmla="*/ 1514352 w 1658352"/>
                <a:gd name="connsiteY8" fmla="*/ 706768 h 1120775"/>
                <a:gd name="connsiteX9" fmla="*/ 1465756 w 1658352"/>
                <a:gd name="connsiteY9" fmla="*/ 696957 h 1120775"/>
                <a:gd name="connsiteX10" fmla="*/ 1419440 w 1658352"/>
                <a:gd name="connsiteY10" fmla="*/ 739727 h 1120775"/>
                <a:gd name="connsiteX11" fmla="*/ 1441450 w 1658352"/>
                <a:gd name="connsiteY11" fmla="*/ 777875 h 1120775"/>
                <a:gd name="connsiteX12" fmla="*/ 1627188 w 1658352"/>
                <a:gd name="connsiteY12" fmla="*/ 1005682 h 1120775"/>
                <a:gd name="connsiteX13" fmla="*/ 1436688 w 1658352"/>
                <a:gd name="connsiteY13" fmla="*/ 1117600 h 1120775"/>
                <a:gd name="connsiteX14" fmla="*/ 1123950 w 1658352"/>
                <a:gd name="connsiteY14" fmla="*/ 895350 h 1120775"/>
                <a:gd name="connsiteX15" fmla="*/ 796925 w 1658352"/>
                <a:gd name="connsiteY15" fmla="*/ 882650 h 1120775"/>
                <a:gd name="connsiteX16" fmla="*/ 460375 w 1658352"/>
                <a:gd name="connsiteY16" fmla="*/ 1120775 h 1120775"/>
                <a:gd name="connsiteX17" fmla="*/ 38100 w 1658352"/>
                <a:gd name="connsiteY17" fmla="*/ 869950 h 1120775"/>
                <a:gd name="connsiteX18" fmla="*/ 76200 w 1658352"/>
                <a:gd name="connsiteY18" fmla="*/ 476250 h 1120775"/>
                <a:gd name="connsiteX19" fmla="*/ 0 w 1658352"/>
                <a:gd name="connsiteY19" fmla="*/ 342900 h 1120775"/>
                <a:gd name="connsiteX20" fmla="*/ 139700 w 1658352"/>
                <a:gd name="connsiteY20" fmla="*/ 219075 h 1120775"/>
                <a:gd name="connsiteX21" fmla="*/ 169069 w 1658352"/>
                <a:gd name="connsiteY21" fmla="*/ 194469 h 1120775"/>
                <a:gd name="connsiteX22" fmla="*/ 200720 w 1658352"/>
                <a:gd name="connsiteY22" fmla="*/ 201315 h 1120775"/>
                <a:gd name="connsiteX23" fmla="*/ 198350 w 1658352"/>
                <a:gd name="connsiteY23" fmla="*/ 268174 h 1120775"/>
                <a:gd name="connsiteX24" fmla="*/ 367736 w 1658352"/>
                <a:gd name="connsiteY24" fmla="*/ 437560 h 1120775"/>
                <a:gd name="connsiteX25" fmla="*/ 537122 w 1658352"/>
                <a:gd name="connsiteY25" fmla="*/ 268174 h 1120775"/>
                <a:gd name="connsiteX26" fmla="*/ 433669 w 1658352"/>
                <a:gd name="connsiteY26" fmla="*/ 112099 h 1120775"/>
                <a:gd name="connsiteX27" fmla="*/ 419957 w 1658352"/>
                <a:gd name="connsiteY27" fmla="*/ 109331 h 1120775"/>
                <a:gd name="connsiteX28" fmla="*/ 427037 w 1658352"/>
                <a:gd name="connsiteY28" fmla="*/ 43657 h 1120775"/>
                <a:gd name="connsiteX29" fmla="*/ 596900 w 1658352"/>
                <a:gd name="connsiteY29" fmla="*/ 0 h 1120775"/>
                <a:gd name="connsiteX30" fmla="*/ 596900 w 1658352"/>
                <a:gd name="connsiteY30" fmla="*/ 0 h 1120775"/>
                <a:gd name="connsiteX31" fmla="*/ 596900 w 1658352"/>
                <a:gd name="connsiteY31" fmla="*/ 0 h 1120775"/>
                <a:gd name="connsiteX32" fmla="*/ 596900 w 1658352"/>
                <a:gd name="connsiteY32" fmla="*/ 0 h 1120775"/>
                <a:gd name="connsiteX33" fmla="*/ 596900 w 1658352"/>
                <a:gd name="connsiteY33" fmla="*/ 0 h 112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58352" h="1120775">
                  <a:moveTo>
                    <a:pt x="596900" y="0"/>
                  </a:moveTo>
                  <a:lnTo>
                    <a:pt x="1146175" y="152400"/>
                  </a:lnTo>
                  <a:lnTo>
                    <a:pt x="1295400" y="501650"/>
                  </a:lnTo>
                  <a:lnTo>
                    <a:pt x="1305509" y="522471"/>
                  </a:lnTo>
                  <a:lnTo>
                    <a:pt x="1372329" y="532678"/>
                  </a:lnTo>
                  <a:lnTo>
                    <a:pt x="1381668" y="506717"/>
                  </a:lnTo>
                  <a:cubicBezTo>
                    <a:pt x="1403529" y="455033"/>
                    <a:pt x="1454705" y="418768"/>
                    <a:pt x="1514352" y="418768"/>
                  </a:cubicBezTo>
                  <a:cubicBezTo>
                    <a:pt x="1593881" y="418768"/>
                    <a:pt x="1658352" y="483239"/>
                    <a:pt x="1658352" y="562768"/>
                  </a:cubicBezTo>
                  <a:cubicBezTo>
                    <a:pt x="1658352" y="642297"/>
                    <a:pt x="1593881" y="706768"/>
                    <a:pt x="1514352" y="706768"/>
                  </a:cubicBezTo>
                  <a:lnTo>
                    <a:pt x="1465756" y="696957"/>
                  </a:lnTo>
                  <a:lnTo>
                    <a:pt x="1419440" y="739727"/>
                  </a:lnTo>
                  <a:lnTo>
                    <a:pt x="1441450" y="777875"/>
                  </a:lnTo>
                  <a:lnTo>
                    <a:pt x="1627188" y="1005682"/>
                  </a:lnTo>
                  <a:lnTo>
                    <a:pt x="1436688" y="1117600"/>
                  </a:lnTo>
                  <a:lnTo>
                    <a:pt x="1123950" y="895350"/>
                  </a:lnTo>
                  <a:lnTo>
                    <a:pt x="796925" y="882650"/>
                  </a:lnTo>
                  <a:lnTo>
                    <a:pt x="460375" y="1120775"/>
                  </a:lnTo>
                  <a:lnTo>
                    <a:pt x="38100" y="869950"/>
                  </a:lnTo>
                  <a:lnTo>
                    <a:pt x="76200" y="476250"/>
                  </a:lnTo>
                  <a:lnTo>
                    <a:pt x="0" y="342900"/>
                  </a:lnTo>
                  <a:lnTo>
                    <a:pt x="139700" y="219075"/>
                  </a:lnTo>
                  <a:cubicBezTo>
                    <a:pt x="167878" y="194337"/>
                    <a:pt x="158899" y="197429"/>
                    <a:pt x="169069" y="194469"/>
                  </a:cubicBezTo>
                  <a:cubicBezTo>
                    <a:pt x="179239" y="191509"/>
                    <a:pt x="195840" y="189031"/>
                    <a:pt x="200720" y="201315"/>
                  </a:cubicBezTo>
                  <a:lnTo>
                    <a:pt x="198350" y="268174"/>
                  </a:lnTo>
                  <a:cubicBezTo>
                    <a:pt x="198350" y="361723"/>
                    <a:pt x="274187" y="437560"/>
                    <a:pt x="367736" y="437560"/>
                  </a:cubicBezTo>
                  <a:cubicBezTo>
                    <a:pt x="461285" y="437560"/>
                    <a:pt x="537122" y="361723"/>
                    <a:pt x="537122" y="268174"/>
                  </a:cubicBezTo>
                  <a:cubicBezTo>
                    <a:pt x="537122" y="198012"/>
                    <a:pt x="494464" y="137814"/>
                    <a:pt x="433669" y="112099"/>
                  </a:cubicBezTo>
                  <a:lnTo>
                    <a:pt x="419957" y="109331"/>
                  </a:lnTo>
                  <a:lnTo>
                    <a:pt x="427037" y="43657"/>
                  </a:lnTo>
                  <a:lnTo>
                    <a:pt x="59690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9D4CCAC-468A-F8D7-F8E2-DE8BAB9DD2EB}"/>
                </a:ext>
              </a:extLst>
            </p:cNvPr>
            <p:cNvSpPr/>
            <p:nvPr/>
          </p:nvSpPr>
          <p:spPr>
            <a:xfrm>
              <a:off x="4967522" y="1244601"/>
              <a:ext cx="2696168" cy="1907139"/>
            </a:xfrm>
            <a:custGeom>
              <a:avLst/>
              <a:gdLst>
                <a:gd name="connsiteX0" fmla="*/ 1170782 w 1651795"/>
                <a:gd name="connsiteY0" fmla="*/ 0 h 1168400"/>
                <a:gd name="connsiteX1" fmla="*/ 1597819 w 1651795"/>
                <a:gd name="connsiteY1" fmla="*/ 254000 h 1168400"/>
                <a:gd name="connsiteX2" fmla="*/ 1555750 w 1651795"/>
                <a:gd name="connsiteY2" fmla="*/ 644525 h 1168400"/>
                <a:gd name="connsiteX3" fmla="*/ 1651795 w 1651795"/>
                <a:gd name="connsiteY3" fmla="*/ 805656 h 1168400"/>
                <a:gd name="connsiteX4" fmla="*/ 1502570 w 1651795"/>
                <a:gd name="connsiteY4" fmla="*/ 954881 h 1168400"/>
                <a:gd name="connsiteX5" fmla="*/ 1457662 w 1651795"/>
                <a:gd name="connsiteY5" fmla="*/ 942989 h 1168400"/>
                <a:gd name="connsiteX6" fmla="*/ 1464876 w 1651795"/>
                <a:gd name="connsiteY6" fmla="*/ 891144 h 1168400"/>
                <a:gd name="connsiteX7" fmla="*/ 1295490 w 1651795"/>
                <a:gd name="connsiteY7" fmla="*/ 721758 h 1168400"/>
                <a:gd name="connsiteX8" fmla="*/ 1126104 w 1651795"/>
                <a:gd name="connsiteY8" fmla="*/ 891144 h 1168400"/>
                <a:gd name="connsiteX9" fmla="*/ 1229557 w 1651795"/>
                <a:gd name="connsiteY9" fmla="*/ 1047219 h 1168400"/>
                <a:gd name="connsiteX10" fmla="*/ 1223353 w 1651795"/>
                <a:gd name="connsiteY10" fmla="*/ 1092653 h 1168400"/>
                <a:gd name="connsiteX11" fmla="*/ 1054894 w 1651795"/>
                <a:gd name="connsiteY11" fmla="*/ 1168400 h 1168400"/>
                <a:gd name="connsiteX12" fmla="*/ 496094 w 1651795"/>
                <a:gd name="connsiteY12" fmla="*/ 996950 h 1168400"/>
                <a:gd name="connsiteX13" fmla="*/ 378619 w 1651795"/>
                <a:gd name="connsiteY13" fmla="*/ 722313 h 1168400"/>
                <a:gd name="connsiteX14" fmla="*/ 360860 w 1651795"/>
                <a:gd name="connsiteY14" fmla="*/ 684669 h 1168400"/>
                <a:gd name="connsiteX15" fmla="*/ 294255 w 1651795"/>
                <a:gd name="connsiteY15" fmla="*/ 670326 h 1168400"/>
                <a:gd name="connsiteX16" fmla="*/ 281264 w 1651795"/>
                <a:gd name="connsiteY16" fmla="*/ 708475 h 1168400"/>
                <a:gd name="connsiteX17" fmla="*/ 148580 w 1651795"/>
                <a:gd name="connsiteY17" fmla="*/ 796424 h 1168400"/>
                <a:gd name="connsiteX18" fmla="*/ 4580 w 1651795"/>
                <a:gd name="connsiteY18" fmla="*/ 652424 h 1168400"/>
                <a:gd name="connsiteX19" fmla="*/ 148580 w 1651795"/>
                <a:gd name="connsiteY19" fmla="*/ 508424 h 1168400"/>
                <a:gd name="connsiteX20" fmla="*/ 184224 w 1651795"/>
                <a:gd name="connsiteY20" fmla="*/ 515620 h 1168400"/>
                <a:gd name="connsiteX21" fmla="*/ 243770 w 1651795"/>
                <a:gd name="connsiteY21" fmla="*/ 455621 h 1168400"/>
                <a:gd name="connsiteX22" fmla="*/ 221456 w 1651795"/>
                <a:gd name="connsiteY22" fmla="*/ 415132 h 1168400"/>
                <a:gd name="connsiteX23" fmla="*/ 0 w 1651795"/>
                <a:gd name="connsiteY23" fmla="*/ 127794 h 1168400"/>
                <a:gd name="connsiteX24" fmla="*/ 197644 w 1651795"/>
                <a:gd name="connsiteY24" fmla="*/ 6350 h 1168400"/>
                <a:gd name="connsiteX25" fmla="*/ 510381 w 1651795"/>
                <a:gd name="connsiteY25" fmla="*/ 241300 h 1168400"/>
                <a:gd name="connsiteX26" fmla="*/ 856457 w 1651795"/>
                <a:gd name="connsiteY26" fmla="*/ 234950 h 1168400"/>
                <a:gd name="connsiteX27" fmla="*/ 1170782 w 1651795"/>
                <a:gd name="connsiteY27" fmla="*/ 0 h 1168400"/>
                <a:gd name="connsiteX28" fmla="*/ 1170782 w 1651795"/>
                <a:gd name="connsiteY28" fmla="*/ 0 h 1168400"/>
                <a:gd name="connsiteX29" fmla="*/ 1170782 w 1651795"/>
                <a:gd name="connsiteY29" fmla="*/ 0 h 1168400"/>
                <a:gd name="connsiteX30" fmla="*/ 1170782 w 1651795"/>
                <a:gd name="connsiteY30" fmla="*/ 0 h 1168400"/>
                <a:gd name="connsiteX31" fmla="*/ 1170782 w 1651795"/>
                <a:gd name="connsiteY31" fmla="*/ 0 h 116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51795" h="1168400">
                  <a:moveTo>
                    <a:pt x="1170782" y="0"/>
                  </a:moveTo>
                  <a:lnTo>
                    <a:pt x="1597819" y="254000"/>
                  </a:lnTo>
                  <a:lnTo>
                    <a:pt x="1555750" y="644525"/>
                  </a:lnTo>
                  <a:lnTo>
                    <a:pt x="1651795" y="805656"/>
                  </a:lnTo>
                  <a:cubicBezTo>
                    <a:pt x="1642932" y="857382"/>
                    <a:pt x="1534926" y="931992"/>
                    <a:pt x="1502570" y="954881"/>
                  </a:cubicBezTo>
                  <a:cubicBezTo>
                    <a:pt x="1470214" y="977770"/>
                    <a:pt x="1463944" y="953612"/>
                    <a:pt x="1457662" y="942989"/>
                  </a:cubicBezTo>
                  <a:lnTo>
                    <a:pt x="1464876" y="891144"/>
                  </a:lnTo>
                  <a:cubicBezTo>
                    <a:pt x="1464876" y="797595"/>
                    <a:pt x="1389039" y="721758"/>
                    <a:pt x="1295490" y="721758"/>
                  </a:cubicBezTo>
                  <a:cubicBezTo>
                    <a:pt x="1201941" y="721758"/>
                    <a:pt x="1126104" y="797595"/>
                    <a:pt x="1126104" y="891144"/>
                  </a:cubicBezTo>
                  <a:cubicBezTo>
                    <a:pt x="1126104" y="961306"/>
                    <a:pt x="1168763" y="1021505"/>
                    <a:pt x="1229557" y="1047219"/>
                  </a:cubicBezTo>
                  <a:lnTo>
                    <a:pt x="1223353" y="1092653"/>
                  </a:lnTo>
                  <a:lnTo>
                    <a:pt x="1054894" y="1168400"/>
                  </a:lnTo>
                  <a:lnTo>
                    <a:pt x="496094" y="996950"/>
                  </a:lnTo>
                  <a:lnTo>
                    <a:pt x="378619" y="722313"/>
                  </a:lnTo>
                  <a:lnTo>
                    <a:pt x="360860" y="684669"/>
                  </a:lnTo>
                  <a:lnTo>
                    <a:pt x="294255" y="670326"/>
                  </a:lnTo>
                  <a:lnTo>
                    <a:pt x="281264" y="708475"/>
                  </a:lnTo>
                  <a:cubicBezTo>
                    <a:pt x="259404" y="760159"/>
                    <a:pt x="208227" y="796424"/>
                    <a:pt x="148580" y="796424"/>
                  </a:cubicBezTo>
                  <a:cubicBezTo>
                    <a:pt x="69051" y="796424"/>
                    <a:pt x="4580" y="731953"/>
                    <a:pt x="4580" y="652424"/>
                  </a:cubicBezTo>
                  <a:cubicBezTo>
                    <a:pt x="4580" y="572895"/>
                    <a:pt x="69051" y="508424"/>
                    <a:pt x="148580" y="508424"/>
                  </a:cubicBezTo>
                  <a:lnTo>
                    <a:pt x="184224" y="515620"/>
                  </a:lnTo>
                  <a:lnTo>
                    <a:pt x="243770" y="455621"/>
                  </a:lnTo>
                  <a:lnTo>
                    <a:pt x="221456" y="415132"/>
                  </a:lnTo>
                  <a:lnTo>
                    <a:pt x="0" y="127794"/>
                  </a:lnTo>
                  <a:lnTo>
                    <a:pt x="197644" y="6350"/>
                  </a:lnTo>
                  <a:lnTo>
                    <a:pt x="510381" y="241300"/>
                  </a:lnTo>
                  <a:lnTo>
                    <a:pt x="856457" y="234950"/>
                  </a:lnTo>
                  <a:lnTo>
                    <a:pt x="11707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566B552-AF33-4A3C-FB1A-9F2B2E1E3E71}"/>
                </a:ext>
              </a:extLst>
            </p:cNvPr>
            <p:cNvSpPr/>
            <p:nvPr/>
          </p:nvSpPr>
          <p:spPr>
            <a:xfrm>
              <a:off x="3813135" y="1458376"/>
              <a:ext cx="1927869" cy="2999817"/>
            </a:xfrm>
            <a:custGeom>
              <a:avLst/>
              <a:gdLst>
                <a:gd name="connsiteX0" fmla="*/ 692944 w 1181100"/>
                <a:gd name="connsiteY0" fmla="*/ 0 h 1837824"/>
                <a:gd name="connsiteX1" fmla="*/ 914400 w 1181100"/>
                <a:gd name="connsiteY1" fmla="*/ 302419 h 1837824"/>
                <a:gd name="connsiteX2" fmla="*/ 902643 w 1181100"/>
                <a:gd name="connsiteY2" fmla="*/ 360015 h 1837824"/>
                <a:gd name="connsiteX3" fmla="*/ 896387 w 1181100"/>
                <a:gd name="connsiteY3" fmla="*/ 362239 h 1837824"/>
                <a:gd name="connsiteX4" fmla="*/ 858440 w 1181100"/>
                <a:gd name="connsiteY4" fmla="*/ 354578 h 1837824"/>
                <a:gd name="connsiteX5" fmla="*/ 689054 w 1181100"/>
                <a:gd name="connsiteY5" fmla="*/ 523964 h 1837824"/>
                <a:gd name="connsiteX6" fmla="*/ 858440 w 1181100"/>
                <a:gd name="connsiteY6" fmla="*/ 693350 h 1837824"/>
                <a:gd name="connsiteX7" fmla="*/ 1014515 w 1181100"/>
                <a:gd name="connsiteY7" fmla="*/ 589897 h 1837824"/>
                <a:gd name="connsiteX8" fmla="*/ 1017983 w 1181100"/>
                <a:gd name="connsiteY8" fmla="*/ 572721 h 1837824"/>
                <a:gd name="connsiteX9" fmla="*/ 1021073 w 1181100"/>
                <a:gd name="connsiteY9" fmla="*/ 571351 h 1837824"/>
                <a:gd name="connsiteX10" fmla="*/ 1076325 w 1181100"/>
                <a:gd name="connsiteY10" fmla="*/ 611981 h 1837824"/>
                <a:gd name="connsiteX11" fmla="*/ 1181100 w 1181100"/>
                <a:gd name="connsiteY11" fmla="*/ 859631 h 1837824"/>
                <a:gd name="connsiteX12" fmla="*/ 1028700 w 1181100"/>
                <a:gd name="connsiteY12" fmla="*/ 1402556 h 1837824"/>
                <a:gd name="connsiteX13" fmla="*/ 866775 w 1181100"/>
                <a:gd name="connsiteY13" fmla="*/ 1454944 h 1837824"/>
                <a:gd name="connsiteX14" fmla="*/ 844495 w 1181100"/>
                <a:gd name="connsiteY14" fmla="*/ 1465618 h 1837824"/>
                <a:gd name="connsiteX15" fmla="*/ 834667 w 1181100"/>
                <a:gd name="connsiteY15" fmla="*/ 1535492 h 1837824"/>
                <a:gd name="connsiteX16" fmla="*/ 871509 w 1181100"/>
                <a:gd name="connsiteY16" fmla="*/ 1561140 h 1837824"/>
                <a:gd name="connsiteX17" fmla="*/ 959457 w 1181100"/>
                <a:gd name="connsiteY17" fmla="*/ 1693824 h 1837824"/>
                <a:gd name="connsiteX18" fmla="*/ 815457 w 1181100"/>
                <a:gd name="connsiteY18" fmla="*/ 1837824 h 1837824"/>
                <a:gd name="connsiteX19" fmla="*/ 671457 w 1181100"/>
                <a:gd name="connsiteY19" fmla="*/ 1693824 h 1837824"/>
                <a:gd name="connsiteX20" fmla="*/ 679375 w 1181100"/>
                <a:gd name="connsiteY20" fmla="*/ 1654607 h 1837824"/>
                <a:gd name="connsiteX21" fmla="*/ 678317 w 1181100"/>
                <a:gd name="connsiteY21" fmla="*/ 1655074 h 1837824"/>
                <a:gd name="connsiteX22" fmla="*/ 626026 w 1181100"/>
                <a:gd name="connsiteY22" fmla="*/ 1580495 h 1837824"/>
                <a:gd name="connsiteX23" fmla="*/ 578644 w 1181100"/>
                <a:gd name="connsiteY23" fmla="*/ 1609726 h 1837824"/>
                <a:gd name="connsiteX24" fmla="*/ 440532 w 1181100"/>
                <a:gd name="connsiteY24" fmla="*/ 1745456 h 1837824"/>
                <a:gd name="connsiteX25" fmla="*/ 361950 w 1181100"/>
                <a:gd name="connsiteY25" fmla="*/ 1619250 h 1837824"/>
                <a:gd name="connsiteX26" fmla="*/ 4763 w 1181100"/>
                <a:gd name="connsiteY26" fmla="*/ 1450181 h 1837824"/>
                <a:gd name="connsiteX27" fmla="*/ 0 w 1181100"/>
                <a:gd name="connsiteY27" fmla="*/ 973931 h 1837824"/>
                <a:gd name="connsiteX28" fmla="*/ 361950 w 1181100"/>
                <a:gd name="connsiteY28" fmla="*/ 812006 h 1837824"/>
                <a:gd name="connsiteX29" fmla="*/ 528638 w 1181100"/>
                <a:gd name="connsiteY29" fmla="*/ 516731 h 1837824"/>
                <a:gd name="connsiteX30" fmla="*/ 481013 w 1181100"/>
                <a:gd name="connsiteY30" fmla="*/ 130969 h 1837824"/>
                <a:gd name="connsiteX31" fmla="*/ 692944 w 1181100"/>
                <a:gd name="connsiteY31" fmla="*/ 0 h 1837824"/>
                <a:gd name="connsiteX32" fmla="*/ 692944 w 1181100"/>
                <a:gd name="connsiteY32" fmla="*/ 0 h 1837824"/>
                <a:gd name="connsiteX33" fmla="*/ 692944 w 1181100"/>
                <a:gd name="connsiteY33" fmla="*/ 0 h 1837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81100" h="1837824">
                  <a:moveTo>
                    <a:pt x="692944" y="0"/>
                  </a:moveTo>
                  <a:lnTo>
                    <a:pt x="914400" y="302419"/>
                  </a:lnTo>
                  <a:cubicBezTo>
                    <a:pt x="927299" y="333573"/>
                    <a:pt x="918567" y="350441"/>
                    <a:pt x="902643" y="360015"/>
                  </a:cubicBezTo>
                  <a:lnTo>
                    <a:pt x="896387" y="362239"/>
                  </a:lnTo>
                  <a:lnTo>
                    <a:pt x="858440" y="354578"/>
                  </a:lnTo>
                  <a:cubicBezTo>
                    <a:pt x="764891" y="354578"/>
                    <a:pt x="689054" y="430415"/>
                    <a:pt x="689054" y="523964"/>
                  </a:cubicBezTo>
                  <a:cubicBezTo>
                    <a:pt x="689054" y="617513"/>
                    <a:pt x="764891" y="693350"/>
                    <a:pt x="858440" y="693350"/>
                  </a:cubicBezTo>
                  <a:cubicBezTo>
                    <a:pt x="928602" y="693350"/>
                    <a:pt x="988801" y="650692"/>
                    <a:pt x="1014515" y="589897"/>
                  </a:cubicBezTo>
                  <a:lnTo>
                    <a:pt x="1017983" y="572721"/>
                  </a:lnTo>
                  <a:lnTo>
                    <a:pt x="1021073" y="571351"/>
                  </a:lnTo>
                  <a:cubicBezTo>
                    <a:pt x="1057573" y="557659"/>
                    <a:pt x="1049536" y="579239"/>
                    <a:pt x="1076325" y="611981"/>
                  </a:cubicBezTo>
                  <a:lnTo>
                    <a:pt x="1181100" y="859631"/>
                  </a:lnTo>
                  <a:lnTo>
                    <a:pt x="1028700" y="1402556"/>
                  </a:lnTo>
                  <a:lnTo>
                    <a:pt x="866775" y="1454944"/>
                  </a:lnTo>
                  <a:lnTo>
                    <a:pt x="844495" y="1465618"/>
                  </a:lnTo>
                  <a:lnTo>
                    <a:pt x="834667" y="1535492"/>
                  </a:lnTo>
                  <a:lnTo>
                    <a:pt x="871509" y="1561140"/>
                  </a:lnTo>
                  <a:cubicBezTo>
                    <a:pt x="923192" y="1583001"/>
                    <a:pt x="959457" y="1634177"/>
                    <a:pt x="959457" y="1693824"/>
                  </a:cubicBezTo>
                  <a:cubicBezTo>
                    <a:pt x="959457" y="1773353"/>
                    <a:pt x="894986" y="1837824"/>
                    <a:pt x="815457" y="1837824"/>
                  </a:cubicBezTo>
                  <a:cubicBezTo>
                    <a:pt x="735928" y="1837824"/>
                    <a:pt x="671457" y="1773353"/>
                    <a:pt x="671457" y="1693824"/>
                  </a:cubicBezTo>
                  <a:lnTo>
                    <a:pt x="679375" y="1654607"/>
                  </a:lnTo>
                  <a:lnTo>
                    <a:pt x="678317" y="1655074"/>
                  </a:lnTo>
                  <a:cubicBezTo>
                    <a:pt x="669426" y="1642722"/>
                    <a:pt x="642638" y="1588053"/>
                    <a:pt x="626026" y="1580495"/>
                  </a:cubicBezTo>
                  <a:lnTo>
                    <a:pt x="578644" y="1609726"/>
                  </a:lnTo>
                  <a:lnTo>
                    <a:pt x="440532" y="1745456"/>
                  </a:lnTo>
                  <a:lnTo>
                    <a:pt x="361950" y="1619250"/>
                  </a:lnTo>
                  <a:lnTo>
                    <a:pt x="4763" y="1450181"/>
                  </a:lnTo>
                  <a:cubicBezTo>
                    <a:pt x="3175" y="1291431"/>
                    <a:pt x="1588" y="1132681"/>
                    <a:pt x="0" y="973931"/>
                  </a:cubicBezTo>
                  <a:lnTo>
                    <a:pt x="361950" y="812006"/>
                  </a:lnTo>
                  <a:lnTo>
                    <a:pt x="528638" y="516731"/>
                  </a:lnTo>
                  <a:lnTo>
                    <a:pt x="481013" y="130969"/>
                  </a:lnTo>
                  <a:lnTo>
                    <a:pt x="69294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9F460DE-D7C1-2CBA-68DC-952CDF8C3FB3}"/>
                </a:ext>
              </a:extLst>
            </p:cNvPr>
            <p:cNvSpPr/>
            <p:nvPr/>
          </p:nvSpPr>
          <p:spPr>
            <a:xfrm>
              <a:off x="5360834" y="2691459"/>
              <a:ext cx="1469039" cy="14690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CFC7654-081B-A84E-E717-6426AAE58444}"/>
                </a:ext>
              </a:extLst>
            </p:cNvPr>
            <p:cNvSpPr/>
            <p:nvPr/>
          </p:nvSpPr>
          <p:spPr>
            <a:xfrm>
              <a:off x="5448977" y="2779602"/>
              <a:ext cx="1292754" cy="129275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EC14BC5-132B-0C93-96F1-9A6712E6482E}"/>
                </a:ext>
              </a:extLst>
            </p:cNvPr>
            <p:cNvSpPr/>
            <p:nvPr/>
          </p:nvSpPr>
          <p:spPr>
            <a:xfrm>
              <a:off x="5537119" y="2867744"/>
              <a:ext cx="1116470" cy="11164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C490CC2-1D80-34EC-E9E7-1A930C53F987}"/>
                </a:ext>
              </a:extLst>
            </p:cNvPr>
            <p:cNvSpPr txBox="1"/>
            <p:nvPr/>
          </p:nvSpPr>
          <p:spPr>
            <a:xfrm>
              <a:off x="3821625" y="2874673"/>
              <a:ext cx="1775273" cy="82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y" sz="1600" b="1" i="0" u="none" strike="noStrike" cap="none" baseline="0">
                  <a:solidFill>
                    <a:srgbClr val="F2F2F2"/>
                  </a:solidFill>
                  <a:effectLst/>
                  <a:uFill>
                    <a:solidFill>
                      <a:prstClr val="black">
                        <a:alpha val="0"/>
                      </a:prstClr>
                    </a:solidFill>
                  </a:uFill>
                  <a:latin typeface="Nunito"/>
                  <a:ea typeface="Nunito"/>
                  <a:cs typeface="Nunito"/>
                </a:rPr>
                <a:t>Pensiwn gwarantedig diogel </a:t>
              </a:r>
              <a:endParaRPr lang="en-IN" sz="1600" b="1">
                <a:solidFill>
                  <a:schemeClr val="bg1">
                    <a:lumMod val="95000"/>
                  </a:schemeClr>
                </a:solidFill>
                <a:latin typeface="Nunito" pitchFamily="2" charset="0"/>
                <a:ea typeface="Cambria" panose="02040503050406030204" pitchFamily="18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080892E-5E83-466A-9E37-16A3F5AA129E}"/>
                </a:ext>
              </a:extLst>
            </p:cNvPr>
            <p:cNvSpPr txBox="1"/>
            <p:nvPr/>
          </p:nvSpPr>
          <p:spPr>
            <a:xfrm>
              <a:off x="5242781" y="1719465"/>
              <a:ext cx="2268375" cy="579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y" sz="1600" b="1" i="0" u="none" strike="noStrike" cap="none" baseline="0">
                  <a:solidFill>
                    <a:srgbClr val="FFFFFF"/>
                  </a:solidFill>
                  <a:effectLst/>
                  <a:uFill>
                    <a:solidFill>
                      <a:prstClr val="black">
                        <a:alpha val="0"/>
                      </a:prstClr>
                    </a:solidFill>
                  </a:uFill>
                  <a:latin typeface="Nunito"/>
                  <a:ea typeface="Nunito"/>
                  <a:cs typeface="Nunito"/>
                </a:rPr>
                <a:t>Buddion diffiniedig cyfartaledd gyrfa </a:t>
              </a:r>
              <a:endParaRPr lang="en-IN" sz="1600" b="1">
                <a:solidFill>
                  <a:schemeClr val="bg1"/>
                </a:solidFill>
                <a:latin typeface="Nunito" pitchFamily="2" charset="0"/>
                <a:ea typeface="Cambria" panose="02040503050406030204" pitchFamily="18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A9122A1-783B-14B7-2E74-4649F1BA64C4}"/>
                </a:ext>
              </a:extLst>
            </p:cNvPr>
            <p:cNvSpPr txBox="1"/>
            <p:nvPr/>
          </p:nvSpPr>
          <p:spPr>
            <a:xfrm>
              <a:off x="4755095" y="4451022"/>
              <a:ext cx="1947252" cy="579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y" sz="1600" b="1" i="0" u="none" strike="noStrike" cap="none" baseline="0">
                  <a:solidFill>
                    <a:srgbClr val="F2F2F2"/>
                  </a:solidFill>
                  <a:effectLst/>
                  <a:uFill>
                    <a:solidFill>
                      <a:prstClr val="black">
                        <a:alpha val="0"/>
                      </a:prstClr>
                    </a:solidFill>
                  </a:uFill>
                  <a:latin typeface="Nunito"/>
                  <a:ea typeface="Nunito"/>
                  <a:cs typeface="Nunito"/>
                </a:rPr>
                <a:t>Dros 6 miliwn o aelodau </a:t>
              </a:r>
              <a:endParaRPr lang="en-IN" sz="1600" b="1">
                <a:solidFill>
                  <a:schemeClr val="bg1">
                    <a:lumMod val="95000"/>
                  </a:schemeClr>
                </a:solidFill>
                <a:latin typeface="Nunito" pitchFamily="2" charset="0"/>
                <a:ea typeface="Cambria" panose="02040503050406030204" pitchFamily="18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49C6820-A092-363A-ECA4-9770FFEB9DDD}"/>
                </a:ext>
              </a:extLst>
            </p:cNvPr>
            <p:cNvSpPr/>
            <p:nvPr/>
          </p:nvSpPr>
          <p:spPr>
            <a:xfrm>
              <a:off x="5563654" y="2820375"/>
              <a:ext cx="1116471" cy="1188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y" sz="1800" b="1" i="0" u="none" strike="noStrike" cap="none" baseline="0" dirty="0">
                  <a:solidFill>
                    <a:srgbClr val="D9D9D9"/>
                  </a:solidFill>
                  <a:effectLst/>
                  <a:uFill>
                    <a:solidFill>
                      <a:prstClr val="black">
                        <a:alpha val="0"/>
                      </a:prstClr>
                    </a:solidFill>
                  </a:uFill>
                  <a:latin typeface="Nunito"/>
                  <a:ea typeface="Nunito"/>
                  <a:cs typeface="Nunito"/>
                </a:rPr>
                <a:t>Un cynllun cenedlaethol</a:t>
              </a:r>
              <a:endParaRPr lang="en-IN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D9DA1243-C639-4625-A3D7-62A85539971F}"/>
              </a:ext>
            </a:extLst>
          </p:cNvPr>
          <p:cNvSpPr txBox="1"/>
          <p:nvPr/>
        </p:nvSpPr>
        <p:spPr>
          <a:xfrm>
            <a:off x="4849780" y="1332584"/>
            <a:ext cx="3770976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y" sz="2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Mae eich pensiwn yn cronni ar sail Cyfartaledd Gyrfa </a:t>
            </a:r>
            <a:br>
              <a:rPr sz="2200"/>
            </a:br>
            <a:endParaRPr lang="en-GB" sz="2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" sz="2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Bob blwyddyn, bydd 1/49 o’ch tâl pensiynadwy yn cael ei ychwanegu at eich cyfrif pensiwn. </a:t>
            </a:r>
            <a:br>
              <a:rPr sz="2200"/>
            </a:br>
            <a:endParaRPr lang="en-GB" sz="2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" sz="2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Eich pensiwn adeg ymddeol yw’r swm yn eich cyfrif pensiwn ac unrhyw gynnydd ar gyfer costau byw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E6AB2A-9E2F-2A4A-AC2E-478F6852A096}"/>
              </a:ext>
            </a:extLst>
          </p:cNvPr>
          <p:cNvSpPr/>
          <p:nvPr/>
        </p:nvSpPr>
        <p:spPr>
          <a:xfrm>
            <a:off x="33337" y="47055"/>
            <a:ext cx="1035522" cy="224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1B9E93-7721-4005-1B47-6BD42D373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246" y="5358202"/>
            <a:ext cx="2361519" cy="52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0022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197629C4-2041-1040-8A0A-64DFB8481196}"/>
              </a:ext>
            </a:extLst>
          </p:cNvPr>
          <p:cNvSpPr txBox="1"/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" sz="1200" b="0" i="0" u="none" strike="noStrike" cap="none" baseline="0">
                <a:solidFill>
                  <a:srgbClr val="4F7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Wythnos ymwybyddiaeth pensiwn 2025</a:t>
            </a:r>
            <a:endParaRPr lang="en-US" sz="1200">
              <a:solidFill>
                <a:srgbClr val="4F704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EB707C-5C74-5D27-005E-59BBB592B182}"/>
              </a:ext>
            </a:extLst>
          </p:cNvPr>
          <p:cNvSpPr txBox="1"/>
          <p:nvPr/>
        </p:nvSpPr>
        <p:spPr>
          <a:xfrm>
            <a:off x="356237" y="734853"/>
            <a:ext cx="85299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" sz="2800" b="1" i="0" u="none" strike="noStrike" cap="none" baseline="0" dirty="0">
                <a:solidFill>
                  <a:srgbClr val="ED7D3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Beth yw’r Cynllun Pensiwn Llywodraeth Leol?</a:t>
            </a:r>
            <a:endParaRPr lang="en-GB" sz="2800" b="1" dirty="0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67405B8-FBCF-A4A5-7943-5786CD5C9BCE}"/>
              </a:ext>
            </a:extLst>
          </p:cNvPr>
          <p:cNvGrpSpPr/>
          <p:nvPr/>
        </p:nvGrpSpPr>
        <p:grpSpPr>
          <a:xfrm>
            <a:off x="231918" y="1457493"/>
            <a:ext cx="4560559" cy="4368800"/>
            <a:chOff x="3818308" y="1244601"/>
            <a:chExt cx="4560559" cy="4368800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2405DB6-7416-CB51-40A4-67DABE72AF5B}"/>
                </a:ext>
              </a:extLst>
            </p:cNvPr>
            <p:cNvSpPr/>
            <p:nvPr/>
          </p:nvSpPr>
          <p:spPr>
            <a:xfrm>
              <a:off x="4543859" y="3783998"/>
              <a:ext cx="2706871" cy="1829403"/>
            </a:xfrm>
            <a:custGeom>
              <a:avLst/>
              <a:gdLst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72329 w 1658352"/>
                <a:gd name="connsiteY4" fmla="*/ 532678 h 1120775"/>
                <a:gd name="connsiteX5" fmla="*/ 1381668 w 1658352"/>
                <a:gd name="connsiteY5" fmla="*/ 506717 h 1120775"/>
                <a:gd name="connsiteX6" fmla="*/ 1514352 w 1658352"/>
                <a:gd name="connsiteY6" fmla="*/ 418768 h 1120775"/>
                <a:gd name="connsiteX7" fmla="*/ 1658352 w 1658352"/>
                <a:gd name="connsiteY7" fmla="*/ 562768 h 1120775"/>
                <a:gd name="connsiteX8" fmla="*/ 1514352 w 1658352"/>
                <a:gd name="connsiteY8" fmla="*/ 706768 h 1120775"/>
                <a:gd name="connsiteX9" fmla="*/ 1465756 w 1658352"/>
                <a:gd name="connsiteY9" fmla="*/ 696957 h 1120775"/>
                <a:gd name="connsiteX10" fmla="*/ 1419440 w 1658352"/>
                <a:gd name="connsiteY10" fmla="*/ 739727 h 1120775"/>
                <a:gd name="connsiteX11" fmla="*/ 1441450 w 1658352"/>
                <a:gd name="connsiteY11" fmla="*/ 777875 h 1120775"/>
                <a:gd name="connsiteX12" fmla="*/ 1627188 w 1658352"/>
                <a:gd name="connsiteY12" fmla="*/ 1005682 h 1120775"/>
                <a:gd name="connsiteX13" fmla="*/ 1436688 w 1658352"/>
                <a:gd name="connsiteY13" fmla="*/ 1117600 h 1120775"/>
                <a:gd name="connsiteX14" fmla="*/ 1123950 w 1658352"/>
                <a:gd name="connsiteY14" fmla="*/ 895350 h 1120775"/>
                <a:gd name="connsiteX15" fmla="*/ 796925 w 1658352"/>
                <a:gd name="connsiteY15" fmla="*/ 882650 h 1120775"/>
                <a:gd name="connsiteX16" fmla="*/ 460375 w 1658352"/>
                <a:gd name="connsiteY16" fmla="*/ 1120775 h 1120775"/>
                <a:gd name="connsiteX17" fmla="*/ 38100 w 1658352"/>
                <a:gd name="connsiteY17" fmla="*/ 869950 h 1120775"/>
                <a:gd name="connsiteX18" fmla="*/ 76200 w 1658352"/>
                <a:gd name="connsiteY18" fmla="*/ 476250 h 1120775"/>
                <a:gd name="connsiteX19" fmla="*/ 0 w 1658352"/>
                <a:gd name="connsiteY19" fmla="*/ 342900 h 1120775"/>
                <a:gd name="connsiteX20" fmla="*/ 139700 w 1658352"/>
                <a:gd name="connsiteY20" fmla="*/ 219075 h 1120775"/>
                <a:gd name="connsiteX21" fmla="*/ 169069 w 1658352"/>
                <a:gd name="connsiteY21" fmla="*/ 194469 h 1120775"/>
                <a:gd name="connsiteX22" fmla="*/ 200720 w 1658352"/>
                <a:gd name="connsiteY22" fmla="*/ 201315 h 1120775"/>
                <a:gd name="connsiteX23" fmla="*/ 198350 w 1658352"/>
                <a:gd name="connsiteY23" fmla="*/ 268174 h 1120775"/>
                <a:gd name="connsiteX24" fmla="*/ 367736 w 1658352"/>
                <a:gd name="connsiteY24" fmla="*/ 437560 h 1120775"/>
                <a:gd name="connsiteX25" fmla="*/ 537122 w 1658352"/>
                <a:gd name="connsiteY25" fmla="*/ 268174 h 1120775"/>
                <a:gd name="connsiteX26" fmla="*/ 433669 w 1658352"/>
                <a:gd name="connsiteY26" fmla="*/ 112099 h 1120775"/>
                <a:gd name="connsiteX27" fmla="*/ 419957 w 1658352"/>
                <a:gd name="connsiteY27" fmla="*/ 109331 h 1120775"/>
                <a:gd name="connsiteX28" fmla="*/ 427037 w 1658352"/>
                <a:gd name="connsiteY28" fmla="*/ 43657 h 1120775"/>
                <a:gd name="connsiteX29" fmla="*/ 596900 w 1658352"/>
                <a:gd name="connsiteY29" fmla="*/ 0 h 1120775"/>
                <a:gd name="connsiteX30" fmla="*/ 596900 w 1658352"/>
                <a:gd name="connsiteY30" fmla="*/ 0 h 1120775"/>
                <a:gd name="connsiteX31" fmla="*/ 596900 w 1658352"/>
                <a:gd name="connsiteY31" fmla="*/ 0 h 1120775"/>
                <a:gd name="connsiteX32" fmla="*/ 596900 w 1658352"/>
                <a:gd name="connsiteY32" fmla="*/ 0 h 1120775"/>
                <a:gd name="connsiteX33" fmla="*/ 596900 w 1658352"/>
                <a:gd name="connsiteY33" fmla="*/ 0 h 112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58352" h="1120775">
                  <a:moveTo>
                    <a:pt x="596900" y="0"/>
                  </a:moveTo>
                  <a:lnTo>
                    <a:pt x="1146175" y="152400"/>
                  </a:lnTo>
                  <a:lnTo>
                    <a:pt x="1295400" y="501650"/>
                  </a:lnTo>
                  <a:lnTo>
                    <a:pt x="1305509" y="522471"/>
                  </a:lnTo>
                  <a:lnTo>
                    <a:pt x="1372329" y="532678"/>
                  </a:lnTo>
                  <a:lnTo>
                    <a:pt x="1381668" y="506717"/>
                  </a:lnTo>
                  <a:cubicBezTo>
                    <a:pt x="1403529" y="455033"/>
                    <a:pt x="1454705" y="418768"/>
                    <a:pt x="1514352" y="418768"/>
                  </a:cubicBezTo>
                  <a:cubicBezTo>
                    <a:pt x="1593881" y="418768"/>
                    <a:pt x="1658352" y="483239"/>
                    <a:pt x="1658352" y="562768"/>
                  </a:cubicBezTo>
                  <a:cubicBezTo>
                    <a:pt x="1658352" y="642297"/>
                    <a:pt x="1593881" y="706768"/>
                    <a:pt x="1514352" y="706768"/>
                  </a:cubicBezTo>
                  <a:lnTo>
                    <a:pt x="1465756" y="696957"/>
                  </a:lnTo>
                  <a:lnTo>
                    <a:pt x="1419440" y="739727"/>
                  </a:lnTo>
                  <a:lnTo>
                    <a:pt x="1441450" y="777875"/>
                  </a:lnTo>
                  <a:lnTo>
                    <a:pt x="1627188" y="1005682"/>
                  </a:lnTo>
                  <a:lnTo>
                    <a:pt x="1436688" y="1117600"/>
                  </a:lnTo>
                  <a:lnTo>
                    <a:pt x="1123950" y="895350"/>
                  </a:lnTo>
                  <a:lnTo>
                    <a:pt x="796925" y="882650"/>
                  </a:lnTo>
                  <a:lnTo>
                    <a:pt x="460375" y="1120775"/>
                  </a:lnTo>
                  <a:lnTo>
                    <a:pt x="38100" y="869950"/>
                  </a:lnTo>
                  <a:lnTo>
                    <a:pt x="76200" y="476250"/>
                  </a:lnTo>
                  <a:lnTo>
                    <a:pt x="0" y="342900"/>
                  </a:lnTo>
                  <a:lnTo>
                    <a:pt x="139700" y="219075"/>
                  </a:lnTo>
                  <a:cubicBezTo>
                    <a:pt x="167878" y="194337"/>
                    <a:pt x="158899" y="197429"/>
                    <a:pt x="169069" y="194469"/>
                  </a:cubicBezTo>
                  <a:cubicBezTo>
                    <a:pt x="179239" y="191509"/>
                    <a:pt x="195840" y="189031"/>
                    <a:pt x="200720" y="201315"/>
                  </a:cubicBezTo>
                  <a:lnTo>
                    <a:pt x="198350" y="268174"/>
                  </a:lnTo>
                  <a:cubicBezTo>
                    <a:pt x="198350" y="361723"/>
                    <a:pt x="274187" y="437560"/>
                    <a:pt x="367736" y="437560"/>
                  </a:cubicBezTo>
                  <a:cubicBezTo>
                    <a:pt x="461285" y="437560"/>
                    <a:pt x="537122" y="361723"/>
                    <a:pt x="537122" y="268174"/>
                  </a:cubicBezTo>
                  <a:cubicBezTo>
                    <a:pt x="537122" y="198012"/>
                    <a:pt x="494464" y="137814"/>
                    <a:pt x="433669" y="112099"/>
                  </a:cubicBezTo>
                  <a:lnTo>
                    <a:pt x="419957" y="109331"/>
                  </a:lnTo>
                  <a:lnTo>
                    <a:pt x="427037" y="43657"/>
                  </a:lnTo>
                  <a:lnTo>
                    <a:pt x="59690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92CFBB-4B2A-9FF2-710C-C2010260A573}"/>
                </a:ext>
              </a:extLst>
            </p:cNvPr>
            <p:cNvSpPr/>
            <p:nvPr/>
          </p:nvSpPr>
          <p:spPr>
            <a:xfrm>
              <a:off x="6449702" y="2460299"/>
              <a:ext cx="1929165" cy="2952281"/>
            </a:xfrm>
            <a:custGeom>
              <a:avLst/>
              <a:gdLst>
                <a:gd name="connsiteX0" fmla="*/ 388461 w 1181894"/>
                <a:gd name="connsiteY0" fmla="*/ 0 h 1808701"/>
                <a:gd name="connsiteX1" fmla="*/ 532461 w 1181894"/>
                <a:gd name="connsiteY1" fmla="*/ 144000 h 1808701"/>
                <a:gd name="connsiteX2" fmla="*/ 521145 w 1181894"/>
                <a:gd name="connsiteY2" fmla="*/ 200051 h 1808701"/>
                <a:gd name="connsiteX3" fmla="*/ 519833 w 1181894"/>
                <a:gd name="connsiteY3" fmla="*/ 201998 h 1808701"/>
                <a:gd name="connsiteX4" fmla="*/ 570566 w 1181894"/>
                <a:gd name="connsiteY4" fmla="*/ 248589 h 1808701"/>
                <a:gd name="connsiteX5" fmla="*/ 597694 w 1181894"/>
                <a:gd name="connsiteY5" fmla="*/ 233108 h 1808701"/>
                <a:gd name="connsiteX6" fmla="*/ 762794 w 1181894"/>
                <a:gd name="connsiteY6" fmla="*/ 93408 h 1808701"/>
                <a:gd name="connsiteX7" fmla="*/ 816769 w 1181894"/>
                <a:gd name="connsiteY7" fmla="*/ 182308 h 1808701"/>
                <a:gd name="connsiteX8" fmla="*/ 1181894 w 1181894"/>
                <a:gd name="connsiteY8" fmla="*/ 347408 h 1808701"/>
                <a:gd name="connsiteX9" fmla="*/ 1181894 w 1181894"/>
                <a:gd name="connsiteY9" fmla="*/ 845883 h 1808701"/>
                <a:gd name="connsiteX10" fmla="*/ 832644 w 1181894"/>
                <a:gd name="connsiteY10" fmla="*/ 988758 h 1808701"/>
                <a:gd name="connsiteX11" fmla="*/ 650081 w 1181894"/>
                <a:gd name="connsiteY11" fmla="*/ 1295939 h 1808701"/>
                <a:gd name="connsiteX12" fmla="*/ 700882 w 1181894"/>
                <a:gd name="connsiteY12" fmla="*/ 1678527 h 1808701"/>
                <a:gd name="connsiteX13" fmla="*/ 485776 w 1181894"/>
                <a:gd name="connsiteY13" fmla="*/ 1808701 h 1808701"/>
                <a:gd name="connsiteX14" fmla="*/ 312738 w 1181894"/>
                <a:gd name="connsiteY14" fmla="*/ 1599945 h 1808701"/>
                <a:gd name="connsiteX15" fmla="*/ 296069 w 1181894"/>
                <a:gd name="connsiteY15" fmla="*/ 1554317 h 1808701"/>
                <a:gd name="connsiteX16" fmla="*/ 344624 w 1181894"/>
                <a:gd name="connsiteY16" fmla="*/ 1545494 h 1808701"/>
                <a:gd name="connsiteX17" fmla="*/ 514010 w 1181894"/>
                <a:gd name="connsiteY17" fmla="*/ 1376108 h 1808701"/>
                <a:gd name="connsiteX18" fmla="*/ 344624 w 1181894"/>
                <a:gd name="connsiteY18" fmla="*/ 1206722 h 1808701"/>
                <a:gd name="connsiteX19" fmla="*/ 188549 w 1181894"/>
                <a:gd name="connsiteY19" fmla="*/ 1310175 h 1808701"/>
                <a:gd name="connsiteX20" fmla="*/ 156369 w 1181894"/>
                <a:gd name="connsiteY20" fmla="*/ 1312608 h 1808701"/>
                <a:gd name="connsiteX21" fmla="*/ 129382 w 1181894"/>
                <a:gd name="connsiteY21" fmla="*/ 1252283 h 1808701"/>
                <a:gd name="connsiteX22" fmla="*/ 0 w 1181894"/>
                <a:gd name="connsiteY22" fmla="*/ 943514 h 1808701"/>
                <a:gd name="connsiteX23" fmla="*/ 170657 w 1181894"/>
                <a:gd name="connsiteY23" fmla="*/ 435514 h 1808701"/>
                <a:gd name="connsiteX24" fmla="*/ 331788 w 1181894"/>
                <a:gd name="connsiteY24" fmla="*/ 366458 h 1808701"/>
                <a:gd name="connsiteX25" fmla="*/ 345001 w 1181894"/>
                <a:gd name="connsiteY25" fmla="*/ 360296 h 1808701"/>
                <a:gd name="connsiteX26" fmla="*/ 346107 w 1181894"/>
                <a:gd name="connsiteY26" fmla="*/ 352465 h 1808701"/>
                <a:gd name="connsiteX27" fmla="*/ 332410 w 1181894"/>
                <a:gd name="connsiteY27" fmla="*/ 276684 h 1808701"/>
                <a:gd name="connsiteX28" fmla="*/ 244461 w 1181894"/>
                <a:gd name="connsiteY28" fmla="*/ 144000 h 1808701"/>
                <a:gd name="connsiteX29" fmla="*/ 388461 w 1181894"/>
                <a:gd name="connsiteY29" fmla="*/ 0 h 1808701"/>
                <a:gd name="connsiteX30" fmla="*/ 388461 w 1181894"/>
                <a:gd name="connsiteY30" fmla="*/ 0 h 1808701"/>
                <a:gd name="connsiteX31" fmla="*/ 388461 w 1181894"/>
                <a:gd name="connsiteY31" fmla="*/ 0 h 1808701"/>
                <a:gd name="connsiteX32" fmla="*/ 388461 w 1181894"/>
                <a:gd name="connsiteY32" fmla="*/ 0 h 1808701"/>
                <a:gd name="connsiteX33" fmla="*/ 388461 w 1181894"/>
                <a:gd name="connsiteY33" fmla="*/ 0 h 1808701"/>
                <a:gd name="connsiteX34" fmla="*/ 388461 w 1181894"/>
                <a:gd name="connsiteY34" fmla="*/ 0 h 1808701"/>
                <a:gd name="connsiteX35" fmla="*/ 388461 w 1181894"/>
                <a:gd name="connsiteY35" fmla="*/ 0 h 1808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81894" h="1808700">
                  <a:moveTo>
                    <a:pt x="388461" y="0"/>
                  </a:moveTo>
                  <a:cubicBezTo>
                    <a:pt x="467990" y="0"/>
                    <a:pt x="532461" y="64471"/>
                    <a:pt x="532461" y="144000"/>
                  </a:cubicBezTo>
                  <a:cubicBezTo>
                    <a:pt x="532461" y="163882"/>
                    <a:pt x="528432" y="182824"/>
                    <a:pt x="521145" y="200051"/>
                  </a:cubicBezTo>
                  <a:lnTo>
                    <a:pt x="519833" y="201998"/>
                  </a:lnTo>
                  <a:lnTo>
                    <a:pt x="570566" y="248589"/>
                  </a:lnTo>
                  <a:lnTo>
                    <a:pt x="597694" y="233108"/>
                  </a:lnTo>
                  <a:lnTo>
                    <a:pt x="762794" y="93408"/>
                  </a:lnTo>
                  <a:lnTo>
                    <a:pt x="816769" y="182308"/>
                  </a:lnTo>
                  <a:lnTo>
                    <a:pt x="1181894" y="347408"/>
                  </a:lnTo>
                  <a:lnTo>
                    <a:pt x="1181894" y="845883"/>
                  </a:lnTo>
                  <a:lnTo>
                    <a:pt x="832644" y="988758"/>
                  </a:lnTo>
                  <a:lnTo>
                    <a:pt x="650081" y="1295939"/>
                  </a:lnTo>
                  <a:lnTo>
                    <a:pt x="700882" y="1678527"/>
                  </a:lnTo>
                  <a:lnTo>
                    <a:pt x="485776" y="1808701"/>
                  </a:lnTo>
                  <a:lnTo>
                    <a:pt x="312738" y="1599945"/>
                  </a:lnTo>
                  <a:cubicBezTo>
                    <a:pt x="294680" y="1580829"/>
                    <a:pt x="290910" y="1566178"/>
                    <a:pt x="296069" y="1554317"/>
                  </a:cubicBezTo>
                  <a:lnTo>
                    <a:pt x="344624" y="1545494"/>
                  </a:lnTo>
                  <a:cubicBezTo>
                    <a:pt x="438173" y="1545494"/>
                    <a:pt x="514010" y="1469657"/>
                    <a:pt x="514010" y="1376108"/>
                  </a:cubicBezTo>
                  <a:cubicBezTo>
                    <a:pt x="514010" y="1282559"/>
                    <a:pt x="438173" y="1206722"/>
                    <a:pt x="344624" y="1206722"/>
                  </a:cubicBezTo>
                  <a:cubicBezTo>
                    <a:pt x="274462" y="1206722"/>
                    <a:pt x="214264" y="1249381"/>
                    <a:pt x="188549" y="1310175"/>
                  </a:cubicBezTo>
                  <a:lnTo>
                    <a:pt x="156369" y="1312608"/>
                  </a:lnTo>
                  <a:cubicBezTo>
                    <a:pt x="147244" y="1301545"/>
                    <a:pt x="155443" y="1313799"/>
                    <a:pt x="129382" y="1252283"/>
                  </a:cubicBezTo>
                  <a:cubicBezTo>
                    <a:pt x="74349" y="1149360"/>
                    <a:pt x="43127" y="1046437"/>
                    <a:pt x="0" y="943514"/>
                  </a:cubicBezTo>
                  <a:lnTo>
                    <a:pt x="170657" y="435514"/>
                  </a:lnTo>
                  <a:lnTo>
                    <a:pt x="331788" y="366458"/>
                  </a:lnTo>
                  <a:lnTo>
                    <a:pt x="345001" y="360296"/>
                  </a:lnTo>
                  <a:lnTo>
                    <a:pt x="346107" y="352465"/>
                  </a:lnTo>
                  <a:cubicBezTo>
                    <a:pt x="344009" y="338530"/>
                    <a:pt x="349351" y="311428"/>
                    <a:pt x="332410" y="276684"/>
                  </a:cubicBezTo>
                  <a:cubicBezTo>
                    <a:pt x="280726" y="254824"/>
                    <a:pt x="244461" y="203647"/>
                    <a:pt x="244461" y="144000"/>
                  </a:cubicBezTo>
                  <a:cubicBezTo>
                    <a:pt x="244461" y="64471"/>
                    <a:pt x="308932" y="0"/>
                    <a:pt x="388461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9D4CCAC-468A-F8D7-F8E2-DE8BAB9DD2EB}"/>
                </a:ext>
              </a:extLst>
            </p:cNvPr>
            <p:cNvSpPr/>
            <p:nvPr/>
          </p:nvSpPr>
          <p:spPr>
            <a:xfrm>
              <a:off x="4967522" y="1244601"/>
              <a:ext cx="2696168" cy="1907139"/>
            </a:xfrm>
            <a:custGeom>
              <a:avLst/>
              <a:gdLst>
                <a:gd name="connsiteX0" fmla="*/ 1170782 w 1651795"/>
                <a:gd name="connsiteY0" fmla="*/ 0 h 1168400"/>
                <a:gd name="connsiteX1" fmla="*/ 1597819 w 1651795"/>
                <a:gd name="connsiteY1" fmla="*/ 254000 h 1168400"/>
                <a:gd name="connsiteX2" fmla="*/ 1555750 w 1651795"/>
                <a:gd name="connsiteY2" fmla="*/ 644525 h 1168400"/>
                <a:gd name="connsiteX3" fmla="*/ 1651795 w 1651795"/>
                <a:gd name="connsiteY3" fmla="*/ 805656 h 1168400"/>
                <a:gd name="connsiteX4" fmla="*/ 1502570 w 1651795"/>
                <a:gd name="connsiteY4" fmla="*/ 954881 h 1168400"/>
                <a:gd name="connsiteX5" fmla="*/ 1457662 w 1651795"/>
                <a:gd name="connsiteY5" fmla="*/ 942989 h 1168400"/>
                <a:gd name="connsiteX6" fmla="*/ 1464876 w 1651795"/>
                <a:gd name="connsiteY6" fmla="*/ 891144 h 1168400"/>
                <a:gd name="connsiteX7" fmla="*/ 1295490 w 1651795"/>
                <a:gd name="connsiteY7" fmla="*/ 721758 h 1168400"/>
                <a:gd name="connsiteX8" fmla="*/ 1126104 w 1651795"/>
                <a:gd name="connsiteY8" fmla="*/ 891144 h 1168400"/>
                <a:gd name="connsiteX9" fmla="*/ 1229557 w 1651795"/>
                <a:gd name="connsiteY9" fmla="*/ 1047219 h 1168400"/>
                <a:gd name="connsiteX10" fmla="*/ 1223353 w 1651795"/>
                <a:gd name="connsiteY10" fmla="*/ 1092653 h 1168400"/>
                <a:gd name="connsiteX11" fmla="*/ 1054894 w 1651795"/>
                <a:gd name="connsiteY11" fmla="*/ 1168400 h 1168400"/>
                <a:gd name="connsiteX12" fmla="*/ 496094 w 1651795"/>
                <a:gd name="connsiteY12" fmla="*/ 996950 h 1168400"/>
                <a:gd name="connsiteX13" fmla="*/ 378619 w 1651795"/>
                <a:gd name="connsiteY13" fmla="*/ 722313 h 1168400"/>
                <a:gd name="connsiteX14" fmla="*/ 360860 w 1651795"/>
                <a:gd name="connsiteY14" fmla="*/ 684669 h 1168400"/>
                <a:gd name="connsiteX15" fmla="*/ 294255 w 1651795"/>
                <a:gd name="connsiteY15" fmla="*/ 670326 h 1168400"/>
                <a:gd name="connsiteX16" fmla="*/ 281264 w 1651795"/>
                <a:gd name="connsiteY16" fmla="*/ 708475 h 1168400"/>
                <a:gd name="connsiteX17" fmla="*/ 148580 w 1651795"/>
                <a:gd name="connsiteY17" fmla="*/ 796424 h 1168400"/>
                <a:gd name="connsiteX18" fmla="*/ 4580 w 1651795"/>
                <a:gd name="connsiteY18" fmla="*/ 652424 h 1168400"/>
                <a:gd name="connsiteX19" fmla="*/ 148580 w 1651795"/>
                <a:gd name="connsiteY19" fmla="*/ 508424 h 1168400"/>
                <a:gd name="connsiteX20" fmla="*/ 184224 w 1651795"/>
                <a:gd name="connsiteY20" fmla="*/ 515620 h 1168400"/>
                <a:gd name="connsiteX21" fmla="*/ 243770 w 1651795"/>
                <a:gd name="connsiteY21" fmla="*/ 455621 h 1168400"/>
                <a:gd name="connsiteX22" fmla="*/ 221456 w 1651795"/>
                <a:gd name="connsiteY22" fmla="*/ 415132 h 1168400"/>
                <a:gd name="connsiteX23" fmla="*/ 0 w 1651795"/>
                <a:gd name="connsiteY23" fmla="*/ 127794 h 1168400"/>
                <a:gd name="connsiteX24" fmla="*/ 197644 w 1651795"/>
                <a:gd name="connsiteY24" fmla="*/ 6350 h 1168400"/>
                <a:gd name="connsiteX25" fmla="*/ 510381 w 1651795"/>
                <a:gd name="connsiteY25" fmla="*/ 241300 h 1168400"/>
                <a:gd name="connsiteX26" fmla="*/ 856457 w 1651795"/>
                <a:gd name="connsiteY26" fmla="*/ 234950 h 1168400"/>
                <a:gd name="connsiteX27" fmla="*/ 1170782 w 1651795"/>
                <a:gd name="connsiteY27" fmla="*/ 0 h 1168400"/>
                <a:gd name="connsiteX28" fmla="*/ 1170782 w 1651795"/>
                <a:gd name="connsiteY28" fmla="*/ 0 h 1168400"/>
                <a:gd name="connsiteX29" fmla="*/ 1170782 w 1651795"/>
                <a:gd name="connsiteY29" fmla="*/ 0 h 1168400"/>
                <a:gd name="connsiteX30" fmla="*/ 1170782 w 1651795"/>
                <a:gd name="connsiteY30" fmla="*/ 0 h 1168400"/>
                <a:gd name="connsiteX31" fmla="*/ 1170782 w 1651795"/>
                <a:gd name="connsiteY31" fmla="*/ 0 h 116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51795" h="1168400">
                  <a:moveTo>
                    <a:pt x="1170782" y="0"/>
                  </a:moveTo>
                  <a:lnTo>
                    <a:pt x="1597819" y="254000"/>
                  </a:lnTo>
                  <a:lnTo>
                    <a:pt x="1555750" y="644525"/>
                  </a:lnTo>
                  <a:lnTo>
                    <a:pt x="1651795" y="805656"/>
                  </a:lnTo>
                  <a:cubicBezTo>
                    <a:pt x="1642932" y="857382"/>
                    <a:pt x="1534926" y="931992"/>
                    <a:pt x="1502570" y="954881"/>
                  </a:cubicBezTo>
                  <a:cubicBezTo>
                    <a:pt x="1470214" y="977770"/>
                    <a:pt x="1463944" y="953612"/>
                    <a:pt x="1457662" y="942989"/>
                  </a:cubicBezTo>
                  <a:lnTo>
                    <a:pt x="1464876" y="891144"/>
                  </a:lnTo>
                  <a:cubicBezTo>
                    <a:pt x="1464876" y="797595"/>
                    <a:pt x="1389039" y="721758"/>
                    <a:pt x="1295490" y="721758"/>
                  </a:cubicBezTo>
                  <a:cubicBezTo>
                    <a:pt x="1201941" y="721758"/>
                    <a:pt x="1126104" y="797595"/>
                    <a:pt x="1126104" y="891144"/>
                  </a:cubicBezTo>
                  <a:cubicBezTo>
                    <a:pt x="1126104" y="961306"/>
                    <a:pt x="1168763" y="1021505"/>
                    <a:pt x="1229557" y="1047219"/>
                  </a:cubicBezTo>
                  <a:lnTo>
                    <a:pt x="1223353" y="1092653"/>
                  </a:lnTo>
                  <a:lnTo>
                    <a:pt x="1054894" y="1168400"/>
                  </a:lnTo>
                  <a:lnTo>
                    <a:pt x="496094" y="996950"/>
                  </a:lnTo>
                  <a:lnTo>
                    <a:pt x="378619" y="722313"/>
                  </a:lnTo>
                  <a:lnTo>
                    <a:pt x="360860" y="684669"/>
                  </a:lnTo>
                  <a:lnTo>
                    <a:pt x="294255" y="670326"/>
                  </a:lnTo>
                  <a:lnTo>
                    <a:pt x="281264" y="708475"/>
                  </a:lnTo>
                  <a:cubicBezTo>
                    <a:pt x="259404" y="760159"/>
                    <a:pt x="208227" y="796424"/>
                    <a:pt x="148580" y="796424"/>
                  </a:cubicBezTo>
                  <a:cubicBezTo>
                    <a:pt x="69051" y="796424"/>
                    <a:pt x="4580" y="731953"/>
                    <a:pt x="4580" y="652424"/>
                  </a:cubicBezTo>
                  <a:cubicBezTo>
                    <a:pt x="4580" y="572895"/>
                    <a:pt x="69051" y="508424"/>
                    <a:pt x="148580" y="508424"/>
                  </a:cubicBezTo>
                  <a:lnTo>
                    <a:pt x="184224" y="515620"/>
                  </a:lnTo>
                  <a:lnTo>
                    <a:pt x="243770" y="455621"/>
                  </a:lnTo>
                  <a:lnTo>
                    <a:pt x="221456" y="415132"/>
                  </a:lnTo>
                  <a:lnTo>
                    <a:pt x="0" y="127794"/>
                  </a:lnTo>
                  <a:lnTo>
                    <a:pt x="197644" y="6350"/>
                  </a:lnTo>
                  <a:lnTo>
                    <a:pt x="510381" y="241300"/>
                  </a:lnTo>
                  <a:lnTo>
                    <a:pt x="856457" y="234950"/>
                  </a:lnTo>
                  <a:lnTo>
                    <a:pt x="117078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566B552-AF33-4A3C-FB1A-9F2B2E1E3E71}"/>
                </a:ext>
              </a:extLst>
            </p:cNvPr>
            <p:cNvSpPr/>
            <p:nvPr/>
          </p:nvSpPr>
          <p:spPr>
            <a:xfrm>
              <a:off x="3818308" y="1451205"/>
              <a:ext cx="1927869" cy="2999817"/>
            </a:xfrm>
            <a:custGeom>
              <a:avLst/>
              <a:gdLst>
                <a:gd name="connsiteX0" fmla="*/ 692944 w 1181100"/>
                <a:gd name="connsiteY0" fmla="*/ 0 h 1837824"/>
                <a:gd name="connsiteX1" fmla="*/ 914400 w 1181100"/>
                <a:gd name="connsiteY1" fmla="*/ 302419 h 1837824"/>
                <a:gd name="connsiteX2" fmla="*/ 902643 w 1181100"/>
                <a:gd name="connsiteY2" fmla="*/ 360015 h 1837824"/>
                <a:gd name="connsiteX3" fmla="*/ 896387 w 1181100"/>
                <a:gd name="connsiteY3" fmla="*/ 362239 h 1837824"/>
                <a:gd name="connsiteX4" fmla="*/ 858440 w 1181100"/>
                <a:gd name="connsiteY4" fmla="*/ 354578 h 1837824"/>
                <a:gd name="connsiteX5" fmla="*/ 689054 w 1181100"/>
                <a:gd name="connsiteY5" fmla="*/ 523964 h 1837824"/>
                <a:gd name="connsiteX6" fmla="*/ 858440 w 1181100"/>
                <a:gd name="connsiteY6" fmla="*/ 693350 h 1837824"/>
                <a:gd name="connsiteX7" fmla="*/ 1014515 w 1181100"/>
                <a:gd name="connsiteY7" fmla="*/ 589897 h 1837824"/>
                <a:gd name="connsiteX8" fmla="*/ 1017983 w 1181100"/>
                <a:gd name="connsiteY8" fmla="*/ 572721 h 1837824"/>
                <a:gd name="connsiteX9" fmla="*/ 1021073 w 1181100"/>
                <a:gd name="connsiteY9" fmla="*/ 571351 h 1837824"/>
                <a:gd name="connsiteX10" fmla="*/ 1076325 w 1181100"/>
                <a:gd name="connsiteY10" fmla="*/ 611981 h 1837824"/>
                <a:gd name="connsiteX11" fmla="*/ 1181100 w 1181100"/>
                <a:gd name="connsiteY11" fmla="*/ 859631 h 1837824"/>
                <a:gd name="connsiteX12" fmla="*/ 1028700 w 1181100"/>
                <a:gd name="connsiteY12" fmla="*/ 1402556 h 1837824"/>
                <a:gd name="connsiteX13" fmla="*/ 866775 w 1181100"/>
                <a:gd name="connsiteY13" fmla="*/ 1454944 h 1837824"/>
                <a:gd name="connsiteX14" fmla="*/ 844495 w 1181100"/>
                <a:gd name="connsiteY14" fmla="*/ 1465618 h 1837824"/>
                <a:gd name="connsiteX15" fmla="*/ 834667 w 1181100"/>
                <a:gd name="connsiteY15" fmla="*/ 1535492 h 1837824"/>
                <a:gd name="connsiteX16" fmla="*/ 871509 w 1181100"/>
                <a:gd name="connsiteY16" fmla="*/ 1561140 h 1837824"/>
                <a:gd name="connsiteX17" fmla="*/ 959457 w 1181100"/>
                <a:gd name="connsiteY17" fmla="*/ 1693824 h 1837824"/>
                <a:gd name="connsiteX18" fmla="*/ 815457 w 1181100"/>
                <a:gd name="connsiteY18" fmla="*/ 1837824 h 1837824"/>
                <a:gd name="connsiteX19" fmla="*/ 671457 w 1181100"/>
                <a:gd name="connsiteY19" fmla="*/ 1693824 h 1837824"/>
                <a:gd name="connsiteX20" fmla="*/ 679375 w 1181100"/>
                <a:gd name="connsiteY20" fmla="*/ 1654607 h 1837824"/>
                <a:gd name="connsiteX21" fmla="*/ 678317 w 1181100"/>
                <a:gd name="connsiteY21" fmla="*/ 1655074 h 1837824"/>
                <a:gd name="connsiteX22" fmla="*/ 626026 w 1181100"/>
                <a:gd name="connsiteY22" fmla="*/ 1580495 h 1837824"/>
                <a:gd name="connsiteX23" fmla="*/ 578644 w 1181100"/>
                <a:gd name="connsiteY23" fmla="*/ 1609726 h 1837824"/>
                <a:gd name="connsiteX24" fmla="*/ 440532 w 1181100"/>
                <a:gd name="connsiteY24" fmla="*/ 1745456 h 1837824"/>
                <a:gd name="connsiteX25" fmla="*/ 361950 w 1181100"/>
                <a:gd name="connsiteY25" fmla="*/ 1619250 h 1837824"/>
                <a:gd name="connsiteX26" fmla="*/ 4763 w 1181100"/>
                <a:gd name="connsiteY26" fmla="*/ 1450181 h 1837824"/>
                <a:gd name="connsiteX27" fmla="*/ 0 w 1181100"/>
                <a:gd name="connsiteY27" fmla="*/ 973931 h 1837824"/>
                <a:gd name="connsiteX28" fmla="*/ 361950 w 1181100"/>
                <a:gd name="connsiteY28" fmla="*/ 812006 h 1837824"/>
                <a:gd name="connsiteX29" fmla="*/ 528638 w 1181100"/>
                <a:gd name="connsiteY29" fmla="*/ 516731 h 1837824"/>
                <a:gd name="connsiteX30" fmla="*/ 481013 w 1181100"/>
                <a:gd name="connsiteY30" fmla="*/ 130969 h 1837824"/>
                <a:gd name="connsiteX31" fmla="*/ 692944 w 1181100"/>
                <a:gd name="connsiteY31" fmla="*/ 0 h 1837824"/>
                <a:gd name="connsiteX32" fmla="*/ 692944 w 1181100"/>
                <a:gd name="connsiteY32" fmla="*/ 0 h 1837824"/>
                <a:gd name="connsiteX33" fmla="*/ 692944 w 1181100"/>
                <a:gd name="connsiteY33" fmla="*/ 0 h 1837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81100" h="1837824">
                  <a:moveTo>
                    <a:pt x="692944" y="0"/>
                  </a:moveTo>
                  <a:lnTo>
                    <a:pt x="914400" y="302419"/>
                  </a:lnTo>
                  <a:cubicBezTo>
                    <a:pt x="927299" y="333573"/>
                    <a:pt x="918567" y="350441"/>
                    <a:pt x="902643" y="360015"/>
                  </a:cubicBezTo>
                  <a:lnTo>
                    <a:pt x="896387" y="362239"/>
                  </a:lnTo>
                  <a:lnTo>
                    <a:pt x="858440" y="354578"/>
                  </a:lnTo>
                  <a:cubicBezTo>
                    <a:pt x="764891" y="354578"/>
                    <a:pt x="689054" y="430415"/>
                    <a:pt x="689054" y="523964"/>
                  </a:cubicBezTo>
                  <a:cubicBezTo>
                    <a:pt x="689054" y="617513"/>
                    <a:pt x="764891" y="693350"/>
                    <a:pt x="858440" y="693350"/>
                  </a:cubicBezTo>
                  <a:cubicBezTo>
                    <a:pt x="928602" y="693350"/>
                    <a:pt x="988801" y="650692"/>
                    <a:pt x="1014515" y="589897"/>
                  </a:cubicBezTo>
                  <a:lnTo>
                    <a:pt x="1017983" y="572721"/>
                  </a:lnTo>
                  <a:lnTo>
                    <a:pt x="1021073" y="571351"/>
                  </a:lnTo>
                  <a:cubicBezTo>
                    <a:pt x="1057573" y="557659"/>
                    <a:pt x="1049536" y="579239"/>
                    <a:pt x="1076325" y="611981"/>
                  </a:cubicBezTo>
                  <a:lnTo>
                    <a:pt x="1181100" y="859631"/>
                  </a:lnTo>
                  <a:lnTo>
                    <a:pt x="1028700" y="1402556"/>
                  </a:lnTo>
                  <a:lnTo>
                    <a:pt x="866775" y="1454944"/>
                  </a:lnTo>
                  <a:lnTo>
                    <a:pt x="844495" y="1465618"/>
                  </a:lnTo>
                  <a:lnTo>
                    <a:pt x="834667" y="1535492"/>
                  </a:lnTo>
                  <a:lnTo>
                    <a:pt x="871509" y="1561140"/>
                  </a:lnTo>
                  <a:cubicBezTo>
                    <a:pt x="923192" y="1583001"/>
                    <a:pt x="959457" y="1634177"/>
                    <a:pt x="959457" y="1693824"/>
                  </a:cubicBezTo>
                  <a:cubicBezTo>
                    <a:pt x="959457" y="1773353"/>
                    <a:pt x="894986" y="1837824"/>
                    <a:pt x="815457" y="1837824"/>
                  </a:cubicBezTo>
                  <a:cubicBezTo>
                    <a:pt x="735928" y="1837824"/>
                    <a:pt x="671457" y="1773353"/>
                    <a:pt x="671457" y="1693824"/>
                  </a:cubicBezTo>
                  <a:lnTo>
                    <a:pt x="679375" y="1654607"/>
                  </a:lnTo>
                  <a:lnTo>
                    <a:pt x="678317" y="1655074"/>
                  </a:lnTo>
                  <a:cubicBezTo>
                    <a:pt x="669426" y="1642722"/>
                    <a:pt x="642638" y="1588053"/>
                    <a:pt x="626026" y="1580495"/>
                  </a:cubicBezTo>
                  <a:lnTo>
                    <a:pt x="578644" y="1609726"/>
                  </a:lnTo>
                  <a:lnTo>
                    <a:pt x="440532" y="1745456"/>
                  </a:lnTo>
                  <a:lnTo>
                    <a:pt x="361950" y="1619250"/>
                  </a:lnTo>
                  <a:lnTo>
                    <a:pt x="4763" y="1450181"/>
                  </a:lnTo>
                  <a:cubicBezTo>
                    <a:pt x="3175" y="1291431"/>
                    <a:pt x="1588" y="1132681"/>
                    <a:pt x="0" y="973931"/>
                  </a:cubicBezTo>
                  <a:lnTo>
                    <a:pt x="361950" y="812006"/>
                  </a:lnTo>
                  <a:lnTo>
                    <a:pt x="528638" y="516731"/>
                  </a:lnTo>
                  <a:lnTo>
                    <a:pt x="481013" y="130969"/>
                  </a:lnTo>
                  <a:lnTo>
                    <a:pt x="69294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9F460DE-D7C1-2CBA-68DC-952CDF8C3FB3}"/>
                </a:ext>
              </a:extLst>
            </p:cNvPr>
            <p:cNvSpPr/>
            <p:nvPr/>
          </p:nvSpPr>
          <p:spPr>
            <a:xfrm>
              <a:off x="5360834" y="2691459"/>
              <a:ext cx="1469039" cy="14690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CFC7654-081B-A84E-E717-6426AAE58444}"/>
                </a:ext>
              </a:extLst>
            </p:cNvPr>
            <p:cNvSpPr/>
            <p:nvPr/>
          </p:nvSpPr>
          <p:spPr>
            <a:xfrm>
              <a:off x="5448977" y="2779602"/>
              <a:ext cx="1292754" cy="129275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EC14BC5-132B-0C93-96F1-9A6712E6482E}"/>
                </a:ext>
              </a:extLst>
            </p:cNvPr>
            <p:cNvSpPr/>
            <p:nvPr/>
          </p:nvSpPr>
          <p:spPr>
            <a:xfrm>
              <a:off x="5537119" y="2867744"/>
              <a:ext cx="1116470" cy="11164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C490CC2-1D80-34EC-E9E7-1A930C53F987}"/>
                </a:ext>
              </a:extLst>
            </p:cNvPr>
            <p:cNvSpPr txBox="1"/>
            <p:nvPr/>
          </p:nvSpPr>
          <p:spPr>
            <a:xfrm>
              <a:off x="3821625" y="2874673"/>
              <a:ext cx="1775273" cy="82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y" sz="1600" b="1" i="0" u="none" strike="noStrike" cap="none" baseline="0">
                  <a:solidFill>
                    <a:srgbClr val="FFFFFF"/>
                  </a:solidFill>
                  <a:effectLst/>
                  <a:uFill>
                    <a:solidFill>
                      <a:prstClr val="black">
                        <a:alpha val="0"/>
                      </a:prstClr>
                    </a:solidFill>
                  </a:uFill>
                  <a:latin typeface="Nunito"/>
                  <a:ea typeface="Nunito"/>
                  <a:cs typeface="Nunito"/>
                </a:rPr>
                <a:t>Pensiwn gwarantedig diogel </a:t>
              </a:r>
              <a:endParaRPr lang="en-IN" sz="1600" b="1">
                <a:solidFill>
                  <a:schemeClr val="bg1"/>
                </a:solidFill>
                <a:latin typeface="Nunito" pitchFamily="2" charset="0"/>
                <a:ea typeface="Cambria" panose="02040503050406030204" pitchFamily="18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080892E-5E83-466A-9E37-16A3F5AA129E}"/>
                </a:ext>
              </a:extLst>
            </p:cNvPr>
            <p:cNvSpPr txBox="1"/>
            <p:nvPr/>
          </p:nvSpPr>
          <p:spPr>
            <a:xfrm>
              <a:off x="5242781" y="1719465"/>
              <a:ext cx="2268375" cy="579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y" sz="1600" b="1" i="0" u="none" strike="noStrike" cap="none" baseline="0">
                  <a:solidFill>
                    <a:srgbClr val="FFFFFF"/>
                  </a:solidFill>
                  <a:effectLst/>
                  <a:uFill>
                    <a:solidFill>
                      <a:prstClr val="black">
                        <a:alpha val="0"/>
                      </a:prstClr>
                    </a:solidFill>
                  </a:uFill>
                  <a:latin typeface="Nunito"/>
                  <a:ea typeface="Nunito"/>
                  <a:cs typeface="Nunito"/>
                </a:rPr>
                <a:t>Buddion diffiniedig cyfartaledd gyrfa </a:t>
              </a:r>
              <a:endParaRPr lang="en-IN" sz="1600" b="1">
                <a:solidFill>
                  <a:schemeClr val="bg1"/>
                </a:solidFill>
                <a:latin typeface="Nunito" pitchFamily="2" charset="0"/>
                <a:ea typeface="Cambria" panose="02040503050406030204" pitchFamily="18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A9122A1-783B-14B7-2E74-4649F1BA64C4}"/>
                </a:ext>
              </a:extLst>
            </p:cNvPr>
            <p:cNvSpPr txBox="1"/>
            <p:nvPr/>
          </p:nvSpPr>
          <p:spPr>
            <a:xfrm>
              <a:off x="4755095" y="4451022"/>
              <a:ext cx="1947252" cy="579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y" sz="1600" b="1" i="0" u="none" strike="noStrike" cap="none" baseline="0">
                  <a:solidFill>
                    <a:srgbClr val="FFFFFF"/>
                  </a:solidFill>
                  <a:effectLst/>
                  <a:uFill>
                    <a:solidFill>
                      <a:prstClr val="black">
                        <a:alpha val="0"/>
                      </a:prstClr>
                    </a:solidFill>
                  </a:uFill>
                  <a:latin typeface="Nunito"/>
                  <a:ea typeface="Nunito"/>
                  <a:cs typeface="Nunito"/>
                </a:rPr>
                <a:t>Dros 6 miliwn o aelodau </a:t>
              </a:r>
              <a:endParaRPr lang="en-IN" sz="1600" b="1">
                <a:solidFill>
                  <a:schemeClr val="bg1"/>
                </a:solidFill>
                <a:latin typeface="Nunito" pitchFamily="2" charset="0"/>
                <a:ea typeface="Cambria" panose="02040503050406030204" pitchFamily="18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E3EDB29-50F5-5398-5689-B57437230F5E}"/>
                </a:ext>
              </a:extLst>
            </p:cNvPr>
            <p:cNvSpPr txBox="1"/>
            <p:nvPr/>
          </p:nvSpPr>
          <p:spPr>
            <a:xfrm>
              <a:off x="6829871" y="3128633"/>
              <a:ext cx="118561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y" sz="1400" b="1" i="0" u="none" strike="noStrike" cap="none" baseline="0" dirty="0">
                  <a:solidFill>
                    <a:srgbClr val="FFFFFF"/>
                  </a:solidFill>
                  <a:effectLst/>
                  <a:uFill>
                    <a:solidFill>
                      <a:prstClr val="black">
                        <a:alpha val="0"/>
                      </a:prstClr>
                    </a:solidFill>
                  </a:uFill>
                  <a:latin typeface="Nunito"/>
                  <a:ea typeface="Nunito"/>
                  <a:cs typeface="Nunito"/>
                </a:rPr>
                <a:t>Arbedion pensiwn sy’n effeithlon o ran treth </a:t>
              </a:r>
              <a:endParaRPr lang="en-IN" sz="1400" b="1" dirty="0">
                <a:solidFill>
                  <a:schemeClr val="bg1"/>
                </a:solidFill>
                <a:latin typeface="Nunito" pitchFamily="2" charset="0"/>
                <a:ea typeface="Cambria" panose="02040503050406030204" pitchFamily="18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49C6820-A092-363A-ECA4-9770FFEB9DDD}"/>
                </a:ext>
              </a:extLst>
            </p:cNvPr>
            <p:cNvSpPr/>
            <p:nvPr/>
          </p:nvSpPr>
          <p:spPr>
            <a:xfrm>
              <a:off x="5497420" y="2820375"/>
              <a:ext cx="1116471" cy="1188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y" sz="1800" b="1" i="0" u="none" strike="noStrike" cap="none" baseline="0" dirty="0">
                  <a:solidFill>
                    <a:srgbClr val="D9D9D9"/>
                  </a:solidFill>
                  <a:effectLst/>
                  <a:uFill>
                    <a:solidFill>
                      <a:prstClr val="black">
                        <a:alpha val="0"/>
                      </a:prstClr>
                    </a:solidFill>
                  </a:uFill>
                  <a:latin typeface="Nunito"/>
                  <a:ea typeface="Nunito"/>
                  <a:cs typeface="Nunito"/>
                </a:rPr>
                <a:t>Un cynllun cenedlaethol</a:t>
              </a:r>
              <a:endParaRPr lang="en-IN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5A555A9-C7E4-2476-C870-2B5138F6E895}"/>
              </a:ext>
            </a:extLst>
          </p:cNvPr>
          <p:cNvSpPr txBox="1"/>
          <p:nvPr/>
        </p:nvSpPr>
        <p:spPr>
          <a:xfrm>
            <a:off x="4893595" y="1614973"/>
            <a:ext cx="3738678" cy="4053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y" sz="22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Mae’r CPLlL yn ffordd wych o gynilo ar gyfer ymddeoliad </a:t>
            </a:r>
            <a:br>
              <a:rPr sz="2200" dirty="0"/>
            </a:b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" sz="22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Rydych yn derbyn gostyngiad yn y dreth ar y cyfraniadau yr ydych yn eu talu </a:t>
            </a:r>
            <a:br>
              <a:rPr sz="2200" dirty="0"/>
            </a:b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" sz="22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Mae modd dewis cyfandaliad di-dreth pan fyddwch yn ymddeol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578BAC-5BAB-FBDE-8DE9-AA494F0581E3}"/>
              </a:ext>
            </a:extLst>
          </p:cNvPr>
          <p:cNvSpPr/>
          <p:nvPr/>
        </p:nvSpPr>
        <p:spPr>
          <a:xfrm>
            <a:off x="33337" y="47055"/>
            <a:ext cx="1035522" cy="224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F1B411-42F9-DFBF-639F-51E6E8AD1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246" y="5358202"/>
            <a:ext cx="2361519" cy="52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9074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8D1D43E-2DD1-ABB9-89FC-0238F366A693}"/>
              </a:ext>
            </a:extLst>
          </p:cNvPr>
          <p:cNvSpPr txBox="1"/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" sz="1200" b="0" i="0" u="none" strike="noStrike" cap="none" baseline="0">
                <a:solidFill>
                  <a:srgbClr val="4F7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Wythnos ymwybyddiaeth pensiwn 2025</a:t>
            </a:r>
            <a:endParaRPr lang="en-US" sz="1200">
              <a:solidFill>
                <a:srgbClr val="4F704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7B41FE-FACE-1FB6-2850-3A9380AAB13A}"/>
              </a:ext>
            </a:extLst>
          </p:cNvPr>
          <p:cNvSpPr txBox="1"/>
          <p:nvPr/>
        </p:nvSpPr>
        <p:spPr>
          <a:xfrm>
            <a:off x="431800" y="695573"/>
            <a:ext cx="8529950" cy="579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" sz="3200" b="1" i="0" u="none" strike="noStrike" cap="none" baseline="0">
                <a:solidFill>
                  <a:srgbClr val="ED7D3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Cyfrifo eich pensiwn</a:t>
            </a:r>
            <a:r>
              <a:rPr lang="cy" sz="3200" b="0" i="0" u="none" strike="noStrike" cap="none" baseline="0">
                <a:solidFill>
                  <a:srgbClr val="ED7D3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Nunito"/>
                <a:ea typeface="Nunito"/>
                <a:cs typeface="Nunito"/>
              </a:rPr>
              <a:t> </a:t>
            </a:r>
            <a:endParaRPr lang="en-GB" sz="3200" b="1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1673B1-A63E-9A5E-1272-1FA39AE3B14F}"/>
              </a:ext>
            </a:extLst>
          </p:cNvPr>
          <p:cNvSpPr txBox="1"/>
          <p:nvPr/>
        </p:nvSpPr>
        <p:spPr>
          <a:xfrm>
            <a:off x="431799" y="2105782"/>
            <a:ext cx="8378825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>
              <a:latin typeface="Nuni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>
              <a:latin typeface="Nuni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>
              <a:latin typeface="Nuni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>
              <a:latin typeface="Nuni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>
              <a:latin typeface="Nuni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>
              <a:latin typeface="Nuni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>
              <a:latin typeface="Nuni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>
              <a:latin typeface="Nuni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>
              <a:latin typeface="Nunito" pitchFamily="2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CECFC78-FABE-C41F-1930-1441DC5409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5851003"/>
              </p:ext>
            </p:extLst>
          </p:nvPr>
        </p:nvGraphicFramePr>
        <p:xfrm>
          <a:off x="557211" y="1280347"/>
          <a:ext cx="7940403" cy="4092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348AD7C1-987D-FF69-7CC1-94E844936FB6}"/>
              </a:ext>
            </a:extLst>
          </p:cNvPr>
          <p:cNvSpPr/>
          <p:nvPr/>
        </p:nvSpPr>
        <p:spPr>
          <a:xfrm>
            <a:off x="33337" y="47055"/>
            <a:ext cx="1035522" cy="224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B0AD79-8F19-B580-34D3-28F3F3AF2E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7246" y="5358202"/>
            <a:ext cx="2361519" cy="52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9704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Microsoft Windows NT 10.0"/>
  <p:tag name="AS_RELEASE_DATE" val="2024.03.31"/>
  <p:tag name="AS_TITLE" val="Aspose.Slides for Java"/>
  <p:tag name="AS_VERSION" val="24.3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0fc6d1-1ff6-4501-9111-f8704c4ff172" xsi:nil="true"/>
    <lcf76f155ced4ddcb4097134ff3c332f xmlns="f892bc6d-4373-4448-9da1-3e4deb534658">
      <Terms xmlns="http://schemas.microsoft.com/office/infopath/2007/PartnerControls"/>
    </lcf76f155ced4ddcb4097134ff3c332f>
    <Date xmlns="f892bc6d-4373-4448-9da1-3e4deb534658" xsi:nil="true"/>
    <MeetingDate xmlns="f892bc6d-4373-4448-9da1-3e4deb534658" xsi:nil="true"/>
    <Topic xmlns="f892bc6d-4373-4448-9da1-3e4deb53465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7975E344276F4A8689D4A7054B0E58" ma:contentTypeVersion="24" ma:contentTypeDescription="Create a new document." ma:contentTypeScope="" ma:versionID="c7147fdd2b0890762b8140490874e9ea">
  <xsd:schema xmlns:xsd="http://www.w3.org/2001/XMLSchema" xmlns:xs="http://www.w3.org/2001/XMLSchema" xmlns:p="http://schemas.microsoft.com/office/2006/metadata/properties" xmlns:ns2="f892bc6d-4373-4448-9da1-3e4deb534658" xmlns:ns3="4c0fc6d1-1ff6-4501-9111-f8704c4ff172" targetNamespace="http://schemas.microsoft.com/office/2006/metadata/properties" ma:root="true" ma:fieldsID="304f81c2b57530968e0c19077507d5c4" ns2:_="" ns3:_="">
    <xsd:import namespace="f892bc6d-4373-4448-9da1-3e4deb534658"/>
    <xsd:import namespace="4c0fc6d1-1ff6-4501-9111-f8704c4ff172"/>
    <xsd:element name="properties">
      <xsd:complexType>
        <xsd:sequence>
          <xsd:element name="documentManagement">
            <xsd:complexType>
              <xsd:all>
                <xsd:element ref="ns2:Date" minOccurs="0"/>
                <xsd:element ref="ns2:Topic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etingDat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92bc6d-4373-4448-9da1-3e4deb534658" elementFormDefault="qualified">
    <xsd:import namespace="http://schemas.microsoft.com/office/2006/documentManagement/types"/>
    <xsd:import namespace="http://schemas.microsoft.com/office/infopath/2007/PartnerControls"/>
    <xsd:element name="Date" ma:index="1" nillable="true" ma:displayName="Date" ma:format="DateOnly" ma:internalName="Date">
      <xsd:simpleType>
        <xsd:restriction base="dms:DateTime"/>
      </xsd:simpleType>
    </xsd:element>
    <xsd:element name="Topic" ma:index="3" nillable="true" ma:displayName="Topic" ma:format="Dropdown" ma:internalName="Topic">
      <xsd:simpleType>
        <xsd:restriction base="dms:Text">
          <xsd:maxLength value="255"/>
        </xsd:restriction>
      </xsd:simpleType>
    </xsd:element>
    <xsd:element name="MediaServiceMetadata" ma:index="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etingDate" ma:index="17" nillable="true" ma:displayName="Meeting Date" ma:format="Dropdown" ma:internalName="MeetingDate">
      <xsd:simpleType>
        <xsd:restriction base="dms:Text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323a573-f4b2-49c1-a657-d409971bfa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0fc6d1-1ff6-4501-9111-f8704c4ff17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1" nillable="true" ma:displayName="Taxonomy Catch All Column" ma:hidden="true" ma:list="{8e9e4ac3-4c27-417f-b6d0-a3cd07c518c8}" ma:internalName="TaxCatchAll" ma:showField="CatchAllData" ma:web="4c0fc6d1-1ff6-4501-9111-f8704c4ff1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979A24-A0EB-40A4-91F0-DDDF76DA562C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4c0fc6d1-1ff6-4501-9111-f8704c4ff172"/>
    <ds:schemaRef ds:uri="f892bc6d-4373-4448-9da1-3e4deb534658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890620A-A8C6-43C0-9740-0E1C5A8413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7A870F-2AC6-43D9-A18D-DB6C453CCF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92bc6d-4373-4448-9da1-3e4deb534658"/>
    <ds:schemaRef ds:uri="4c0fc6d1-1ff6-4501-9111-f8704c4ff1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46710980-a636-4c18-8f99-c062cf2706aa}" enabled="1" method="Privileged" siteId="{7195ece4-8db5-40f6-9da3-a7d28e999326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1892</TotalTime>
  <Words>1919</Words>
  <Application>Microsoft Office PowerPoint</Application>
  <PresentationFormat>On-screen Show (4:3)</PresentationFormat>
  <Paragraphs>414</Paragraphs>
  <Slides>29</Slides>
  <Notes>29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Calibri</vt:lpstr>
      <vt:lpstr>Calibri Light</vt:lpstr>
      <vt:lpstr>Cambria</vt:lpstr>
      <vt:lpstr>Franklin Gothic Medium</vt:lpstr>
      <vt:lpstr>Geneva</vt:lpstr>
      <vt:lpstr>GothamNarrow-Bold</vt:lpstr>
      <vt:lpstr>GothamNarrow-Book</vt:lpstr>
      <vt:lpstr>Nunito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Hemming</dc:creator>
  <cp:lastModifiedBy>Rachel Abbey</cp:lastModifiedBy>
  <cp:revision>75</cp:revision>
  <dcterms:created xsi:type="dcterms:W3CDTF">2024-04-19T11:53:42Z</dcterms:created>
  <dcterms:modified xsi:type="dcterms:W3CDTF">2025-07-14T10:13:57Z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 Theme:8</vt:lpwstr>
  </property>
  <property fmtid="{D5CDD505-2E9C-101B-9397-08002B2CF9AE}" pid="3" name="ClassificationContentMarkingHeaderText">
    <vt:lpwstr>LPF PUBLIC DATA</vt:lpwstr>
  </property>
  <property fmtid="{D5CDD505-2E9C-101B-9397-08002B2CF9AE}" pid="4" name="ContentTypeId">
    <vt:lpwstr>0x010100197975E344276F4A8689D4A7054B0E58</vt:lpwstr>
  </property>
  <property fmtid="{D5CDD505-2E9C-101B-9397-08002B2CF9AE}" pid="5" name="MediaServiceImageTags">
    <vt:lpwstr/>
  </property>
  <property fmtid="{D5CDD505-2E9C-101B-9397-08002B2CF9AE}" pid="6" name="MSIP_Label_d0354ca5-015e-47ab-9fdb-c0a8323bc23e_ActionId">
    <vt:lpwstr>eaf6eaa4-9f6b-484c-badf-81e086e0bd26</vt:lpwstr>
  </property>
  <property fmtid="{D5CDD505-2E9C-101B-9397-08002B2CF9AE}" pid="7" name="MSIP_Label_d0354ca5-015e-47ab-9fdb-c0a8323bc23e_ContentBits">
    <vt:lpwstr>0</vt:lpwstr>
  </property>
  <property fmtid="{D5CDD505-2E9C-101B-9397-08002B2CF9AE}" pid="8" name="MSIP_Label_d0354ca5-015e-47ab-9fdb-c0a8323bc23e_Enabled">
    <vt:lpwstr>true</vt:lpwstr>
  </property>
  <property fmtid="{D5CDD505-2E9C-101B-9397-08002B2CF9AE}" pid="9" name="MSIP_Label_d0354ca5-015e-47ab-9fdb-c0a8323bc23e_Method">
    <vt:lpwstr>Privileged</vt:lpwstr>
  </property>
  <property fmtid="{D5CDD505-2E9C-101B-9397-08002B2CF9AE}" pid="10" name="MSIP_Label_d0354ca5-015e-47ab-9fdb-c0a8323bc23e_Name">
    <vt:lpwstr>d0354ca5-015e-47ab-9fdb-c0a8323bc23e</vt:lpwstr>
  </property>
  <property fmtid="{D5CDD505-2E9C-101B-9397-08002B2CF9AE}" pid="11" name="MSIP_Label_d0354ca5-015e-47ab-9fdb-c0a8323bc23e_SetDate">
    <vt:lpwstr>2024-04-19T12:03:26Z</vt:lpwstr>
  </property>
  <property fmtid="{D5CDD505-2E9C-101B-9397-08002B2CF9AE}" pid="12" name="MSIP_Label_d0354ca5-015e-47ab-9fdb-c0a8323bc23e_SiteId">
    <vt:lpwstr>07ebc6c3-7074-4387-a625-b9d918ba4a97</vt:lpwstr>
  </property>
</Properties>
</file>